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handoutMasterIdLst>
    <p:handoutMasterId r:id="rId11"/>
  </p:handoutMasterIdLst>
  <p:sldIdLst>
    <p:sldId id="267" r:id="rId3"/>
    <p:sldId id="281" r:id="rId4"/>
    <p:sldId id="275" r:id="rId5"/>
    <p:sldId id="282" r:id="rId6"/>
    <p:sldId id="283" r:id="rId7"/>
    <p:sldId id="284" r:id="rId8"/>
    <p:sldId id="285" r:id="rId9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0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8D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 showGuides="1">
      <p:cViewPr>
        <p:scale>
          <a:sx n="80" d="100"/>
          <a:sy n="80" d="100"/>
        </p:scale>
        <p:origin x="-522" y="-888"/>
      </p:cViewPr>
      <p:guideLst>
        <p:guide orient="horz" pos="143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3D54E-CFC6-493B-AADB-1FEE0CE75920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9B6225-B171-42FD-8CE5-7E6CEB5EA50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4229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B1540-2DAB-4593-8940-9A64A8AC2948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2A1A58-EA9B-4DB8-9FF5-C2CC107A338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433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A1A58-EA9B-4DB8-9FF5-C2CC107A338E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2749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A1A58-EA9B-4DB8-9FF5-C2CC107A338E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1737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A1A58-EA9B-4DB8-9FF5-C2CC107A338E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1737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A1A58-EA9B-4DB8-9FF5-C2CC107A338E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1737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A1A58-EA9B-4DB8-9FF5-C2CC107A338E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1737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A1A58-EA9B-4DB8-9FF5-C2CC107A338E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1737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2838-96F5-4EAA-95A9-F8C959EB1D53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7F59-9BAB-4C69-A47B-EF5765B211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5406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2838-96F5-4EAA-95A9-F8C959EB1D53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7F59-9BAB-4C69-A47B-EF5765B211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6821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2838-96F5-4EAA-95A9-F8C959EB1D53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7F59-9BAB-4C69-A47B-EF5765B211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1868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AU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C0410-9D11-4E69-AAA0-2E5356721996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508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33D21-07E6-40AD-A735-18102F6CC9C7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9977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A8846-6440-493A-A2DA-921C604E86F3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566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318F0-08C7-4D3E-B651-6BE8E866E411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191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F69DB-5FBE-4DF0-8C92-A88DEAF9F03C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266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6913B-CDC3-49F2-881F-0CF6CADA4B61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030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BFC56-B027-4CD1-8F71-87C7CCF65DEA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41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69AD4-F994-45C2-B421-8EA063142B4A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850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2838-96F5-4EAA-95A9-F8C959EB1D53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7F59-9BAB-4C69-A47B-EF5765B211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1533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32E23-DA20-4FB9-A15A-9CF059320EA4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8128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E384D-13FA-4992-844C-B3836D5DB5B6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5730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62EC7-7399-4152-860D-D2D4D6389AC9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9630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 Title Slid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lecture_theatr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1" t="6509" r="5984" b="13737"/>
          <a:stretch>
            <a:fillRect/>
          </a:stretch>
        </p:blipFill>
        <p:spPr bwMode="auto">
          <a:xfrm>
            <a:off x="0" y="3357563"/>
            <a:ext cx="9144000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 bwMode="ltGray">
          <a:xfrm>
            <a:off x="0" y="0"/>
            <a:ext cx="9144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AU" sz="90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ltGray">
          <a:xfrm>
            <a:off x="1071563" y="4200525"/>
            <a:ext cx="2303462" cy="23034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 flipH="1">
            <a:off x="261938" y="5715000"/>
            <a:ext cx="1612900" cy="7889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AU" sz="2400">
              <a:solidFill>
                <a:srgbClr val="FFFFFF"/>
              </a:solidFill>
            </a:endParaRPr>
          </a:p>
        </p:txBody>
      </p:sp>
      <p:pic>
        <p:nvPicPr>
          <p:cNvPr id="11" name="Picture 12" descr="USY_MB1_rgb_Reversed_Standard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5889625"/>
            <a:ext cx="1268412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1090613" y="4219575"/>
            <a:ext cx="22669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fontAlgn="base">
              <a:spcBef>
                <a:spcPts val="500"/>
              </a:spcBef>
              <a:spcAft>
                <a:spcPts val="500"/>
              </a:spcAft>
              <a:buClr>
                <a:srgbClr val="A3B2C1"/>
              </a:buClr>
              <a:buFont typeface="Arial" charset="0"/>
              <a:buNone/>
            </a:pPr>
            <a:r>
              <a:rPr lang="en-AU" altLang="en-US" sz="1200" smtClean="0">
                <a:solidFill>
                  <a:srgbClr val="FFFFFF"/>
                </a:solidFill>
              </a:rPr>
              <a:t>FACULTY OF </a:t>
            </a:r>
            <a:br>
              <a:rPr lang="en-AU" altLang="en-US" sz="1200" smtClean="0">
                <a:solidFill>
                  <a:srgbClr val="FFFFFF"/>
                </a:solidFill>
              </a:rPr>
            </a:br>
            <a:r>
              <a:rPr lang="en-AU" altLang="en-US" sz="1200" smtClean="0">
                <a:solidFill>
                  <a:srgbClr val="FFFFFF"/>
                </a:solidFill>
              </a:rPr>
              <a:t>E</a:t>
            </a:r>
            <a:r>
              <a:rPr lang="en-US" altLang="en-US" sz="1200" smtClean="0">
                <a:solidFill>
                  <a:srgbClr val="FFFFFF"/>
                </a:solidFill>
              </a:rPr>
              <a:t>NGINEERING &amp; INFORMATION TECHNOLOGIES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285720" y="285729"/>
            <a:ext cx="8750330" cy="1000132"/>
          </a:xfrm>
        </p:spPr>
        <p:txBody>
          <a:bodyPr>
            <a:normAutofit/>
          </a:bodyPr>
          <a:lstStyle>
            <a:lvl1pPr algn="l">
              <a:lnSpc>
                <a:spcPts val="3100"/>
              </a:lnSpc>
              <a:defRPr sz="3600" b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85720" y="1285860"/>
            <a:ext cx="8750329" cy="500066"/>
          </a:xfrm>
        </p:spPr>
        <p:txBody>
          <a:bodyPr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en-AU" sz="2000" b="0" kern="120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19" name="Content Placeholder 25"/>
          <p:cNvSpPr>
            <a:spLocks noGrp="1"/>
          </p:cNvSpPr>
          <p:nvPr>
            <p:ph sz="quarter" idx="11"/>
          </p:nvPr>
        </p:nvSpPr>
        <p:spPr bwMode="black">
          <a:xfrm>
            <a:off x="250826" y="3000372"/>
            <a:ext cx="8750300" cy="285752"/>
          </a:xfrm>
        </p:spPr>
        <p:txBody>
          <a:bodyPr lIns="0" tIns="0" rIns="0" bIns="0" anchor="b">
            <a:noAutofit/>
          </a:bodyPr>
          <a:lstStyle>
            <a:lvl1pPr marL="174625" marR="0" indent="-174625" algn="r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400" baseline="0">
                <a:solidFill>
                  <a:schemeClr val="bg1"/>
                </a:solidFill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25"/>
          <p:cNvSpPr>
            <a:spLocks noGrp="1"/>
          </p:cNvSpPr>
          <p:nvPr>
            <p:ph sz="quarter" idx="12"/>
          </p:nvPr>
        </p:nvSpPr>
        <p:spPr bwMode="black">
          <a:xfrm>
            <a:off x="250826" y="2714620"/>
            <a:ext cx="8750300" cy="285752"/>
          </a:xfrm>
        </p:spPr>
        <p:txBody>
          <a:bodyPr lIns="0" tIns="0" rIns="0" bIns="0" anchor="b">
            <a:noAutofit/>
          </a:bodyPr>
          <a:lstStyle>
            <a:lvl1pPr algn="r">
              <a:buNone/>
              <a:defRPr sz="1400" baseline="0">
                <a:solidFill>
                  <a:schemeClr val="bg1"/>
                </a:solidFill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7514706" y="5112818"/>
            <a:ext cx="1399108" cy="1399108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000" baseline="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AU" noProof="0" dirty="0"/>
          </a:p>
        </p:txBody>
      </p:sp>
    </p:spTree>
    <p:extLst>
      <p:ext uri="{BB962C8B-B14F-4D97-AF65-F5344CB8AC3E}">
        <p14:creationId xmlns:p14="http://schemas.microsoft.com/office/powerpoint/2010/main" val="84708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2838-96F5-4EAA-95A9-F8C959EB1D53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7F59-9BAB-4C69-A47B-EF5765B211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4461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2838-96F5-4EAA-95A9-F8C959EB1D53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7F59-9BAB-4C69-A47B-EF5765B211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4200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2838-96F5-4EAA-95A9-F8C959EB1D53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7F59-9BAB-4C69-A47B-EF5765B211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0326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2838-96F5-4EAA-95A9-F8C959EB1D53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7F59-9BAB-4C69-A47B-EF5765B211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0128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2838-96F5-4EAA-95A9-F8C959EB1D53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7F59-9BAB-4C69-A47B-EF5765B211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33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2838-96F5-4EAA-95A9-F8C959EB1D53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7F59-9BAB-4C69-A47B-EF5765B211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4086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62838-96F5-4EAA-95A9-F8C959EB1D53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F7F59-9BAB-4C69-A47B-EF5765B211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0922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62838-96F5-4EAA-95A9-F8C959EB1D53}" type="datetimeFigureOut">
              <a:rPr lang="en-AU" smtClean="0"/>
              <a:t>17/07/2014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F7F59-9BAB-4C69-A47B-EF5765B2113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1613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AU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AU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471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F1B756-A208-4AD3-92A5-9D4B193F23EB}" type="slidenum">
              <a:rPr lang="en-A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64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 descr="C:\Users\Andrew Kim\Google Drive\Projects\ACIIC\ACIIC image_ligh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03"/>
          <a:stretch/>
        </p:blipFill>
        <p:spPr bwMode="auto">
          <a:xfrm>
            <a:off x="-1" y="-1"/>
            <a:ext cx="9144001" cy="688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937320" y="410342"/>
            <a:ext cx="7595120" cy="1149470"/>
          </a:xfrm>
        </p:spPr>
        <p:txBody>
          <a:bodyPr anchor="b">
            <a:noAutofit/>
          </a:bodyPr>
          <a:lstStyle/>
          <a:p>
            <a:pPr algn="l"/>
            <a:r>
              <a:rPr lang="en-AU" sz="3200" b="1" dirty="0" smtClean="0">
                <a:solidFill>
                  <a:srgbClr val="3038D8"/>
                </a:solidFill>
              </a:rPr>
              <a:t>Australian Centre for Innovation </a:t>
            </a:r>
            <a:br>
              <a:rPr lang="en-AU" sz="3200" b="1" dirty="0" smtClean="0">
                <a:solidFill>
                  <a:srgbClr val="3038D8"/>
                </a:solidFill>
              </a:rPr>
            </a:br>
            <a:r>
              <a:rPr lang="en-AU" sz="3200" b="1" dirty="0" smtClean="0">
                <a:solidFill>
                  <a:srgbClr val="3038D8"/>
                </a:solidFill>
              </a:rPr>
              <a:t>Mid-Year Report 2014</a:t>
            </a:r>
            <a:endParaRPr lang="en-AU" sz="3200" b="1" dirty="0">
              <a:solidFill>
                <a:srgbClr val="3038D8"/>
              </a:solidFill>
            </a:endParaRP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971600" y="1977969"/>
            <a:ext cx="5703438" cy="1340280"/>
          </a:xfrm>
        </p:spPr>
        <p:txBody>
          <a:bodyPr>
            <a:noAutofit/>
          </a:bodyPr>
          <a:lstStyle/>
          <a:p>
            <a:pPr algn="l"/>
            <a:endParaRPr lang="en-AU" altLang="en-US" sz="18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algn="l"/>
            <a:r>
              <a:rPr lang="en-AU" altLang="en-US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Professor </a:t>
            </a:r>
            <a:r>
              <a:rPr lang="en-AU" altLang="en-US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Ron </a:t>
            </a:r>
            <a:r>
              <a:rPr lang="en-AU" altLang="en-US" sz="1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Johnston, FTSE, FRSN</a:t>
            </a:r>
            <a:endParaRPr lang="en-AU" altLang="en-US" sz="18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algn="l"/>
            <a:endParaRPr lang="en-AU" altLang="en-US" sz="18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algn="l"/>
            <a:endParaRPr lang="en-AU" sz="105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600" y="4542957"/>
            <a:ext cx="52565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en-US" sz="1600" b="1" dirty="0" smtClean="0"/>
              <a:t>Australian Centre for Innovation</a:t>
            </a:r>
          </a:p>
          <a:p>
            <a:endParaRPr lang="en-AU" sz="1200" i="1" dirty="0" smtClean="0"/>
          </a:p>
          <a:p>
            <a:r>
              <a:rPr lang="en-AU" sz="1400" i="1" dirty="0" smtClean="0"/>
              <a:t>Addressing the challenges of the future through innovation</a:t>
            </a:r>
          </a:p>
        </p:txBody>
      </p:sp>
      <p:pic>
        <p:nvPicPr>
          <p:cNvPr id="16" name="Picture 4" descr="C:\Users\Andrew Kim\Google Drive\Projects\ACIIC\ACIIC_logo_croppe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17"/>
          <a:stretch/>
        </p:blipFill>
        <p:spPr bwMode="auto">
          <a:xfrm>
            <a:off x="971600" y="3513104"/>
            <a:ext cx="1512168" cy="102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63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250825" y="333375"/>
            <a:ext cx="8750300" cy="1000125"/>
          </a:xfrm>
        </p:spPr>
        <p:txBody>
          <a:bodyPr/>
          <a:lstStyle/>
          <a:p>
            <a:pPr algn="ctr"/>
            <a:r>
              <a:rPr lang="en-US" altLang="en-US" smtClean="0"/>
              <a:t>E</a:t>
            </a:r>
            <a:endParaRPr lang="en-AU" alt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0"/>
            <a:ext cx="8750300" cy="908719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AU" sz="3200" b="1" dirty="0">
                <a:solidFill>
                  <a:srgbClr val="3038D8"/>
                </a:solidFill>
                <a:latin typeface="Arial"/>
              </a:rPr>
              <a:t>Our Teaching Role</a:t>
            </a:r>
            <a:endParaRPr sz="3200" dirty="0">
              <a:solidFill>
                <a:srgbClr val="3038D8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50825" y="3240088"/>
            <a:ext cx="8750300" cy="46037"/>
          </a:xfrm>
        </p:spPr>
        <p:txBody>
          <a:bodyPr/>
          <a:lstStyle/>
          <a:p>
            <a:pPr>
              <a:defRPr/>
            </a:pPr>
            <a:endParaRPr lang="en-US" dirty="0" smtClean="0"/>
          </a:p>
        </p:txBody>
      </p:sp>
      <p:sp>
        <p:nvSpPr>
          <p:cNvPr id="4101" name="Content Placeholder 4"/>
          <p:cNvSpPr>
            <a:spLocks noGrp="1"/>
          </p:cNvSpPr>
          <p:nvPr>
            <p:ph sz="quarter" idx="12"/>
          </p:nvPr>
        </p:nvSpPr>
        <p:spPr>
          <a:xfrm rot="10800000" flipV="1">
            <a:off x="251520" y="836712"/>
            <a:ext cx="8749604" cy="2231926"/>
          </a:xfrm>
        </p:spPr>
        <p:txBody>
          <a:bodyPr/>
          <a:lstStyle/>
          <a:p>
            <a:pPr marL="342900" lvl="0" indent="-342900" algn="l" eaLnBrk="1" fontAlgn="auto" hangingPunct="1">
              <a:spcBef>
                <a:spcPts val="1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AU" altLang="en-US" sz="2000" kern="1200" dirty="0">
                <a:solidFill>
                  <a:srgbClr val="0F243E"/>
                </a:solidFill>
                <a:latin typeface="Arial"/>
              </a:rPr>
              <a:t>Advanced Engineering</a:t>
            </a:r>
          </a:p>
          <a:p>
            <a:pPr marL="342900" lvl="0" indent="-342900" algn="l" eaLnBrk="1" fontAlgn="auto" hangingPunct="1">
              <a:spcBef>
                <a:spcPts val="1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AU" altLang="en-US" sz="2000" kern="1200" dirty="0">
                <a:solidFill>
                  <a:srgbClr val="0F243E"/>
                </a:solidFill>
                <a:latin typeface="Arial"/>
              </a:rPr>
              <a:t>Professional Engineering</a:t>
            </a:r>
          </a:p>
          <a:p>
            <a:pPr marL="342900" lvl="0" indent="-342900" algn="l" eaLnBrk="1" fontAlgn="auto" hangingPunct="1">
              <a:spcBef>
                <a:spcPts val="1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AU" altLang="en-US" sz="2000" kern="1200" dirty="0">
                <a:solidFill>
                  <a:srgbClr val="0F243E"/>
                </a:solidFill>
                <a:latin typeface="Arial"/>
              </a:rPr>
              <a:t>Management of Technology, Innovation and Global Engineering Strategy</a:t>
            </a:r>
          </a:p>
          <a:p>
            <a:pPr marL="342900" lvl="0" indent="-342900" algn="l" eaLnBrk="1" fontAlgn="auto" hangingPunct="1">
              <a:spcBef>
                <a:spcPts val="1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AU" altLang="en-US" sz="2000" kern="1200" dirty="0">
                <a:solidFill>
                  <a:srgbClr val="0F243E"/>
                </a:solidFill>
                <a:latin typeface="Arial"/>
              </a:rPr>
              <a:t>Supervision of &gt;30 final-year theses</a:t>
            </a:r>
          </a:p>
          <a:p>
            <a:pPr algn="ctr"/>
            <a:endParaRPr lang="en-US" altLang="en-US" dirty="0" smtClean="0"/>
          </a:p>
        </p:txBody>
      </p:sp>
      <p:pic>
        <p:nvPicPr>
          <p:cNvPr id="4102" name="Picture 1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7" r="13837"/>
          <a:stretch>
            <a:fillRect/>
          </a:stretch>
        </p:blipFill>
        <p:spPr>
          <a:xfrm>
            <a:off x="7515225" y="5732463"/>
            <a:ext cx="1398588" cy="792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889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Andrew Kim\Google Drive\Projects\ACIIC\ACIIC image_ligh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03"/>
          <a:stretch/>
        </p:blipFill>
        <p:spPr bwMode="auto">
          <a:xfrm>
            <a:off x="-1" y="-1"/>
            <a:ext cx="9144001" cy="688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12635" y="6016765"/>
            <a:ext cx="446449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AU" altLang="en-US" sz="1100" b="1" dirty="0"/>
              <a:t>Australian </a:t>
            </a:r>
            <a:r>
              <a:rPr lang="en-AU" altLang="en-US" sz="1100" b="1" dirty="0" smtClean="0"/>
              <a:t>Centre for Innovation</a:t>
            </a:r>
          </a:p>
          <a:p>
            <a:pPr algn="r">
              <a:lnSpc>
                <a:spcPct val="150000"/>
              </a:lnSpc>
            </a:pPr>
            <a:r>
              <a:rPr lang="en-AU" sz="1100" i="1" dirty="0" smtClean="0"/>
              <a:t>Addressing </a:t>
            </a:r>
            <a:r>
              <a:rPr lang="en-AU" sz="1100" i="1" dirty="0"/>
              <a:t>the challenges of the future through innovation</a:t>
            </a:r>
          </a:p>
          <a:p>
            <a:pPr algn="r">
              <a:lnSpc>
                <a:spcPct val="150000"/>
              </a:lnSpc>
            </a:pPr>
            <a:endParaRPr lang="en-AU" altLang="en-US" sz="1100" b="1" dirty="0" smtClean="0"/>
          </a:p>
        </p:txBody>
      </p:sp>
      <p:pic>
        <p:nvPicPr>
          <p:cNvPr id="1028" name="Picture 4" descr="C:\Users\Andrew Kim\Google Drive\Projects\ACIIC\ACIIC_logo_croppe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17"/>
          <a:stretch/>
        </p:blipFill>
        <p:spPr bwMode="auto">
          <a:xfrm>
            <a:off x="7612334" y="5229200"/>
            <a:ext cx="1201680" cy="81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200800" cy="936104"/>
          </a:xfrm>
        </p:spPr>
        <p:txBody>
          <a:bodyPr>
            <a:normAutofit fontScale="90000"/>
          </a:bodyPr>
          <a:lstStyle/>
          <a:p>
            <a:pPr algn="l"/>
            <a:r>
              <a:rPr lang="en-AU" sz="3600" b="1" dirty="0" smtClean="0">
                <a:solidFill>
                  <a:srgbClr val="3038D8"/>
                </a:solidFill>
              </a:rPr>
              <a:t>Digital Innovation</a:t>
            </a:r>
            <a:br>
              <a:rPr lang="en-AU" sz="3600" b="1" dirty="0" smtClean="0">
                <a:solidFill>
                  <a:srgbClr val="3038D8"/>
                </a:solidFill>
              </a:rPr>
            </a:br>
            <a:r>
              <a:rPr lang="en-AU" sz="3600" b="1" dirty="0" smtClean="0">
                <a:solidFill>
                  <a:srgbClr val="3038D8"/>
                </a:solidFill>
              </a:rPr>
              <a:t> for Farms</a:t>
            </a:r>
            <a:r>
              <a:rPr lang="en-AU" b="1" dirty="0" smtClean="0"/>
              <a:t/>
            </a:r>
            <a:br>
              <a:rPr lang="en-AU" b="1" dirty="0" smtClean="0"/>
            </a:br>
            <a:endParaRPr lang="en-AU" b="1" dirty="0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848239" y="1771213"/>
            <a:ext cx="7128792" cy="3917032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AU" sz="2400" dirty="0" smtClean="0"/>
              <a:t>Identifies opportunities </a:t>
            </a:r>
            <a:r>
              <a:rPr lang="en-AU" sz="2400" dirty="0"/>
              <a:t>to improve productivity, quality and income from Australian </a:t>
            </a:r>
            <a:r>
              <a:rPr lang="en-AU" sz="2400" dirty="0" smtClean="0"/>
              <a:t>agriculture </a:t>
            </a:r>
            <a:r>
              <a:rPr lang="en-AU" sz="2400" dirty="0"/>
              <a:t>through the implementation of new </a:t>
            </a:r>
            <a:r>
              <a:rPr lang="en-AU" sz="2400" dirty="0" smtClean="0"/>
              <a:t>technologies </a:t>
            </a:r>
          </a:p>
          <a:p>
            <a:pPr>
              <a:spcBef>
                <a:spcPts val="1800"/>
              </a:spcBef>
            </a:pPr>
            <a:r>
              <a:rPr lang="en-AU" sz="2400" dirty="0" smtClean="0"/>
              <a:t>Emphasises </a:t>
            </a:r>
            <a:r>
              <a:rPr lang="en-AU" sz="2400" dirty="0"/>
              <a:t>the need for a national </a:t>
            </a:r>
            <a:r>
              <a:rPr lang="en-AU" sz="2400" dirty="0" smtClean="0"/>
              <a:t>strategy </a:t>
            </a:r>
            <a:r>
              <a:rPr lang="en-AU" sz="2400" dirty="0"/>
              <a:t>so that Australian farms can take full advantage of the capacities continually emerging in the </a:t>
            </a:r>
            <a:r>
              <a:rPr lang="en-AU" sz="2400" dirty="0" smtClean="0"/>
              <a:t>digital economy</a:t>
            </a:r>
          </a:p>
          <a:p>
            <a:pPr>
              <a:spcBef>
                <a:spcPts val="1800"/>
              </a:spcBef>
            </a:pPr>
            <a:r>
              <a:rPr lang="en-AU" sz="2400" dirty="0" smtClean="0"/>
              <a:t>Sees great potential for </a:t>
            </a:r>
            <a:r>
              <a:rPr lang="en-AU" sz="2400" dirty="0"/>
              <a:t>the growth of a strong agricultural </a:t>
            </a:r>
            <a:r>
              <a:rPr lang="en-AU" sz="2400" dirty="0" smtClean="0"/>
              <a:t>technology business </a:t>
            </a:r>
            <a:r>
              <a:rPr lang="en-AU" sz="2400" dirty="0"/>
              <a:t>services </a:t>
            </a:r>
            <a:r>
              <a:rPr lang="en-AU" sz="2400" dirty="0" smtClean="0"/>
              <a:t>sector</a:t>
            </a:r>
            <a:r>
              <a:rPr lang="en-US" altLang="en-US" sz="2400" dirty="0" smtClean="0"/>
              <a:t> </a:t>
            </a:r>
            <a:endParaRPr lang="en-US" altLang="en-US" sz="2400" dirty="0"/>
          </a:p>
        </p:txBody>
      </p:sp>
      <p:pic>
        <p:nvPicPr>
          <p:cNvPr id="7" name="Picture 6" descr="48526369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88640"/>
            <a:ext cx="3744417" cy="1428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737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Andrew Kim\Google Drive\Projects\ACIIC\ACIIC image_ligh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03"/>
          <a:stretch/>
        </p:blipFill>
        <p:spPr bwMode="auto">
          <a:xfrm>
            <a:off x="-1" y="-1"/>
            <a:ext cx="9144001" cy="688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12635" y="6016765"/>
            <a:ext cx="446449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AU" altLang="en-US" sz="1100" b="1" dirty="0"/>
              <a:t>Australian </a:t>
            </a:r>
            <a:r>
              <a:rPr lang="en-AU" altLang="en-US" sz="1100" b="1" dirty="0" smtClean="0"/>
              <a:t>Centre for Innovation</a:t>
            </a:r>
          </a:p>
          <a:p>
            <a:pPr algn="r">
              <a:lnSpc>
                <a:spcPct val="150000"/>
              </a:lnSpc>
            </a:pPr>
            <a:r>
              <a:rPr lang="en-AU" sz="1100" i="1" dirty="0" smtClean="0"/>
              <a:t>Addressing </a:t>
            </a:r>
            <a:r>
              <a:rPr lang="en-AU" sz="1100" i="1" dirty="0"/>
              <a:t>the challenges of the future through innovation</a:t>
            </a:r>
          </a:p>
          <a:p>
            <a:pPr algn="r">
              <a:lnSpc>
                <a:spcPct val="150000"/>
              </a:lnSpc>
            </a:pPr>
            <a:endParaRPr lang="en-AU" altLang="en-US" sz="1100" b="1" dirty="0" smtClean="0"/>
          </a:p>
        </p:txBody>
      </p:sp>
      <p:pic>
        <p:nvPicPr>
          <p:cNvPr id="1028" name="Picture 4" descr="C:\Users\Andrew Kim\Google Drive\Projects\ACIIC\ACIIC_logo_croppe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17"/>
          <a:stretch/>
        </p:blipFill>
        <p:spPr bwMode="auto">
          <a:xfrm>
            <a:off x="7612334" y="5229200"/>
            <a:ext cx="1201680" cy="81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7920880" cy="936104"/>
          </a:xfrm>
        </p:spPr>
        <p:txBody>
          <a:bodyPr>
            <a:normAutofit fontScale="90000"/>
          </a:bodyPr>
          <a:lstStyle/>
          <a:p>
            <a:r>
              <a:rPr lang="en-AU" sz="3100" b="1" dirty="0" smtClean="0">
                <a:solidFill>
                  <a:srgbClr val="3038D8"/>
                </a:solidFill>
              </a:rPr>
              <a:t>STI Capacity on Australian Company Boards </a:t>
            </a:r>
            <a:r>
              <a:rPr lang="en-AU" sz="3600" b="1" dirty="0" smtClean="0"/>
              <a:t/>
            </a:r>
            <a:br>
              <a:rPr lang="en-AU" sz="3600" b="1" dirty="0" smtClean="0"/>
            </a:br>
            <a:r>
              <a:rPr lang="en-AU" sz="2700" dirty="0" smtClean="0"/>
              <a:t>(for the Office of the Chief Scientist)</a:t>
            </a:r>
            <a:r>
              <a:rPr lang="en-AU" b="1" dirty="0" smtClean="0"/>
              <a:t/>
            </a:r>
            <a:br>
              <a:rPr lang="en-AU" b="1" dirty="0" smtClean="0"/>
            </a:br>
            <a:endParaRPr lang="en-AU" b="1" dirty="0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467544" y="1268761"/>
            <a:ext cx="8064896" cy="3456384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AU" sz="2400" dirty="0"/>
              <a:t>L</a:t>
            </a:r>
            <a:r>
              <a:rPr lang="en-AU" sz="2400" dirty="0" smtClean="0"/>
              <a:t>ittle </a:t>
            </a:r>
            <a:r>
              <a:rPr lang="en-AU" sz="2400" dirty="0"/>
              <a:t>evidence that there is a severe shortage of </a:t>
            </a:r>
            <a:r>
              <a:rPr lang="en-AU" sz="2400" dirty="0" smtClean="0"/>
              <a:t>STEM-educated </a:t>
            </a:r>
            <a:r>
              <a:rPr lang="en-AU" sz="2400" dirty="0"/>
              <a:t>directors for Australian company </a:t>
            </a:r>
            <a:r>
              <a:rPr lang="en-AU" sz="2400" dirty="0" smtClean="0"/>
              <a:t>boards </a:t>
            </a:r>
          </a:p>
          <a:p>
            <a:pPr>
              <a:spcBef>
                <a:spcPts val="1800"/>
              </a:spcBef>
            </a:pPr>
            <a:r>
              <a:rPr lang="en-AU" sz="2400" dirty="0" smtClean="0"/>
              <a:t>The </a:t>
            </a:r>
            <a:r>
              <a:rPr lang="en-AU" sz="2400" dirty="0"/>
              <a:t>more important issues </a:t>
            </a:r>
            <a:r>
              <a:rPr lang="en-AU" sz="2400" dirty="0" smtClean="0"/>
              <a:t>may </a:t>
            </a:r>
            <a:r>
              <a:rPr lang="en-AU" sz="2400" dirty="0"/>
              <a:t>be at what level major strategic issues with a significant </a:t>
            </a:r>
            <a:r>
              <a:rPr lang="en-AU" sz="2400" dirty="0" smtClean="0"/>
              <a:t>technological </a:t>
            </a:r>
            <a:r>
              <a:rPr lang="en-AU" sz="2400" dirty="0"/>
              <a:t>content are </a:t>
            </a:r>
            <a:r>
              <a:rPr lang="en-AU" sz="2400" dirty="0" smtClean="0"/>
              <a:t>addressed</a:t>
            </a:r>
          </a:p>
          <a:p>
            <a:pPr>
              <a:spcBef>
                <a:spcPts val="1800"/>
              </a:spcBef>
            </a:pPr>
            <a:r>
              <a:rPr lang="en-AU" sz="2400" dirty="0" smtClean="0"/>
              <a:t>Can more </a:t>
            </a:r>
            <a:r>
              <a:rPr lang="en-AU" sz="2400" dirty="0"/>
              <a:t>STEM-educated professionals </a:t>
            </a:r>
            <a:r>
              <a:rPr lang="en-AU" sz="2400" dirty="0" smtClean="0"/>
              <a:t>be encouraged </a:t>
            </a:r>
            <a:r>
              <a:rPr lang="en-AU" sz="2400" dirty="0"/>
              <a:t>to equip themselves with the necessary experience to become valuable company </a:t>
            </a:r>
            <a:r>
              <a:rPr lang="en-AU" sz="2400" dirty="0" smtClean="0"/>
              <a:t>directors?</a:t>
            </a:r>
            <a:endParaRPr lang="en-US" altLang="en-US" sz="2400" dirty="0"/>
          </a:p>
        </p:txBody>
      </p:sp>
      <p:pic>
        <p:nvPicPr>
          <p:cNvPr id="8" name="Picture 7" descr="17449125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25144"/>
            <a:ext cx="5169228" cy="1428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711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Andrew Kim\Google Drive\Projects\ACIIC\ACIIC image_ligh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03"/>
          <a:stretch/>
        </p:blipFill>
        <p:spPr bwMode="auto">
          <a:xfrm>
            <a:off x="-1" y="-1"/>
            <a:ext cx="9144001" cy="688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12635" y="6016765"/>
            <a:ext cx="446449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AU" altLang="en-US" sz="1100" b="1" dirty="0"/>
              <a:t>Australian </a:t>
            </a:r>
            <a:r>
              <a:rPr lang="en-AU" altLang="en-US" sz="1100" b="1" dirty="0" smtClean="0"/>
              <a:t>Centre for Innovation</a:t>
            </a:r>
          </a:p>
          <a:p>
            <a:pPr algn="r">
              <a:lnSpc>
                <a:spcPct val="150000"/>
              </a:lnSpc>
            </a:pPr>
            <a:r>
              <a:rPr lang="en-AU" sz="1100" i="1" dirty="0" smtClean="0"/>
              <a:t>Addressing </a:t>
            </a:r>
            <a:r>
              <a:rPr lang="en-AU" sz="1100" i="1" dirty="0"/>
              <a:t>the challenges of the future through innovation</a:t>
            </a:r>
          </a:p>
          <a:p>
            <a:pPr algn="r">
              <a:lnSpc>
                <a:spcPct val="150000"/>
              </a:lnSpc>
            </a:pPr>
            <a:endParaRPr lang="en-AU" altLang="en-US" sz="1100" b="1" dirty="0" smtClean="0"/>
          </a:p>
        </p:txBody>
      </p:sp>
      <p:pic>
        <p:nvPicPr>
          <p:cNvPr id="1028" name="Picture 4" descr="C:\Users\Andrew Kim\Google Drive\Projects\ACIIC\ACIIC_logo_croppe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17"/>
          <a:stretch/>
        </p:blipFill>
        <p:spPr bwMode="auto">
          <a:xfrm>
            <a:off x="7612334" y="5229200"/>
            <a:ext cx="1201680" cy="81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200800" cy="1656184"/>
          </a:xfrm>
        </p:spPr>
        <p:txBody>
          <a:bodyPr>
            <a:normAutofit fontScale="90000"/>
          </a:bodyPr>
          <a:lstStyle/>
          <a:p>
            <a:pPr algn="l"/>
            <a:r>
              <a:rPr lang="en-AU" sz="2700" b="1" dirty="0" smtClean="0">
                <a:solidFill>
                  <a:srgbClr val="3038D8"/>
                </a:solidFill>
              </a:rPr>
              <a:t>Capacity of Australian </a:t>
            </a:r>
            <a:br>
              <a:rPr lang="en-AU" sz="2700" b="1" dirty="0" smtClean="0">
                <a:solidFill>
                  <a:srgbClr val="3038D8"/>
                </a:solidFill>
              </a:rPr>
            </a:br>
            <a:r>
              <a:rPr lang="en-AU" sz="2700" b="1" dirty="0" smtClean="0">
                <a:solidFill>
                  <a:srgbClr val="3038D8"/>
                </a:solidFill>
              </a:rPr>
              <a:t>Companies to Identify </a:t>
            </a:r>
            <a:br>
              <a:rPr lang="en-AU" sz="2700" b="1" dirty="0" smtClean="0">
                <a:solidFill>
                  <a:srgbClr val="3038D8"/>
                </a:solidFill>
              </a:rPr>
            </a:br>
            <a:r>
              <a:rPr lang="en-AU" sz="2700" b="1" dirty="0" smtClean="0">
                <a:solidFill>
                  <a:srgbClr val="3038D8"/>
                </a:solidFill>
              </a:rPr>
              <a:t>and Adopt New </a:t>
            </a:r>
            <a:br>
              <a:rPr lang="en-AU" sz="2700" b="1" dirty="0" smtClean="0">
                <a:solidFill>
                  <a:srgbClr val="3038D8"/>
                </a:solidFill>
              </a:rPr>
            </a:br>
            <a:r>
              <a:rPr lang="en-AU" sz="2700" b="1" dirty="0" smtClean="0">
                <a:solidFill>
                  <a:srgbClr val="3038D8"/>
                </a:solidFill>
              </a:rPr>
              <a:t>Technologies</a:t>
            </a:r>
            <a:r>
              <a:rPr lang="en-AU" sz="2700" b="1" dirty="0" smtClean="0"/>
              <a:t/>
            </a:r>
            <a:br>
              <a:rPr lang="en-AU" sz="2700" b="1" dirty="0" smtClean="0"/>
            </a:br>
            <a:r>
              <a:rPr lang="en-AU" b="1" dirty="0" smtClean="0"/>
              <a:t/>
            </a:r>
            <a:br>
              <a:rPr lang="en-AU" b="1" dirty="0" smtClean="0"/>
            </a:br>
            <a:endParaRPr lang="en-AU" b="1" dirty="0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7581495" cy="3627396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AU" sz="2000" dirty="0" smtClean="0"/>
              <a:t>The </a:t>
            </a:r>
            <a:r>
              <a:rPr lang="en-AU" sz="2000" dirty="0"/>
              <a:t>innovative capacity of Australian companies is low by comparison with OECD </a:t>
            </a:r>
            <a:r>
              <a:rPr lang="en-AU" sz="2000" dirty="0" smtClean="0"/>
              <a:t>competitors</a:t>
            </a:r>
          </a:p>
          <a:p>
            <a:pPr>
              <a:spcBef>
                <a:spcPts val="1800"/>
              </a:spcBef>
            </a:pPr>
            <a:r>
              <a:rPr lang="en-AU" sz="2000" dirty="0" smtClean="0"/>
              <a:t>Australian </a:t>
            </a:r>
            <a:r>
              <a:rPr lang="en-AU" sz="2000" dirty="0"/>
              <a:t>company innovation is </a:t>
            </a:r>
            <a:r>
              <a:rPr lang="en-AU" sz="2000" i="1" dirty="0"/>
              <a:t>ad</a:t>
            </a:r>
            <a:r>
              <a:rPr lang="en-AU" sz="2000" dirty="0"/>
              <a:t> </a:t>
            </a:r>
            <a:r>
              <a:rPr lang="en-AU" sz="2000" i="1" dirty="0"/>
              <a:t>hoc, </a:t>
            </a:r>
            <a:r>
              <a:rPr lang="en-AU" sz="2000" dirty="0"/>
              <a:t>based on particular individuals and </a:t>
            </a:r>
            <a:r>
              <a:rPr lang="en-AU" sz="2000" dirty="0" smtClean="0"/>
              <a:t>circumstances</a:t>
            </a:r>
            <a:r>
              <a:rPr lang="en-AU" sz="2000" dirty="0"/>
              <a:t>, rather than </a:t>
            </a:r>
            <a:r>
              <a:rPr lang="en-AU" sz="2000" b="1" dirty="0"/>
              <a:t>systematic</a:t>
            </a:r>
            <a:r>
              <a:rPr lang="en-AU" sz="2000" dirty="0"/>
              <a:t> across companies and </a:t>
            </a:r>
            <a:r>
              <a:rPr lang="en-AU" sz="2000" dirty="0" smtClean="0"/>
              <a:t>industries </a:t>
            </a:r>
          </a:p>
          <a:p>
            <a:pPr>
              <a:spcBef>
                <a:spcPts val="1800"/>
              </a:spcBef>
            </a:pPr>
            <a:r>
              <a:rPr lang="en-AU" sz="2000" dirty="0" smtClean="0"/>
              <a:t>Australian </a:t>
            </a:r>
            <a:r>
              <a:rPr lang="en-AU" sz="2000" dirty="0"/>
              <a:t>companies, with a few </a:t>
            </a:r>
            <a:r>
              <a:rPr lang="en-AU" sz="2000" dirty="0" smtClean="0"/>
              <a:t>exceptions </a:t>
            </a:r>
            <a:r>
              <a:rPr lang="en-AU" sz="2000" dirty="0"/>
              <a:t>are at best </a:t>
            </a:r>
            <a:r>
              <a:rPr lang="en-AU" sz="2000" i="1" dirty="0"/>
              <a:t>fast followers</a:t>
            </a:r>
            <a:r>
              <a:rPr lang="en-AU" sz="2000" dirty="0"/>
              <a:t>, which provides a limited capacity for engaging with </a:t>
            </a:r>
            <a:r>
              <a:rPr lang="en-AU" sz="2000" dirty="0" smtClean="0"/>
              <a:t>the potential of new technology</a:t>
            </a:r>
            <a:endParaRPr lang="en-US" altLang="en-US" sz="2000" dirty="0"/>
          </a:p>
        </p:txBody>
      </p:sp>
      <p:pic>
        <p:nvPicPr>
          <p:cNvPr id="8" name="Picture 7" descr="18015218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635" y="116632"/>
            <a:ext cx="3975789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090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Andrew Kim\Google Drive\Projects\ACIIC\ACIIC image_ligh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03"/>
          <a:stretch/>
        </p:blipFill>
        <p:spPr bwMode="auto">
          <a:xfrm>
            <a:off x="-1" y="-1"/>
            <a:ext cx="9144001" cy="688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12635" y="6016765"/>
            <a:ext cx="446449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AU" altLang="en-US" sz="1100" b="1" dirty="0"/>
              <a:t>Australian </a:t>
            </a:r>
            <a:r>
              <a:rPr lang="en-AU" altLang="en-US" sz="1100" b="1" dirty="0" smtClean="0"/>
              <a:t>Centre for Innovation</a:t>
            </a:r>
          </a:p>
          <a:p>
            <a:pPr algn="r">
              <a:lnSpc>
                <a:spcPct val="150000"/>
              </a:lnSpc>
            </a:pPr>
            <a:r>
              <a:rPr lang="en-AU" sz="1100" i="1" dirty="0" smtClean="0"/>
              <a:t>Addressing </a:t>
            </a:r>
            <a:r>
              <a:rPr lang="en-AU" sz="1100" i="1" dirty="0"/>
              <a:t>the challenges of the future through innovation</a:t>
            </a:r>
          </a:p>
          <a:p>
            <a:pPr algn="r">
              <a:lnSpc>
                <a:spcPct val="150000"/>
              </a:lnSpc>
            </a:pPr>
            <a:endParaRPr lang="en-AU" altLang="en-US" sz="1100" b="1" dirty="0" smtClean="0"/>
          </a:p>
        </p:txBody>
      </p:sp>
      <p:pic>
        <p:nvPicPr>
          <p:cNvPr id="1028" name="Picture 4" descr="C:\Users\Andrew Kim\Google Drive\Projects\ACIIC\ACIIC_logo_croppe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17"/>
          <a:stretch/>
        </p:blipFill>
        <p:spPr bwMode="auto">
          <a:xfrm>
            <a:off x="7612334" y="5229200"/>
            <a:ext cx="1201680" cy="81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200800" cy="936104"/>
          </a:xfrm>
        </p:spPr>
        <p:txBody>
          <a:bodyPr>
            <a:normAutofit fontScale="90000"/>
          </a:bodyPr>
          <a:lstStyle/>
          <a:p>
            <a:pPr algn="l"/>
            <a:r>
              <a:rPr lang="en-AU" sz="3100" b="1" dirty="0" smtClean="0">
                <a:solidFill>
                  <a:srgbClr val="3038D8"/>
                </a:solidFill>
              </a:rPr>
              <a:t>Global Study of </a:t>
            </a:r>
            <a:br>
              <a:rPr lang="en-AU" sz="3100" b="1" dirty="0" smtClean="0">
                <a:solidFill>
                  <a:srgbClr val="3038D8"/>
                </a:solidFill>
              </a:rPr>
            </a:br>
            <a:r>
              <a:rPr lang="en-AU" sz="3100" b="1" dirty="0" smtClean="0">
                <a:solidFill>
                  <a:srgbClr val="3038D8"/>
                </a:solidFill>
              </a:rPr>
              <a:t>Social Innovation</a:t>
            </a:r>
            <a:r>
              <a:rPr lang="en-AU" b="1" dirty="0" smtClean="0"/>
              <a:t/>
            </a:r>
            <a:br>
              <a:rPr lang="en-AU" b="1" dirty="0" smtClean="0"/>
            </a:br>
            <a:endParaRPr lang="en-AU" b="1" dirty="0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848239" y="1916831"/>
            <a:ext cx="7128792" cy="3771413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altLang="en-US" sz="2400" dirty="0" smtClean="0"/>
              <a:t>Social Innovation is a primary driver of transformational change</a:t>
            </a:r>
          </a:p>
          <a:p>
            <a:pPr>
              <a:spcBef>
                <a:spcPts val="1800"/>
              </a:spcBef>
            </a:pPr>
            <a:r>
              <a:rPr lang="en-AU" sz="2400" dirty="0" smtClean="0"/>
              <a:t>We are a </a:t>
            </a:r>
            <a:r>
              <a:rPr lang="en-AU" sz="2400" dirty="0"/>
              <a:t>member of the international consortium recently awarded a </a:t>
            </a:r>
            <a:r>
              <a:rPr lang="en-AU" sz="2400" dirty="0" smtClean="0"/>
              <a:t>5 </a:t>
            </a:r>
            <a:r>
              <a:rPr lang="en-AU" sz="2400" dirty="0"/>
              <a:t>million Euros EC grant to conduct a four-year study of social </a:t>
            </a:r>
            <a:r>
              <a:rPr lang="en-AU" sz="2400" dirty="0" smtClean="0"/>
              <a:t>innovation</a:t>
            </a:r>
          </a:p>
          <a:p>
            <a:pPr>
              <a:spcBef>
                <a:spcPts val="1800"/>
              </a:spcBef>
            </a:pPr>
            <a:r>
              <a:rPr lang="en-AU" sz="2400" dirty="0" smtClean="0"/>
              <a:t>The </a:t>
            </a:r>
            <a:r>
              <a:rPr lang="en-AU" sz="2400" dirty="0"/>
              <a:t>consortium includes 15 partners from </a:t>
            </a:r>
            <a:r>
              <a:rPr lang="en-AU" sz="2400" dirty="0" smtClean="0"/>
              <a:t>the </a:t>
            </a:r>
            <a:r>
              <a:rPr lang="en-AU" sz="2400" dirty="0"/>
              <a:t>EU </a:t>
            </a:r>
            <a:r>
              <a:rPr lang="en-AU" sz="2400" dirty="0" smtClean="0"/>
              <a:t>and </a:t>
            </a:r>
            <a:r>
              <a:rPr lang="en-AU" sz="2400" dirty="0"/>
              <a:t>11 from Russia, China, India, Canada, </a:t>
            </a:r>
            <a:r>
              <a:rPr lang="en-AU" sz="2400" dirty="0" smtClean="0"/>
              <a:t>Australia, </a:t>
            </a:r>
            <a:r>
              <a:rPr lang="en-AU" sz="2400" dirty="0"/>
              <a:t>South Africa and South America</a:t>
            </a:r>
            <a:endParaRPr lang="en-US" altLang="en-US" sz="2400" dirty="0"/>
          </a:p>
        </p:txBody>
      </p:sp>
      <p:pic>
        <p:nvPicPr>
          <p:cNvPr id="8" name="Picture 7" descr="education concept - students communicating and laughing at school - stock photo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703" y="-2"/>
            <a:ext cx="4464496" cy="1817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828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Andrew Kim\Google Drive\Projects\ACIIC\ACIIC image_ligh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03"/>
          <a:stretch/>
        </p:blipFill>
        <p:spPr bwMode="auto">
          <a:xfrm>
            <a:off x="-14236" y="0"/>
            <a:ext cx="9144001" cy="688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12635" y="6016765"/>
            <a:ext cx="446449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AU" altLang="en-US" sz="1100" b="1" dirty="0"/>
              <a:t>Australian </a:t>
            </a:r>
            <a:r>
              <a:rPr lang="en-AU" altLang="en-US" sz="1100" b="1" dirty="0" smtClean="0"/>
              <a:t>Centre for Innovation</a:t>
            </a:r>
          </a:p>
          <a:p>
            <a:pPr algn="r">
              <a:lnSpc>
                <a:spcPct val="150000"/>
              </a:lnSpc>
            </a:pPr>
            <a:r>
              <a:rPr lang="en-AU" sz="1100" i="1" dirty="0" smtClean="0"/>
              <a:t>Addressing </a:t>
            </a:r>
            <a:r>
              <a:rPr lang="en-AU" sz="1100" i="1" dirty="0"/>
              <a:t>the challenges of the future through innovation</a:t>
            </a:r>
          </a:p>
          <a:p>
            <a:pPr algn="r">
              <a:lnSpc>
                <a:spcPct val="150000"/>
              </a:lnSpc>
            </a:pPr>
            <a:endParaRPr lang="en-AU" altLang="en-US" sz="1100" b="1" dirty="0" smtClean="0"/>
          </a:p>
        </p:txBody>
      </p:sp>
      <p:pic>
        <p:nvPicPr>
          <p:cNvPr id="1028" name="Picture 4" descr="C:\Users\Andrew Kim\Google Drive\Projects\ACIIC\ACIIC_logo_croppe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17"/>
          <a:stretch/>
        </p:blipFill>
        <p:spPr bwMode="auto">
          <a:xfrm>
            <a:off x="7612334" y="5229200"/>
            <a:ext cx="1201680" cy="81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200800" cy="1656184"/>
          </a:xfrm>
        </p:spPr>
        <p:txBody>
          <a:bodyPr>
            <a:normAutofit fontScale="90000"/>
          </a:bodyPr>
          <a:lstStyle/>
          <a:p>
            <a:pPr algn="l"/>
            <a:r>
              <a:rPr lang="en-AU" sz="3100" b="1" dirty="0" smtClean="0">
                <a:solidFill>
                  <a:srgbClr val="3038D8"/>
                </a:solidFill>
              </a:rPr>
              <a:t>Analysis of  </a:t>
            </a:r>
            <a:br>
              <a:rPr lang="en-AU" sz="3100" b="1" dirty="0" smtClean="0">
                <a:solidFill>
                  <a:srgbClr val="3038D8"/>
                </a:solidFill>
              </a:rPr>
            </a:br>
            <a:r>
              <a:rPr lang="en-AU" sz="3100" b="1" dirty="0" smtClean="0">
                <a:solidFill>
                  <a:srgbClr val="3038D8"/>
                </a:solidFill>
              </a:rPr>
              <a:t>Emerging </a:t>
            </a:r>
            <a:br>
              <a:rPr lang="en-AU" sz="3100" b="1" dirty="0" smtClean="0">
                <a:solidFill>
                  <a:srgbClr val="3038D8"/>
                </a:solidFill>
              </a:rPr>
            </a:br>
            <a:r>
              <a:rPr lang="en-AU" sz="3100" b="1" dirty="0" smtClean="0">
                <a:solidFill>
                  <a:srgbClr val="3038D8"/>
                </a:solidFill>
              </a:rPr>
              <a:t>Technology </a:t>
            </a:r>
            <a:br>
              <a:rPr lang="en-AU" sz="3100" b="1" dirty="0" smtClean="0">
                <a:solidFill>
                  <a:srgbClr val="3038D8"/>
                </a:solidFill>
              </a:rPr>
            </a:br>
            <a:r>
              <a:rPr lang="en-AU" sz="3100" b="1" dirty="0" smtClean="0">
                <a:solidFill>
                  <a:srgbClr val="3038D8"/>
                </a:solidFill>
              </a:rPr>
              <a:t>Opportunities</a:t>
            </a:r>
            <a:r>
              <a:rPr lang="en-AU" b="1" dirty="0" smtClean="0"/>
              <a:t/>
            </a:r>
            <a:br>
              <a:rPr lang="en-AU" b="1" dirty="0" smtClean="0"/>
            </a:br>
            <a:endParaRPr lang="en-AU" b="1" dirty="0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848239" y="2348879"/>
            <a:ext cx="7128792" cy="3339365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AU" sz="2400" dirty="0" smtClean="0"/>
              <a:t>Energy/food water security in the ASEAN region – Rockefeller-funded project</a:t>
            </a:r>
          </a:p>
          <a:p>
            <a:pPr>
              <a:spcBef>
                <a:spcPts val="1800"/>
              </a:spcBef>
            </a:pPr>
            <a:r>
              <a:rPr lang="en-AU" sz="2400" dirty="0" smtClean="0"/>
              <a:t>Drivers shaping the Australian electricity market over the next 15 years</a:t>
            </a:r>
          </a:p>
          <a:p>
            <a:pPr>
              <a:spcBef>
                <a:spcPts val="1800"/>
              </a:spcBef>
            </a:pPr>
            <a:r>
              <a:rPr lang="en-AU" sz="2400" dirty="0" smtClean="0"/>
              <a:t>Fostering Innovation through Future-oriented Technology Analysis – Brussels Conference in November 2014</a:t>
            </a:r>
          </a:p>
        </p:txBody>
      </p:sp>
      <p:pic>
        <p:nvPicPr>
          <p:cNvPr id="8" name="Picture 7" descr="Technology concept. Businessman and virtual interface with web and social media icons - stock photo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64" y="260648"/>
            <a:ext cx="2822548" cy="2047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642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CIIC">
      <a:dk1>
        <a:srgbClr val="0F243E"/>
      </a:dk1>
      <a:lt1>
        <a:sysClr val="window" lastClr="FFFFFF"/>
      </a:lt1>
      <a:dk2>
        <a:srgbClr val="366092"/>
      </a:dk2>
      <a:lt2>
        <a:srgbClr val="FFFFFF"/>
      </a:lt2>
      <a:accent1>
        <a:srgbClr val="B8CCE4"/>
      </a:accent1>
      <a:accent2>
        <a:srgbClr val="548DD4"/>
      </a:accent2>
      <a:accent3>
        <a:srgbClr val="A5A5A5"/>
      </a:accent3>
      <a:accent4>
        <a:srgbClr val="5F497A"/>
      </a:accent4>
      <a:accent5>
        <a:srgbClr val="C6D9F0"/>
      </a:accent5>
      <a:accent6>
        <a:srgbClr val="4BACC6"/>
      </a:accent6>
      <a:hlink>
        <a:srgbClr val="262626"/>
      </a:hlink>
      <a:folHlink>
        <a:srgbClr val="262626"/>
      </a:folHlink>
    </a:clrScheme>
    <a:fontScheme name="Custom 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389</Words>
  <Application>Microsoft Office PowerPoint</Application>
  <PresentationFormat>On-screen Show (4:3)</PresentationFormat>
  <Paragraphs>48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Profile</vt:lpstr>
      <vt:lpstr>Australian Centre for Innovation  Mid-Year Report 2014</vt:lpstr>
      <vt:lpstr>E</vt:lpstr>
      <vt:lpstr>Digital Innovation  for Farms </vt:lpstr>
      <vt:lpstr>STI Capacity on Australian Company Boards  (for the Office of the Chief Scientist) </vt:lpstr>
      <vt:lpstr>Capacity of Australian  Companies to Identify  and Adopt New  Technologies  </vt:lpstr>
      <vt:lpstr>Global Study of  Social Innovation </vt:lpstr>
      <vt:lpstr>Analysis of   Emerging  Technology  Opportunities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Asia-Pacific Symposium on Entrepreneurship and Innovation: National Innovation System Perspectives</dc:title>
  <dc:creator>Andrew Kim</dc:creator>
  <cp:lastModifiedBy>Lynne</cp:lastModifiedBy>
  <cp:revision>26</cp:revision>
  <cp:lastPrinted>2014-07-17T07:07:17Z</cp:lastPrinted>
  <dcterms:created xsi:type="dcterms:W3CDTF">2014-05-28T09:22:49Z</dcterms:created>
  <dcterms:modified xsi:type="dcterms:W3CDTF">2014-07-17T07:08:31Z</dcterms:modified>
</cp:coreProperties>
</file>