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6"/>
  </p:notesMasterIdLst>
  <p:sldIdLst>
    <p:sldId id="257" r:id="rId2"/>
    <p:sldId id="261" r:id="rId3"/>
    <p:sldId id="259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9ED3B-1634-4473-9341-59FB34566FD7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CEEFE8-D4A6-4AE3-8E73-1763141E0C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539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7D0AFE-0805-4DE4-AB78-A8FAD51CF0E7}" type="slidenum">
              <a:rPr lang="en-GB"/>
              <a:pPr/>
              <a:t>1</a:t>
            </a:fld>
            <a:endParaRPr lang="en-GB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DFF02DD-3F40-4B95-A867-73289BC1EDD5}" type="datetimeFigureOut">
              <a:rPr lang="en-AU" smtClean="0"/>
              <a:t>28/04/2015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7CD25F7-F004-4023-A287-315FB1E06AF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4152018"/>
              </p:ext>
            </p:extLst>
          </p:nvPr>
        </p:nvGraphicFramePr>
        <p:xfrm>
          <a:off x="-4763" y="-3175"/>
          <a:ext cx="9151938" cy="674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Slide" r:id="rId4" imgW="3951765" imgH="2964280" progId="PowerPoint.Slide.8">
                  <p:embed/>
                </p:oleObj>
              </mc:Choice>
              <mc:Fallback>
                <p:oleObj name="Slide" r:id="rId4" imgW="3951765" imgH="2964280" progId="PowerPoint.Slid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763" y="-3175"/>
                        <a:ext cx="9151938" cy="674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256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Insights for Innovation</a:t>
            </a:r>
            <a:endParaRPr lang="en-AU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6738" y="1556792"/>
            <a:ext cx="8001000" cy="4463008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/>
              <a:t>Discovery </a:t>
            </a:r>
            <a:r>
              <a:rPr lang="en-US" sz="2400" b="1" dirty="0" smtClean="0"/>
              <a:t>does not </a:t>
            </a:r>
            <a:r>
              <a:rPr lang="en-US" sz="2400" dirty="0" smtClean="0"/>
              <a:t>produce innovation</a:t>
            </a:r>
          </a:p>
          <a:p>
            <a:r>
              <a:rPr lang="en-US" sz="2400" dirty="0" smtClean="0"/>
              <a:t>Innovation occurs when humans embrace the discovery as a technology to enhance the human condition</a:t>
            </a:r>
          </a:p>
          <a:p>
            <a:r>
              <a:rPr lang="en-US" sz="2400" dirty="0" smtClean="0"/>
              <a:t>Technologies are bridges to the future and a better life</a:t>
            </a:r>
          </a:p>
          <a:p>
            <a:r>
              <a:rPr lang="en-US" sz="2400" dirty="0" smtClean="0"/>
              <a:t>But they are indeterminate in that we don’t know precisely where they lead, or who (and how) will define the destination</a:t>
            </a:r>
          </a:p>
          <a:p>
            <a:endParaRPr lang="en-AU" dirty="0"/>
          </a:p>
        </p:txBody>
      </p:sp>
      <p:pic>
        <p:nvPicPr>
          <p:cNvPr id="4098" name="Picture 2" descr="C:\Documents and Settings\Ron\Local Settings\Temporary Internet Files\Content.IE5\XGYNQHD2\MP90043305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88640"/>
            <a:ext cx="262778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1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1" y="3573016"/>
            <a:ext cx="7694240" cy="936104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70C0"/>
                </a:solidFill>
              </a:rPr>
              <a:t>Innovation Re-defined</a:t>
            </a:r>
            <a:endParaRPr lang="en-AU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6738" y="404664"/>
            <a:ext cx="8001000" cy="3528392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/>
              <a:t>Innovation is an outcome, not a process</a:t>
            </a:r>
          </a:p>
          <a:p>
            <a:r>
              <a:rPr lang="en-US" sz="2800" dirty="0" smtClean="0"/>
              <a:t>All innovation is aspirational</a:t>
            </a:r>
          </a:p>
          <a:p>
            <a:r>
              <a:rPr lang="en-US" sz="2800" dirty="0" smtClean="0"/>
              <a:t>The role of business is to produce means through which people can “manifest what they want, who they are and who they want to become”</a:t>
            </a:r>
          </a:p>
          <a:p>
            <a:endParaRPr lang="en-A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65104"/>
            <a:ext cx="3995936" cy="24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07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064896" cy="5976664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r>
              <a:rPr lang="en-AU" sz="2500" b="1" i="1" dirty="0"/>
              <a:t>Representative Experience</a:t>
            </a:r>
            <a:endParaRPr lang="en-AU" sz="2500" dirty="0"/>
          </a:p>
          <a:p>
            <a:pPr marL="45720" indent="0">
              <a:buNone/>
            </a:pPr>
            <a:r>
              <a:rPr lang="en-AU" dirty="0"/>
              <a:t> </a:t>
            </a:r>
          </a:p>
          <a:p>
            <a:r>
              <a:rPr lang="en-AU" sz="2400" i="1" dirty="0"/>
              <a:t>National Research Council of Italy – </a:t>
            </a:r>
            <a:r>
              <a:rPr lang="en-AU" sz="2400" dirty="0"/>
              <a:t>Sustainable food – addressing agricultural waste</a:t>
            </a:r>
          </a:p>
          <a:p>
            <a:pPr marL="45720" indent="0">
              <a:buNone/>
            </a:pPr>
            <a:r>
              <a:rPr lang="en-AU" sz="2400" i="1" dirty="0"/>
              <a:t> </a:t>
            </a:r>
            <a:r>
              <a:rPr lang="en-AU" sz="2400" dirty="0"/>
              <a:t> </a:t>
            </a:r>
          </a:p>
          <a:p>
            <a:r>
              <a:rPr lang="en-AU" sz="2400" i="1" dirty="0"/>
              <a:t>Copper Development Association – </a:t>
            </a:r>
            <a:r>
              <a:rPr lang="en-AU" sz="2400" dirty="0"/>
              <a:t>Developing a residential energy management system in Australia</a:t>
            </a:r>
          </a:p>
          <a:p>
            <a:pPr marL="45720" indent="0">
              <a:buNone/>
            </a:pPr>
            <a:r>
              <a:rPr lang="en-AU" sz="2400" dirty="0"/>
              <a:t> </a:t>
            </a:r>
          </a:p>
          <a:p>
            <a:r>
              <a:rPr lang="en-AU" sz="2400" i="1" dirty="0"/>
              <a:t>Rockefeller Foundation</a:t>
            </a:r>
            <a:r>
              <a:rPr lang="en-AU" sz="2400" dirty="0"/>
              <a:t> – Sustainable food/energy/water management in the ASEAN nations</a:t>
            </a:r>
          </a:p>
          <a:p>
            <a:pPr marL="45720" indent="0">
              <a:buNone/>
            </a:pPr>
            <a:r>
              <a:rPr lang="en-AU" sz="2400" dirty="0"/>
              <a:t>  </a:t>
            </a:r>
          </a:p>
          <a:p>
            <a:r>
              <a:rPr lang="en-AU" sz="2400" i="1" dirty="0"/>
              <a:t>Office of the Chief Scientist</a:t>
            </a:r>
            <a:r>
              <a:rPr lang="en-AU" sz="2400" dirty="0"/>
              <a:t> – Capacity of Australian company boards to address strategic STI issues</a:t>
            </a:r>
          </a:p>
          <a:p>
            <a:pPr marL="45720" indent="0">
              <a:buNone/>
            </a:pPr>
            <a:r>
              <a:rPr lang="en-AU" sz="2400" dirty="0"/>
              <a:t>  </a:t>
            </a:r>
          </a:p>
          <a:p>
            <a:r>
              <a:rPr lang="en-AU" sz="2400" i="1" dirty="0"/>
              <a:t>Centre for Strategic Analysis of STI </a:t>
            </a:r>
            <a:r>
              <a:rPr lang="en-AU" sz="2400" dirty="0"/>
              <a:t>– Implementing effective foresight in Brazilian industry</a:t>
            </a:r>
          </a:p>
          <a:p>
            <a:pPr marL="45720" indent="0">
              <a:buNone/>
            </a:pPr>
            <a:r>
              <a:rPr lang="en-AU" sz="2400" dirty="0"/>
              <a:t> </a:t>
            </a:r>
          </a:p>
          <a:p>
            <a:r>
              <a:rPr lang="en-AU" sz="2400" i="1" dirty="0"/>
              <a:t>Australian Business Foundation </a:t>
            </a:r>
            <a:r>
              <a:rPr lang="en-AU" sz="2400" dirty="0"/>
              <a:t>– Innovation in business models</a:t>
            </a:r>
          </a:p>
          <a:p>
            <a:pPr marL="45720" indent="0">
              <a:buNone/>
            </a:pPr>
            <a:r>
              <a:rPr lang="en-AU" sz="2400" dirty="0"/>
              <a:t> </a:t>
            </a:r>
          </a:p>
          <a:p>
            <a:r>
              <a:rPr lang="en-AU" sz="2400" i="1" dirty="0"/>
              <a:t>APEC </a:t>
            </a:r>
            <a:r>
              <a:rPr lang="en-AU" sz="2400" i="1" dirty="0" err="1"/>
              <a:t>Center</a:t>
            </a:r>
            <a:r>
              <a:rPr lang="en-AU" sz="2400" i="1" dirty="0"/>
              <a:t> for Technology Foresight, Bangkok</a:t>
            </a:r>
            <a:r>
              <a:rPr lang="en-AU" sz="2400" dirty="0"/>
              <a:t> – Human Healthcare in the post-genomic age</a:t>
            </a:r>
          </a:p>
          <a:p>
            <a:pPr marL="45720" indent="0">
              <a:buNone/>
            </a:pPr>
            <a:r>
              <a:rPr lang="en-AU" sz="2400" dirty="0"/>
              <a:t> </a:t>
            </a:r>
          </a:p>
          <a:p>
            <a:r>
              <a:rPr lang="en-AU" sz="2400" i="1" dirty="0"/>
              <a:t>Australian Academy of Technology and Engineering</a:t>
            </a:r>
            <a:r>
              <a:rPr lang="en-AU" sz="2400" dirty="0"/>
              <a:t> – Assistive technologies for health ageing</a:t>
            </a:r>
          </a:p>
          <a:p>
            <a:pPr marL="45720" indent="0">
              <a:buNone/>
            </a:pPr>
            <a:r>
              <a:rPr lang="en-AU" sz="2400" dirty="0"/>
              <a:t> </a:t>
            </a:r>
          </a:p>
          <a:p>
            <a:r>
              <a:rPr lang="en-AU" sz="2400" i="1" dirty="0"/>
              <a:t>Department of Industry</a:t>
            </a:r>
            <a:r>
              <a:rPr lang="en-AU" sz="2400" dirty="0"/>
              <a:t> – Impact of emerging technologies on the Australian building products industry</a:t>
            </a:r>
          </a:p>
          <a:p>
            <a:pPr marL="45720" indent="0">
              <a:buNone/>
            </a:pPr>
            <a:r>
              <a:rPr lang="en-AU" sz="2400" dirty="0"/>
              <a:t> </a:t>
            </a:r>
          </a:p>
          <a:p>
            <a:r>
              <a:rPr lang="en-AU" sz="2400" i="1" dirty="0"/>
              <a:t>King Abdullah City for Science and Technology </a:t>
            </a:r>
            <a:r>
              <a:rPr lang="en-AU" sz="2400" dirty="0"/>
              <a:t>– Technology Innovation </a:t>
            </a:r>
            <a:r>
              <a:rPr lang="en-AU" sz="2400" dirty="0" err="1"/>
              <a:t>Centers</a:t>
            </a:r>
            <a:r>
              <a:rPr lang="en-AU" sz="2400" dirty="0"/>
              <a:t> in Saudi Arabia</a:t>
            </a:r>
          </a:p>
          <a:p>
            <a:pPr marL="45720" indent="0">
              <a:buNone/>
            </a:pPr>
            <a:r>
              <a:rPr lang="en-AU" sz="2400" dirty="0"/>
              <a:t> </a:t>
            </a:r>
          </a:p>
          <a:p>
            <a:r>
              <a:rPr lang="en-AU" sz="2400" i="1" dirty="0"/>
              <a:t>OECD</a:t>
            </a:r>
            <a:r>
              <a:rPr lang="en-AU" sz="2400" dirty="0"/>
              <a:t> – Review of the national innovation system and performance of South Korea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05640199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</TotalTime>
  <Words>102</Words>
  <Application>Microsoft Office PowerPoint</Application>
  <PresentationFormat>On-screen Show (4:3)</PresentationFormat>
  <Paragraphs>33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Slipstream</vt:lpstr>
      <vt:lpstr>Microsoft PowerPoint 97-2003 Slide</vt:lpstr>
      <vt:lpstr>PowerPoint Presentation</vt:lpstr>
      <vt:lpstr>Insights for Innovation</vt:lpstr>
      <vt:lpstr>Innovation Re-defined</vt:lpstr>
      <vt:lpstr>PowerPoint Presentation</vt:lpstr>
    </vt:vector>
  </TitlesOfParts>
  <Company>University of Sydney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Johnston</dc:creator>
  <cp:lastModifiedBy>Ron Johnston</cp:lastModifiedBy>
  <cp:revision>2</cp:revision>
  <dcterms:created xsi:type="dcterms:W3CDTF">2015-04-28T05:31:21Z</dcterms:created>
  <dcterms:modified xsi:type="dcterms:W3CDTF">2015-04-28T05:46:11Z</dcterms:modified>
</cp:coreProperties>
</file>