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7" r:id="rId3"/>
    <p:sldId id="263" r:id="rId4"/>
    <p:sldId id="258" r:id="rId5"/>
    <p:sldId id="264" r:id="rId6"/>
    <p:sldId id="266" r:id="rId7"/>
    <p:sldId id="265" r:id="rId8"/>
    <p:sldId id="261" r:id="rId9"/>
    <p:sldId id="259" r:id="rId10"/>
    <p:sldId id="260" r:id="rId11"/>
    <p:sldId id="262" r:id="rId12"/>
    <p:sldId id="269" r:id="rId13"/>
    <p:sldId id="270" r:id="rId14"/>
    <p:sldId id="271" r:id="rId15"/>
    <p:sldId id="272" r:id="rId16"/>
    <p:sldId id="273" r:id="rId17"/>
    <p:sldId id="274" r:id="rId18"/>
    <p:sldId id="27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AU"/>
  <c:chart>
    <c:plotArea>
      <c:layout/>
      <c:barChart>
        <c:barDir val="col"/>
        <c:grouping val="clustered"/>
        <c:ser>
          <c:idx val="0"/>
          <c:order val="0"/>
          <c:tx>
            <c:strRef>
              <c:f>Sheet1!$B$1</c:f>
              <c:strCache>
                <c:ptCount val="1"/>
                <c:pt idx="0">
                  <c:v>% world</c:v>
                </c:pt>
              </c:strCache>
            </c:strRef>
          </c:tx>
          <c:cat>
            <c:strRef>
              <c:f>Sheet1!$A$2:$A$6</c:f>
              <c:strCache>
                <c:ptCount val="5"/>
                <c:pt idx="0">
                  <c:v>USA</c:v>
                </c:pt>
                <c:pt idx="1">
                  <c:v>UK</c:v>
                </c:pt>
                <c:pt idx="2">
                  <c:v>Australia</c:v>
                </c:pt>
                <c:pt idx="3">
                  <c:v>Japan</c:v>
                </c:pt>
                <c:pt idx="4">
                  <c:v>China</c:v>
                </c:pt>
              </c:strCache>
            </c:strRef>
          </c:cat>
          <c:val>
            <c:numRef>
              <c:f>Sheet1!$B$2:$B$6</c:f>
              <c:numCache>
                <c:formatCode>General</c:formatCode>
                <c:ptCount val="5"/>
                <c:pt idx="0">
                  <c:v>35</c:v>
                </c:pt>
                <c:pt idx="1">
                  <c:v>9</c:v>
                </c:pt>
                <c:pt idx="2">
                  <c:v>3</c:v>
                </c:pt>
                <c:pt idx="3">
                  <c:v>9</c:v>
                </c:pt>
                <c:pt idx="4">
                  <c:v>3</c:v>
                </c:pt>
              </c:numCache>
            </c:numRef>
          </c:val>
        </c:ser>
        <c:ser>
          <c:idx val="1"/>
          <c:order val="1"/>
          <c:tx>
            <c:strRef>
              <c:f>Sheet1!$C$1</c:f>
              <c:strCache>
                <c:ptCount val="1"/>
                <c:pt idx="0">
                  <c:v>% collab 96-00</c:v>
                </c:pt>
              </c:strCache>
            </c:strRef>
          </c:tx>
          <c:cat>
            <c:strRef>
              <c:f>Sheet1!$A$2:$A$6</c:f>
              <c:strCache>
                <c:ptCount val="5"/>
                <c:pt idx="0">
                  <c:v>USA</c:v>
                </c:pt>
                <c:pt idx="1">
                  <c:v>UK</c:v>
                </c:pt>
                <c:pt idx="2">
                  <c:v>Australia</c:v>
                </c:pt>
                <c:pt idx="3">
                  <c:v>Japan</c:v>
                </c:pt>
                <c:pt idx="4">
                  <c:v>China</c:v>
                </c:pt>
              </c:strCache>
            </c:strRef>
          </c:cat>
          <c:val>
            <c:numRef>
              <c:f>Sheet1!$C$2:$C$6</c:f>
              <c:numCache>
                <c:formatCode>General</c:formatCode>
                <c:ptCount val="5"/>
                <c:pt idx="0">
                  <c:v>19</c:v>
                </c:pt>
                <c:pt idx="1">
                  <c:v>29</c:v>
                </c:pt>
                <c:pt idx="2">
                  <c:v>31</c:v>
                </c:pt>
                <c:pt idx="3">
                  <c:v>16</c:v>
                </c:pt>
                <c:pt idx="4">
                  <c:v>25</c:v>
                </c:pt>
              </c:numCache>
            </c:numRef>
          </c:val>
        </c:ser>
        <c:ser>
          <c:idx val="2"/>
          <c:order val="2"/>
          <c:tx>
            <c:strRef>
              <c:f>Sheet1!$D$1</c:f>
              <c:strCache>
                <c:ptCount val="1"/>
                <c:pt idx="0">
                  <c:v>% collab 01-05</c:v>
                </c:pt>
              </c:strCache>
            </c:strRef>
          </c:tx>
          <c:cat>
            <c:strRef>
              <c:f>Sheet1!$A$2:$A$6</c:f>
              <c:strCache>
                <c:ptCount val="5"/>
                <c:pt idx="0">
                  <c:v>USA</c:v>
                </c:pt>
                <c:pt idx="1">
                  <c:v>UK</c:v>
                </c:pt>
                <c:pt idx="2">
                  <c:v>Australia</c:v>
                </c:pt>
                <c:pt idx="3">
                  <c:v>Japan</c:v>
                </c:pt>
                <c:pt idx="4">
                  <c:v>China</c:v>
                </c:pt>
              </c:strCache>
            </c:strRef>
          </c:cat>
          <c:val>
            <c:numRef>
              <c:f>Sheet1!$D$2:$D$6</c:f>
              <c:numCache>
                <c:formatCode>General</c:formatCode>
                <c:ptCount val="5"/>
                <c:pt idx="0">
                  <c:v>25</c:v>
                </c:pt>
                <c:pt idx="1">
                  <c:v>40</c:v>
                </c:pt>
                <c:pt idx="2">
                  <c:v>40</c:v>
                </c:pt>
                <c:pt idx="3">
                  <c:v>21</c:v>
                </c:pt>
                <c:pt idx="4">
                  <c:v>26</c:v>
                </c:pt>
              </c:numCache>
            </c:numRef>
          </c:val>
        </c:ser>
        <c:axId val="78062336"/>
        <c:axId val="78063872"/>
      </c:barChart>
      <c:catAx>
        <c:axId val="78062336"/>
        <c:scaling>
          <c:orientation val="minMax"/>
        </c:scaling>
        <c:axPos val="b"/>
        <c:tickLblPos val="nextTo"/>
        <c:txPr>
          <a:bodyPr/>
          <a:lstStyle/>
          <a:p>
            <a:pPr>
              <a:defRPr lang="en-US"/>
            </a:pPr>
            <a:endParaRPr lang="en-US"/>
          </a:p>
        </c:txPr>
        <c:crossAx val="78063872"/>
        <c:crosses val="autoZero"/>
        <c:auto val="1"/>
        <c:lblAlgn val="ctr"/>
        <c:lblOffset val="100"/>
      </c:catAx>
      <c:valAx>
        <c:axId val="78063872"/>
        <c:scaling>
          <c:orientation val="minMax"/>
        </c:scaling>
        <c:axPos val="l"/>
        <c:majorGridlines/>
        <c:numFmt formatCode="General" sourceLinked="1"/>
        <c:tickLblPos val="nextTo"/>
        <c:txPr>
          <a:bodyPr/>
          <a:lstStyle/>
          <a:p>
            <a:pPr>
              <a:defRPr lang="en-US"/>
            </a:pPr>
            <a:endParaRPr lang="en-US"/>
          </a:p>
        </c:txPr>
        <c:crossAx val="78062336"/>
        <c:crosses val="autoZero"/>
        <c:crossBetween val="between"/>
      </c:valAx>
    </c:plotArea>
    <c:legend>
      <c:legendPos val="r"/>
      <c:layout/>
      <c:txPr>
        <a:bodyPr/>
        <a:lstStyle/>
        <a:p>
          <a:pPr>
            <a:defRPr lang="en-US"/>
          </a:pPr>
          <a:endParaRPr lang="en-US"/>
        </a:p>
      </c:txPr>
    </c:legend>
    <c:plotVisOnly val="1"/>
  </c:chart>
  <c:txPr>
    <a:bodyPr/>
    <a:lstStyle/>
    <a:p>
      <a:pPr>
        <a:defRPr sz="1800"/>
      </a:pPr>
      <a:endParaRPr lang="en-US"/>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89BA85A-008A-4852-BC0C-68E39EA27CEE}" type="datetimeFigureOut">
              <a:rPr lang="en-US" smtClean="0"/>
              <a:pPr/>
              <a:t>3/17/2011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B7199B88-DEEB-44B4-B126-955A85A4A84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89BA85A-008A-4852-BC0C-68E39EA27CEE}" type="datetimeFigureOut">
              <a:rPr lang="en-US" smtClean="0"/>
              <a:pPr/>
              <a:t>3/17/2011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199B88-DEEB-44B4-B126-955A85A4A84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89BA85A-008A-4852-BC0C-68E39EA27CEE}" type="datetimeFigureOut">
              <a:rPr lang="en-US" smtClean="0"/>
              <a:pPr/>
              <a:t>3/17/2011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199B88-DEEB-44B4-B126-955A85A4A84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89BA85A-008A-4852-BC0C-68E39EA27CEE}" type="datetimeFigureOut">
              <a:rPr lang="en-US" smtClean="0"/>
              <a:pPr/>
              <a:t>3/17/2011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199B88-DEEB-44B4-B126-955A85A4A84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89BA85A-008A-4852-BC0C-68E39EA27CEE}" type="datetimeFigureOut">
              <a:rPr lang="en-US" smtClean="0"/>
              <a:pPr/>
              <a:t>3/17/2011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199B88-DEEB-44B4-B126-955A85A4A84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89BA85A-008A-4852-BC0C-68E39EA27CEE}" type="datetimeFigureOut">
              <a:rPr lang="en-US" smtClean="0"/>
              <a:pPr/>
              <a:t>3/17/2011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7199B88-DEEB-44B4-B126-955A85A4A84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89BA85A-008A-4852-BC0C-68E39EA27CEE}" type="datetimeFigureOut">
              <a:rPr lang="en-US" smtClean="0"/>
              <a:pPr/>
              <a:t>3/17/2011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7199B88-DEEB-44B4-B126-955A85A4A84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89BA85A-008A-4852-BC0C-68E39EA27CEE}" type="datetimeFigureOut">
              <a:rPr lang="en-US" smtClean="0"/>
              <a:pPr/>
              <a:t>3/17/2011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7199B88-DEEB-44B4-B126-955A85A4A84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9BA85A-008A-4852-BC0C-68E39EA27CEE}" type="datetimeFigureOut">
              <a:rPr lang="en-US" smtClean="0"/>
              <a:pPr/>
              <a:t>3/17/2011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7199B88-DEEB-44B4-B126-955A85A4A84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89BA85A-008A-4852-BC0C-68E39EA27CEE}" type="datetimeFigureOut">
              <a:rPr lang="en-US" smtClean="0"/>
              <a:pPr/>
              <a:t>3/17/2011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7199B88-DEEB-44B4-B126-955A85A4A84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89BA85A-008A-4852-BC0C-68E39EA27CEE}" type="datetimeFigureOut">
              <a:rPr lang="en-US" smtClean="0"/>
              <a:pPr/>
              <a:t>3/17/2011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B7199B88-DEEB-44B4-B126-955A85A4A844}"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89BA85A-008A-4852-BC0C-68E39EA27CEE}" type="datetimeFigureOut">
              <a:rPr lang="en-US" smtClean="0"/>
              <a:pPr/>
              <a:t>3/17/2011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7199B88-DEEB-44B4-B126-955A85A4A844}"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6.xml"/><Relationship Id="rId4" Type="http://schemas.openxmlformats.org/officeDocument/2006/relationships/image" Target="../media/image4.wmf"/></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124744"/>
            <a:ext cx="7772400" cy="1133317"/>
          </a:xfrm>
          <a:solidFill>
            <a:schemeClr val="tx1"/>
          </a:solidFill>
          <a:ln>
            <a:solidFill>
              <a:srgbClr val="00B0F0"/>
            </a:solidFill>
          </a:ln>
        </p:spPr>
        <p:txBody>
          <a:bodyPr>
            <a:normAutofit/>
          </a:bodyPr>
          <a:lstStyle/>
          <a:p>
            <a:pPr algn="ctr"/>
            <a:r>
              <a:rPr lang="en-US" sz="3200" dirty="0" smtClean="0"/>
              <a:t>Interoperability in the Light of Australia’s History of International Connectedness</a:t>
            </a:r>
            <a:endParaRPr lang="en-US" sz="3200" dirty="0"/>
          </a:p>
        </p:txBody>
      </p:sp>
      <p:sp>
        <p:nvSpPr>
          <p:cNvPr id="3" name="Subtitle 2"/>
          <p:cNvSpPr>
            <a:spLocks noGrp="1"/>
          </p:cNvSpPr>
          <p:nvPr>
            <p:ph type="subTitle" idx="1"/>
          </p:nvPr>
        </p:nvSpPr>
        <p:spPr>
          <a:xfrm>
            <a:off x="1371600" y="2928934"/>
            <a:ext cx="6400800" cy="3380386"/>
          </a:xfrm>
        </p:spPr>
        <p:txBody>
          <a:bodyPr>
            <a:normAutofit fontScale="77500" lnSpcReduction="20000"/>
          </a:bodyPr>
          <a:lstStyle/>
          <a:p>
            <a:pPr algn="ctr"/>
            <a:r>
              <a:rPr lang="en-US" sz="2800" b="1" i="1" dirty="0" smtClean="0"/>
              <a:t>Professor Ron Johnston</a:t>
            </a:r>
          </a:p>
          <a:p>
            <a:pPr algn="ctr"/>
            <a:r>
              <a:rPr lang="en-US" sz="2800" b="1" i="1" dirty="0" smtClean="0"/>
              <a:t>Australian Centre for Innovation</a:t>
            </a:r>
          </a:p>
          <a:p>
            <a:pPr algn="ctr"/>
            <a:r>
              <a:rPr lang="en-US" sz="2800" b="1" i="1" dirty="0" smtClean="0"/>
              <a:t>University of Sydney</a:t>
            </a:r>
          </a:p>
          <a:p>
            <a:endParaRPr lang="en-US" sz="2800" b="1" i="1" dirty="0" smtClean="0"/>
          </a:p>
          <a:p>
            <a:endParaRPr lang="en-US" sz="2800" b="1" i="1" dirty="0"/>
          </a:p>
          <a:p>
            <a:pPr algn="ctr"/>
            <a:r>
              <a:rPr lang="en-US" sz="2800" b="1" dirty="0" smtClean="0"/>
              <a:t>FEAST/University of  Queensland Symposium 2011</a:t>
            </a:r>
          </a:p>
          <a:p>
            <a:pPr algn="ctr"/>
            <a:r>
              <a:rPr lang="en-US" sz="2800" b="1" dirty="0" smtClean="0"/>
              <a:t>Enhancing Interoperability in the Emerging Global Research Order</a:t>
            </a:r>
          </a:p>
          <a:p>
            <a:pPr algn="ctr"/>
            <a:r>
              <a:rPr lang="en-US" sz="2800" b="1" dirty="0" smtClean="0"/>
              <a:t>Brisbane, 24-25 March 2011</a:t>
            </a:r>
          </a:p>
          <a:p>
            <a:endParaRPr lang="en-US" b="1" i="1" dirty="0"/>
          </a:p>
          <a:p>
            <a:endParaRPr lang="en-US" b="1"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1152128"/>
          </a:xfrm>
        </p:spPr>
        <p:txBody>
          <a:bodyPr>
            <a:noAutofit/>
          </a:bodyPr>
          <a:lstStyle/>
          <a:p>
            <a:pPr algn="ctr"/>
            <a:r>
              <a:rPr lang="en-US" sz="4000" dirty="0" smtClean="0">
                <a:solidFill>
                  <a:srgbClr val="002060"/>
                </a:solidFill>
              </a:rPr>
              <a:t>Australian Involvement in EU Framework Programs</a:t>
            </a:r>
            <a:endParaRPr lang="en-US" sz="4000" dirty="0">
              <a:solidFill>
                <a:srgbClr val="002060"/>
              </a:solidFill>
            </a:endParaRPr>
          </a:p>
        </p:txBody>
      </p:sp>
      <p:sp>
        <p:nvSpPr>
          <p:cNvPr id="3" name="Content Placeholder 2"/>
          <p:cNvSpPr>
            <a:spLocks noGrp="1"/>
          </p:cNvSpPr>
          <p:nvPr>
            <p:ph idx="1"/>
          </p:nvPr>
        </p:nvSpPr>
        <p:spPr>
          <a:xfrm>
            <a:off x="457200" y="2276872"/>
            <a:ext cx="8229600" cy="4047728"/>
          </a:xfrm>
        </p:spPr>
        <p:txBody>
          <a:bodyPr>
            <a:normAutofit/>
          </a:bodyPr>
          <a:lstStyle/>
          <a:p>
            <a:r>
              <a:rPr lang="en-US" dirty="0" smtClean="0"/>
              <a:t>FP4 participants – 60</a:t>
            </a:r>
          </a:p>
          <a:p>
            <a:r>
              <a:rPr lang="en-US" dirty="0" smtClean="0"/>
              <a:t>FP5  participants – 90</a:t>
            </a:r>
          </a:p>
          <a:p>
            <a:r>
              <a:rPr lang="en-US" dirty="0" smtClean="0"/>
              <a:t>FP6 participants - 173</a:t>
            </a:r>
          </a:p>
          <a:p>
            <a:r>
              <a:rPr lang="en-US" dirty="0" smtClean="0"/>
              <a:t>FP7 participants - &gt;100 (</a:t>
            </a:r>
            <a:r>
              <a:rPr lang="en-US" sz="2800" dirty="0" smtClean="0"/>
              <a:t>of 300 proposers, highest success rate among Third countries)</a:t>
            </a:r>
          </a:p>
          <a:p>
            <a:r>
              <a:rPr lang="en-US" dirty="0" smtClean="0"/>
              <a:t>Total Australian contribution to FP7 projects - €16M of total project value of €500M – leverage of x30</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720080"/>
          </a:xfrm>
        </p:spPr>
        <p:txBody>
          <a:bodyPr>
            <a:normAutofit/>
          </a:bodyPr>
          <a:lstStyle/>
          <a:p>
            <a:pPr algn="ctr"/>
            <a:r>
              <a:rPr lang="en-US" sz="2800" dirty="0" smtClean="0">
                <a:solidFill>
                  <a:srgbClr val="002060"/>
                </a:solidFill>
              </a:rPr>
              <a:t>Prominent Australian Involvement in Mega-Science</a:t>
            </a:r>
            <a:endParaRPr lang="en-US" sz="2800" dirty="0">
              <a:solidFill>
                <a:srgbClr val="002060"/>
              </a:solidFill>
            </a:endParaRPr>
          </a:p>
        </p:txBody>
      </p:sp>
      <p:sp>
        <p:nvSpPr>
          <p:cNvPr id="3" name="Content Placeholder 2"/>
          <p:cNvSpPr>
            <a:spLocks noGrp="1"/>
          </p:cNvSpPr>
          <p:nvPr>
            <p:ph idx="1"/>
          </p:nvPr>
        </p:nvSpPr>
        <p:spPr/>
        <p:txBody>
          <a:bodyPr>
            <a:normAutofit fontScale="77500" lnSpcReduction="20000"/>
          </a:bodyPr>
          <a:lstStyle/>
          <a:p>
            <a:r>
              <a:rPr lang="en-AU" dirty="0" smtClean="0"/>
              <a:t>UN IPCC</a:t>
            </a:r>
          </a:p>
          <a:p>
            <a:r>
              <a:rPr lang="en-AU" dirty="0" smtClean="0"/>
              <a:t>Global Diversity Information Facility (GBIF)</a:t>
            </a:r>
          </a:p>
          <a:p>
            <a:r>
              <a:rPr lang="en-AU" dirty="0" smtClean="0"/>
              <a:t>International Gemini Observatory</a:t>
            </a:r>
          </a:p>
          <a:p>
            <a:r>
              <a:rPr lang="en-AU" dirty="0" smtClean="0"/>
              <a:t>International Ocean Drilling Project (ODP)</a:t>
            </a:r>
          </a:p>
          <a:p>
            <a:r>
              <a:rPr lang="en-AU" dirty="0" smtClean="0"/>
              <a:t>The Square Kilometre Array initiative</a:t>
            </a:r>
          </a:p>
          <a:p>
            <a:r>
              <a:rPr lang="en-AU" dirty="0" smtClean="0"/>
              <a:t>Anglo Australian Telescope/Anglo-Australian Observatory (AAT)</a:t>
            </a:r>
          </a:p>
          <a:p>
            <a:r>
              <a:rPr lang="en-AU" dirty="0" smtClean="0"/>
              <a:t>Isaac Newton Group Telescopes</a:t>
            </a:r>
          </a:p>
          <a:p>
            <a:r>
              <a:rPr lang="en-AU" dirty="0" smtClean="0"/>
              <a:t>Joint Institute for Very Long Baseline Interferometry in Europe (JIVE)</a:t>
            </a:r>
          </a:p>
          <a:p>
            <a:r>
              <a:rPr lang="en-AU" dirty="0" smtClean="0"/>
              <a:t>European Laboratory for Particle Physics (CERN)</a:t>
            </a:r>
          </a:p>
          <a:p>
            <a:r>
              <a:rPr lang="en-AU" dirty="0" smtClean="0"/>
              <a:t>European Synchrotron Radiation Facility (ESRF)</a:t>
            </a:r>
          </a:p>
          <a:p>
            <a:r>
              <a:rPr lang="en-AU" dirty="0" smtClean="0"/>
              <a:t>European Incoherent Scatter Scientific Association (EISCAT)</a:t>
            </a:r>
          </a:p>
          <a:p>
            <a:r>
              <a:rPr lang="en-AU" dirty="0" smtClean="0"/>
              <a:t>Joint European Torus (JET)</a:t>
            </a:r>
          </a:p>
          <a:p>
            <a:r>
              <a:rPr lang="en-AU" dirty="0" smtClean="0"/>
              <a:t>European Molecular Biology Laboratory (EMBL)</a:t>
            </a:r>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52704"/>
          </a:xfrm>
        </p:spPr>
        <p:txBody>
          <a:bodyPr>
            <a:normAutofit/>
          </a:bodyPr>
          <a:lstStyle/>
          <a:p>
            <a:pPr algn="ctr"/>
            <a:r>
              <a:rPr lang="en-AU" sz="4000" dirty="0" smtClean="0">
                <a:solidFill>
                  <a:srgbClr val="002060"/>
                </a:solidFill>
              </a:rPr>
              <a:t>A Statement of the </a:t>
            </a:r>
            <a:r>
              <a:rPr lang="en-AU" sz="4000" dirty="0" smtClean="0">
                <a:solidFill>
                  <a:srgbClr val="002060"/>
                </a:solidFill>
              </a:rPr>
              <a:t>Bleedin</a:t>
            </a:r>
            <a:r>
              <a:rPr lang="en-AU" sz="4000" dirty="0" smtClean="0">
                <a:solidFill>
                  <a:srgbClr val="002060"/>
                </a:solidFill>
              </a:rPr>
              <a:t>’ Obvious</a:t>
            </a:r>
            <a:endParaRPr lang="en-AU" sz="4000" dirty="0">
              <a:solidFill>
                <a:srgbClr val="002060"/>
              </a:solidFill>
            </a:endParaRPr>
          </a:p>
        </p:txBody>
      </p:sp>
      <p:sp>
        <p:nvSpPr>
          <p:cNvPr id="3" name="Content Placeholder 2"/>
          <p:cNvSpPr>
            <a:spLocks noGrp="1"/>
          </p:cNvSpPr>
          <p:nvPr>
            <p:ph idx="1"/>
          </p:nvPr>
        </p:nvSpPr>
        <p:spPr>
          <a:xfrm>
            <a:off x="457200" y="2348880"/>
            <a:ext cx="8229600" cy="3975720"/>
          </a:xfrm>
        </p:spPr>
        <p:txBody>
          <a:bodyPr>
            <a:normAutofit fontScale="85000" lnSpcReduction="20000"/>
          </a:bodyPr>
          <a:lstStyle/>
          <a:p>
            <a:pPr>
              <a:buNone/>
            </a:pPr>
            <a:r>
              <a:rPr lang="en-AU" dirty="0" smtClean="0"/>
              <a:t> “ </a:t>
            </a:r>
            <a:r>
              <a:rPr lang="en-AU" sz="3500" dirty="0" smtClean="0">
                <a:latin typeface="+mj-lt"/>
              </a:rPr>
              <a:t>International S&amp;T collaboration could be made more effective and efficient through greater program coordination between countries” </a:t>
            </a:r>
            <a:r>
              <a:rPr lang="en-AU" sz="3100" dirty="0" smtClean="0">
                <a:latin typeface="+mj-lt"/>
              </a:rPr>
              <a:t>(</a:t>
            </a:r>
            <a:r>
              <a:rPr lang="en-AU" sz="3100" dirty="0" smtClean="0">
                <a:latin typeface="+mj-lt"/>
              </a:rPr>
              <a:t>Technopolis)</a:t>
            </a:r>
          </a:p>
          <a:p>
            <a:pPr>
              <a:buNone/>
            </a:pPr>
            <a:endParaRPr lang="en-AU" sz="4000" dirty="0" smtClean="0">
              <a:solidFill>
                <a:srgbClr val="002060"/>
              </a:solidFill>
              <a:latin typeface="+mj-lt"/>
            </a:endParaRPr>
          </a:p>
          <a:p>
            <a:pPr>
              <a:buNone/>
            </a:pPr>
            <a:r>
              <a:rPr lang="en-AU" sz="4000" dirty="0" smtClean="0">
                <a:solidFill>
                  <a:srgbClr val="002060"/>
                </a:solidFill>
                <a:latin typeface="+mj-lt"/>
              </a:rPr>
              <a:t>The </a:t>
            </a:r>
            <a:r>
              <a:rPr lang="en-AU" sz="4000" dirty="0" smtClean="0">
                <a:solidFill>
                  <a:srgbClr val="002060"/>
                </a:solidFill>
                <a:latin typeface="+mj-lt"/>
              </a:rPr>
              <a:t>difficult questions are:</a:t>
            </a:r>
          </a:p>
          <a:p>
            <a:pPr lvl="2"/>
            <a:r>
              <a:rPr lang="en-AU" sz="3500" dirty="0" smtClean="0">
                <a:solidFill>
                  <a:srgbClr val="002060"/>
                </a:solidFill>
                <a:latin typeface="+mj-lt"/>
              </a:rPr>
              <a:t> </a:t>
            </a:r>
            <a:r>
              <a:rPr lang="en-AU" sz="3500" dirty="0" smtClean="0">
                <a:solidFill>
                  <a:srgbClr val="002060"/>
                </a:solidFill>
                <a:latin typeface="+mj-lt"/>
              </a:rPr>
              <a:t>How?</a:t>
            </a:r>
          </a:p>
          <a:p>
            <a:pPr lvl="2"/>
            <a:r>
              <a:rPr lang="en-AU" sz="3500" dirty="0" smtClean="0">
                <a:solidFill>
                  <a:srgbClr val="002060"/>
                </a:solidFill>
              </a:rPr>
              <a:t> </a:t>
            </a:r>
            <a:r>
              <a:rPr lang="en-AU" sz="4000" dirty="0" smtClean="0">
                <a:solidFill>
                  <a:srgbClr val="002060"/>
                </a:solidFill>
                <a:latin typeface="+mj-lt"/>
              </a:rPr>
              <a:t>In </a:t>
            </a:r>
            <a:r>
              <a:rPr lang="en-AU" sz="4000" dirty="0" smtClean="0">
                <a:solidFill>
                  <a:srgbClr val="002060"/>
                </a:solidFill>
                <a:latin typeface="+mj-lt"/>
              </a:rPr>
              <a:t>the face of what challenges and opportunities?</a:t>
            </a:r>
            <a:endParaRPr lang="en-AU" sz="4000" dirty="0">
              <a:solidFill>
                <a:srgbClr val="002060"/>
              </a:solidFill>
              <a:latin typeface="+mj-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New Global </a:t>
            </a:r>
            <a:r>
              <a:rPr lang="en-US" dirty="0" smtClean="0"/>
              <a:t>Research </a:t>
            </a:r>
            <a:r>
              <a:rPr lang="en-US" dirty="0" smtClean="0"/>
              <a:t>Order</a:t>
            </a:r>
            <a:endParaRPr lang="en-US" dirty="0"/>
          </a:p>
        </p:txBody>
      </p:sp>
      <p:sp>
        <p:nvSpPr>
          <p:cNvPr id="5" name="Content Placeholder 4"/>
          <p:cNvSpPr>
            <a:spLocks noGrp="1"/>
          </p:cNvSpPr>
          <p:nvPr>
            <p:ph idx="1"/>
          </p:nvPr>
        </p:nvSpPr>
        <p:spPr/>
        <p:txBody>
          <a:bodyPr>
            <a:normAutofit lnSpcReduction="10000"/>
          </a:bodyPr>
          <a:lstStyle/>
          <a:p>
            <a:r>
              <a:rPr lang="en-US" dirty="0" smtClean="0"/>
              <a:t>New </a:t>
            </a:r>
            <a:r>
              <a:rPr lang="en-US" dirty="0" smtClean="0"/>
              <a:t>geopolitics </a:t>
            </a:r>
            <a:r>
              <a:rPr lang="en-AU" dirty="0" smtClean="0"/>
              <a:t>of </a:t>
            </a:r>
            <a:r>
              <a:rPr lang="en-AU" dirty="0" smtClean="0"/>
              <a:t>research </a:t>
            </a:r>
            <a:r>
              <a:rPr lang="en-AU" sz="2800" dirty="0" smtClean="0"/>
              <a:t>– eg traditional US </a:t>
            </a:r>
            <a:r>
              <a:rPr lang="en-AU" sz="2800" dirty="0" smtClean="0"/>
              <a:t>versus EU</a:t>
            </a:r>
            <a:r>
              <a:rPr lang="en-AU" sz="2800" dirty="0" smtClean="0"/>
              <a:t>, and the </a:t>
            </a:r>
            <a:r>
              <a:rPr lang="en-AU" sz="2800" dirty="0" smtClean="0"/>
              <a:t>rest -  </a:t>
            </a:r>
            <a:r>
              <a:rPr lang="en-AU" sz="2800" dirty="0" smtClean="0"/>
              <a:t>no longer so </a:t>
            </a:r>
            <a:r>
              <a:rPr lang="en-AU" sz="2800" dirty="0" smtClean="0"/>
              <a:t>appropriate</a:t>
            </a:r>
            <a:endParaRPr lang="en-US" dirty="0" smtClean="0"/>
          </a:p>
          <a:p>
            <a:r>
              <a:rPr lang="en-US" dirty="0" smtClean="0"/>
              <a:t>Virtual/simulation research</a:t>
            </a:r>
          </a:p>
          <a:p>
            <a:r>
              <a:rPr lang="en-US" dirty="0" smtClean="0"/>
              <a:t>Internet-based research collaboration</a:t>
            </a:r>
            <a:endParaRPr lang="en-US" dirty="0"/>
          </a:p>
          <a:p>
            <a:r>
              <a:rPr lang="en-US" dirty="0" smtClean="0"/>
              <a:t>The drive to increase the productivity and RoI of research</a:t>
            </a:r>
          </a:p>
          <a:p>
            <a:r>
              <a:rPr lang="en-US" dirty="0" smtClean="0"/>
              <a:t>Increasing issues of scale and time-to-delivery</a:t>
            </a:r>
          </a:p>
          <a:p>
            <a:r>
              <a:rPr lang="en-US" dirty="0" smtClean="0"/>
              <a:t>Role of the national STI system as a link, evaluator, interpreter and adaptor of knowledge located elsewhere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40768"/>
            <a:ext cx="8229600" cy="506320"/>
          </a:xfrm>
        </p:spPr>
        <p:txBody>
          <a:bodyPr>
            <a:normAutofit fontScale="90000"/>
          </a:bodyPr>
          <a:lstStyle/>
          <a:p>
            <a:r>
              <a:rPr lang="en-US" dirty="0" smtClean="0"/>
              <a:t/>
            </a:r>
            <a:br>
              <a:rPr lang="en-US" dirty="0" smtClean="0"/>
            </a:br>
            <a:endParaRPr lang="en-US" dirty="0"/>
          </a:p>
        </p:txBody>
      </p:sp>
      <p:sp>
        <p:nvSpPr>
          <p:cNvPr id="3" name="Content Placeholder 2"/>
          <p:cNvSpPr>
            <a:spLocks noGrp="1"/>
          </p:cNvSpPr>
          <p:nvPr>
            <p:ph idx="1"/>
          </p:nvPr>
        </p:nvSpPr>
        <p:spPr>
          <a:xfrm>
            <a:off x="457200" y="1412776"/>
            <a:ext cx="8229600" cy="4911824"/>
          </a:xfrm>
        </p:spPr>
        <p:txBody>
          <a:bodyPr/>
          <a:lstStyle/>
          <a:p>
            <a:pPr algn="ctr">
              <a:buNone/>
            </a:pPr>
            <a:r>
              <a:rPr lang="en-US" sz="4400" dirty="0" smtClean="0">
                <a:solidFill>
                  <a:srgbClr val="0070C0"/>
                </a:solidFill>
              </a:rPr>
              <a:t>A Modern STI policy paradox </a:t>
            </a:r>
            <a:endParaRPr lang="en-US" sz="4400" dirty="0" smtClean="0">
              <a:solidFill>
                <a:srgbClr val="0070C0"/>
              </a:solidFill>
            </a:endParaRPr>
          </a:p>
          <a:p>
            <a:pPr>
              <a:buNone/>
            </a:pPr>
            <a:endParaRPr lang="en-US" dirty="0" smtClean="0"/>
          </a:p>
          <a:p>
            <a:pPr>
              <a:buNone/>
            </a:pPr>
            <a:r>
              <a:rPr lang="en-US" dirty="0" smtClean="0"/>
              <a:t>We </a:t>
            </a:r>
            <a:r>
              <a:rPr lang="en-US" dirty="0" smtClean="0"/>
              <a:t>need to support the development of a national research capability of international standing, but less for the research that will (and must) be produced, than the capability it will provide to interface with (achieve interoperability with) the global knowledge pool AND to  adapt it to address local issues</a:t>
            </a: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052736"/>
            <a:ext cx="8229600" cy="1080120"/>
          </a:xfrm>
        </p:spPr>
        <p:txBody>
          <a:bodyPr>
            <a:noAutofit/>
          </a:bodyPr>
          <a:lstStyle/>
          <a:p>
            <a:pPr algn="ctr"/>
            <a:r>
              <a:rPr lang="en-US" sz="3600" dirty="0" smtClean="0">
                <a:solidFill>
                  <a:srgbClr val="0070C0"/>
                </a:solidFill>
              </a:rPr>
              <a:t>Limitations of Traditional Closed Innovation in the Global Knowledge Economy</a:t>
            </a:r>
            <a:endParaRPr lang="en-US" sz="3600" dirty="0">
              <a:solidFill>
                <a:srgbClr val="0070C0"/>
              </a:solidFill>
            </a:endParaRPr>
          </a:p>
        </p:txBody>
      </p:sp>
      <p:sp>
        <p:nvSpPr>
          <p:cNvPr id="3" name="Content Placeholder 2"/>
          <p:cNvSpPr>
            <a:spLocks noGrp="1"/>
          </p:cNvSpPr>
          <p:nvPr>
            <p:ph idx="1"/>
          </p:nvPr>
        </p:nvSpPr>
        <p:spPr>
          <a:xfrm>
            <a:off x="357158" y="2420888"/>
            <a:ext cx="8229600" cy="3676687"/>
          </a:xfrm>
        </p:spPr>
        <p:txBody>
          <a:bodyPr>
            <a:normAutofit lnSpcReduction="10000"/>
          </a:bodyPr>
          <a:lstStyle/>
          <a:p>
            <a:pPr marL="914400" lvl="1" indent="-514350"/>
            <a:r>
              <a:rPr lang="en-US" sz="3200" dirty="0" smtClean="0">
                <a:latin typeface="+mj-lt"/>
              </a:rPr>
              <a:t>Inability to generate the best knowledge with limited resources (there is always more and better everywhere  else</a:t>
            </a:r>
            <a:r>
              <a:rPr lang="en-US" sz="3200" dirty="0" smtClean="0">
                <a:latin typeface="+mj-lt"/>
              </a:rPr>
              <a:t>)</a:t>
            </a:r>
          </a:p>
          <a:p>
            <a:pPr marL="914400" lvl="1" indent="-514350">
              <a:buNone/>
            </a:pPr>
            <a:r>
              <a:rPr lang="en-US" sz="3200" dirty="0" smtClean="0">
                <a:latin typeface="+mj-lt"/>
              </a:rPr>
              <a:t> </a:t>
            </a:r>
          </a:p>
          <a:p>
            <a:pPr marL="914400" lvl="1" indent="-514350"/>
            <a:r>
              <a:rPr lang="en-US" sz="3200" dirty="0" smtClean="0">
                <a:latin typeface="+mj-lt"/>
              </a:rPr>
              <a:t>Inability </a:t>
            </a:r>
            <a:r>
              <a:rPr lang="en-US" sz="3200" dirty="0" smtClean="0">
                <a:latin typeface="+mj-lt"/>
              </a:rPr>
              <a:t>to predict sufficiently quickly or accurately what markets and customers will want</a:t>
            </a:r>
            <a:endParaRPr lang="en-US" sz="3200" dirty="0" smtClean="0">
              <a:latin typeface="+mj-lt"/>
            </a:endParaRPr>
          </a:p>
          <a:p>
            <a:pPr marL="914400" lvl="1" indent="-514350">
              <a:buNone/>
            </a:pPr>
            <a:endParaRPr lang="en-US" dirty="0" smtClean="0"/>
          </a:p>
          <a:p>
            <a:pPr marL="514350" indent="-514350">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70C0"/>
                </a:solidFill>
              </a:rPr>
              <a:t>The Open Innovation Response</a:t>
            </a:r>
            <a:endParaRPr lang="en-US" dirty="0">
              <a:solidFill>
                <a:srgbClr val="0070C0"/>
              </a:solidFill>
            </a:endParaRPr>
          </a:p>
        </p:txBody>
      </p:sp>
      <p:sp>
        <p:nvSpPr>
          <p:cNvPr id="3" name="Content Placeholder 2"/>
          <p:cNvSpPr>
            <a:spLocks noGrp="1"/>
          </p:cNvSpPr>
          <p:nvPr>
            <p:ph idx="1"/>
          </p:nvPr>
        </p:nvSpPr>
        <p:spPr>
          <a:xfrm>
            <a:off x="457200" y="2492896"/>
            <a:ext cx="8229600" cy="3831704"/>
          </a:xfrm>
        </p:spPr>
        <p:txBody>
          <a:bodyPr>
            <a:normAutofit/>
          </a:bodyPr>
          <a:lstStyle/>
          <a:p>
            <a:r>
              <a:rPr lang="en-US" sz="3200" dirty="0" smtClean="0">
                <a:latin typeface="+mj-lt"/>
              </a:rPr>
              <a:t>Source knowledge from wherever in the world it can be best produced (as a result of need, talent, infrastructure</a:t>
            </a:r>
            <a:r>
              <a:rPr lang="en-US" sz="3200" dirty="0" smtClean="0">
                <a:latin typeface="+mj-lt"/>
              </a:rPr>
              <a:t>)</a:t>
            </a:r>
          </a:p>
          <a:p>
            <a:pPr>
              <a:buNone/>
            </a:pPr>
            <a:endParaRPr lang="en-US" sz="3200" dirty="0" smtClean="0">
              <a:latin typeface="+mj-lt"/>
            </a:endParaRPr>
          </a:p>
          <a:p>
            <a:r>
              <a:rPr lang="en-US" sz="3200" dirty="0" smtClean="0">
                <a:latin typeface="+mj-lt"/>
              </a:rPr>
              <a:t>New driver of innovation is the informed and empowered customer, with technology as just an enabler</a:t>
            </a:r>
            <a:endParaRPr lang="en-US" sz="3200" dirty="0">
              <a:latin typeface="+mj-l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70C0"/>
                </a:solidFill>
              </a:rPr>
              <a:t>Challenges for STI Policy</a:t>
            </a:r>
            <a:endParaRPr lang="en-US" dirty="0">
              <a:solidFill>
                <a:srgbClr val="0070C0"/>
              </a:solidFill>
            </a:endParaRPr>
          </a:p>
        </p:txBody>
      </p:sp>
      <p:sp>
        <p:nvSpPr>
          <p:cNvPr id="3" name="Content Placeholder 2"/>
          <p:cNvSpPr>
            <a:spLocks noGrp="1"/>
          </p:cNvSpPr>
          <p:nvPr>
            <p:ph idx="1"/>
          </p:nvPr>
        </p:nvSpPr>
        <p:spPr>
          <a:xfrm>
            <a:off x="457200" y="2276872"/>
            <a:ext cx="8229600" cy="4047728"/>
          </a:xfrm>
        </p:spPr>
        <p:txBody>
          <a:bodyPr>
            <a:normAutofit/>
          </a:bodyPr>
          <a:lstStyle/>
          <a:p>
            <a:r>
              <a:rPr lang="en-US" sz="2800" dirty="0" smtClean="0">
                <a:latin typeface="+mj-lt"/>
              </a:rPr>
              <a:t>While STI skills remain central, they need to be complemented by skills in knowledge location, evaluation and integration, and in opportunity-responsive design</a:t>
            </a:r>
          </a:p>
          <a:p>
            <a:r>
              <a:rPr lang="en-US" sz="2800" dirty="0" smtClean="0">
                <a:latin typeface="+mj-lt"/>
              </a:rPr>
              <a:t>Under open innovation, the components of the STI system necessarily become more decentralised, more fragmented, and more </a:t>
            </a:r>
            <a:r>
              <a:rPr lang="en-US" sz="2800" dirty="0" err="1" smtClean="0">
                <a:latin typeface="+mj-lt"/>
              </a:rPr>
              <a:t>specialised</a:t>
            </a:r>
            <a:r>
              <a:rPr lang="en-US" sz="2800" dirty="0" smtClean="0">
                <a:latin typeface="+mj-lt"/>
              </a:rPr>
              <a:t>, and </a:t>
            </a:r>
            <a:r>
              <a:rPr lang="en-US" sz="2800" dirty="0" smtClean="0">
                <a:latin typeface="+mj-lt"/>
              </a:rPr>
              <a:t>as a consequence, [less amenable to central steering</a:t>
            </a:r>
            <a:endParaRPr lang="en-US" sz="2800" dirty="0">
              <a:latin typeface="+mj-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solidFill>
                  <a:srgbClr val="0070C0"/>
                </a:solidFill>
              </a:rPr>
              <a:t>Some Possible Initiatives to Promote Interoperability</a:t>
            </a:r>
            <a:endParaRPr lang="en-US" sz="3600" dirty="0">
              <a:solidFill>
                <a:srgbClr val="0070C0"/>
              </a:solidFill>
            </a:endParaRPr>
          </a:p>
        </p:txBody>
      </p:sp>
      <p:sp>
        <p:nvSpPr>
          <p:cNvPr id="3" name="Content Placeholder 2"/>
          <p:cNvSpPr>
            <a:spLocks noGrp="1"/>
          </p:cNvSpPr>
          <p:nvPr>
            <p:ph idx="1"/>
          </p:nvPr>
        </p:nvSpPr>
        <p:spPr>
          <a:xfrm>
            <a:off x="457200" y="1988840"/>
            <a:ext cx="8229600" cy="4335760"/>
          </a:xfrm>
        </p:spPr>
        <p:txBody>
          <a:bodyPr>
            <a:noAutofit/>
          </a:bodyPr>
          <a:lstStyle/>
          <a:p>
            <a:pPr marL="514350" indent="-514350">
              <a:buFont typeface="+mj-lt"/>
              <a:buAutoNum type="arabicPeriod"/>
            </a:pPr>
            <a:r>
              <a:rPr lang="en-US" sz="2800" dirty="0" smtClean="0">
                <a:latin typeface="+mj-lt"/>
              </a:rPr>
              <a:t>Adopt an explicitly experimental and learning-driven approach and start at the national level</a:t>
            </a:r>
          </a:p>
          <a:p>
            <a:pPr marL="514350" indent="-514350">
              <a:buFont typeface="+mj-lt"/>
              <a:buAutoNum type="arabicPeriod"/>
            </a:pPr>
            <a:r>
              <a:rPr lang="en-US" sz="2800" dirty="0" smtClean="0">
                <a:latin typeface="+mj-lt"/>
              </a:rPr>
              <a:t>Target the international research funding organisations to lead in developing and demanding IOP</a:t>
            </a:r>
          </a:p>
          <a:p>
            <a:pPr marL="514350" indent="-514350">
              <a:buFont typeface="+mj-lt"/>
              <a:buAutoNum type="arabicPeriod"/>
            </a:pPr>
            <a:r>
              <a:rPr lang="en-US" sz="2800" dirty="0" smtClean="0">
                <a:latin typeface="+mj-lt"/>
              </a:rPr>
              <a:t>Translate the business model of entrepreneurial alliances into the STI collaboration sphere</a:t>
            </a:r>
          </a:p>
          <a:p>
            <a:pPr marL="514350" indent="-514350">
              <a:buFont typeface="+mj-lt"/>
              <a:buAutoNum type="arabicPeriod"/>
            </a:pPr>
            <a:r>
              <a:rPr lang="en-US" sz="2800" dirty="0" smtClean="0">
                <a:latin typeface="+mj-lt"/>
              </a:rPr>
              <a:t>Invest in the development of  an IOP Protocol for megascience projects</a:t>
            </a:r>
            <a:endParaRPr lang="en-US" sz="2800" dirty="0">
              <a:latin typeface="+mj-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196752"/>
            <a:ext cx="8229600" cy="4464496"/>
          </a:xfrm>
        </p:spPr>
        <p:txBody>
          <a:bodyPr>
            <a:normAutofit fontScale="90000"/>
          </a:bodyPr>
          <a:lstStyle/>
          <a:p>
            <a:pPr algn="ct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sz="7300" b="1" dirty="0" smtClean="0">
                <a:solidFill>
                  <a:srgbClr val="0070C0"/>
                </a:solidFill>
              </a:rPr>
              <a:t>Interoperability</a:t>
            </a:r>
            <a:r>
              <a:rPr lang="en-US" dirty="0" smtClean="0"/>
              <a:t/>
            </a:r>
            <a:br>
              <a:rPr lang="en-US" dirty="0" smtClean="0"/>
            </a:br>
            <a:r>
              <a:rPr lang="en-US" dirty="0"/>
              <a:t/>
            </a:r>
            <a:br>
              <a:rPr lang="en-US" dirty="0"/>
            </a:br>
            <a:r>
              <a:rPr lang="en-US" dirty="0"/>
              <a:t/>
            </a:r>
            <a:br>
              <a:rPr lang="en-US" dirty="0"/>
            </a:br>
            <a:endParaRPr lang="en-US" dirty="0"/>
          </a:p>
        </p:txBody>
      </p:sp>
      <p:pic>
        <p:nvPicPr>
          <p:cNvPr id="1026" name="Picture 2" descr="C:\Documents and Settings\Ron\Local Settings\Temporary Internet Files\Content.IE5\SNBTON9W\MC900299221[1].wmf"/>
          <p:cNvPicPr>
            <a:picLocks noChangeAspect="1" noChangeArrowheads="1"/>
          </p:cNvPicPr>
          <p:nvPr/>
        </p:nvPicPr>
        <p:blipFill>
          <a:blip r:embed="rId2"/>
          <a:srcRect/>
          <a:stretch>
            <a:fillRect/>
          </a:stretch>
        </p:blipFill>
        <p:spPr bwMode="auto">
          <a:xfrm>
            <a:off x="6917093" y="1092318"/>
            <a:ext cx="1696019" cy="1616603"/>
          </a:xfrm>
          <a:prstGeom prst="rect">
            <a:avLst/>
          </a:prstGeom>
          <a:noFill/>
        </p:spPr>
      </p:pic>
      <p:pic>
        <p:nvPicPr>
          <p:cNvPr id="1027" name="Picture 3" descr="C:\Documents and Settings\Ron\Local Settings\Temporary Internet Files\Content.IE5\OX0L6FWP\MC900018728[1].wmf"/>
          <p:cNvPicPr>
            <a:picLocks noChangeAspect="1" noChangeArrowheads="1"/>
          </p:cNvPicPr>
          <p:nvPr/>
        </p:nvPicPr>
        <p:blipFill>
          <a:blip r:embed="rId3"/>
          <a:srcRect/>
          <a:stretch>
            <a:fillRect/>
          </a:stretch>
        </p:blipFill>
        <p:spPr bwMode="auto">
          <a:xfrm>
            <a:off x="251521" y="1124745"/>
            <a:ext cx="3240360" cy="1224136"/>
          </a:xfrm>
          <a:prstGeom prst="rect">
            <a:avLst/>
          </a:prstGeom>
          <a:noFill/>
        </p:spPr>
      </p:pic>
      <p:pic>
        <p:nvPicPr>
          <p:cNvPr id="1028" name="Picture 4" descr="C:\Documents and Settings\Ron\Local Settings\Temporary Internet Files\Content.IE5\KHGBWBOZ\MC900441974[1].wmf"/>
          <p:cNvPicPr>
            <a:picLocks noChangeAspect="1" noChangeArrowheads="1"/>
          </p:cNvPicPr>
          <p:nvPr/>
        </p:nvPicPr>
        <p:blipFill>
          <a:blip r:embed="rId4"/>
          <a:srcRect/>
          <a:stretch>
            <a:fillRect/>
          </a:stretch>
        </p:blipFill>
        <p:spPr bwMode="auto">
          <a:xfrm>
            <a:off x="3131840" y="5301208"/>
            <a:ext cx="1911648" cy="994817"/>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60616"/>
          </a:xfrm>
        </p:spPr>
        <p:txBody>
          <a:bodyPr>
            <a:normAutofit fontScale="90000"/>
          </a:bodyPr>
          <a:lstStyle/>
          <a:p>
            <a:endParaRPr lang="en-AU" dirty="0"/>
          </a:p>
        </p:txBody>
      </p:sp>
      <p:sp>
        <p:nvSpPr>
          <p:cNvPr id="4" name="Content Placeholder 3"/>
          <p:cNvSpPr>
            <a:spLocks noGrp="1"/>
          </p:cNvSpPr>
          <p:nvPr>
            <p:ph idx="1"/>
          </p:nvPr>
        </p:nvSpPr>
        <p:spPr>
          <a:xfrm>
            <a:off x="457200" y="1484784"/>
            <a:ext cx="8229600" cy="4839816"/>
          </a:xfrm>
        </p:spPr>
        <p:txBody>
          <a:bodyPr/>
          <a:lstStyle/>
          <a:p>
            <a:pPr algn="ctr">
              <a:buNone/>
            </a:pPr>
            <a:endParaRPr lang="en-US" b="1" dirty="0" smtClean="0"/>
          </a:p>
          <a:p>
            <a:pPr algn="ctr">
              <a:buNone/>
            </a:pPr>
            <a:endParaRPr lang="en-US" b="1" dirty="0" smtClean="0"/>
          </a:p>
          <a:p>
            <a:pPr algn="ctr">
              <a:buNone/>
            </a:pPr>
            <a:endParaRPr lang="en-US" b="1" dirty="0" smtClean="0"/>
          </a:p>
          <a:p>
            <a:pPr algn="ctr">
              <a:buNone/>
            </a:pPr>
            <a:endParaRPr lang="en-US" b="1" dirty="0" smtClean="0"/>
          </a:p>
          <a:p>
            <a:pPr algn="ctr">
              <a:buNone/>
            </a:pPr>
            <a:r>
              <a:rPr lang="en-US" sz="6600" b="1" dirty="0" smtClean="0">
                <a:solidFill>
                  <a:srgbClr val="FF0000"/>
                </a:solidFill>
                <a:latin typeface="+mj-lt"/>
              </a:rPr>
              <a:t>Non-interoperability</a:t>
            </a:r>
          </a:p>
          <a:p>
            <a:pPr algn="r">
              <a:buNone/>
            </a:pPr>
            <a:endParaRPr lang="en-US" sz="2400" dirty="0" smtClean="0"/>
          </a:p>
          <a:p>
            <a:pPr algn="r">
              <a:buNone/>
            </a:pPr>
            <a:r>
              <a:rPr lang="en-US" sz="2800" dirty="0" smtClean="0"/>
              <a:t>We </a:t>
            </a:r>
            <a:r>
              <a:rPr lang="en-US" sz="2800" dirty="0" smtClean="0"/>
              <a:t>desperately need </a:t>
            </a:r>
            <a:endParaRPr lang="en-US" sz="2800" dirty="0" smtClean="0"/>
          </a:p>
          <a:p>
            <a:pPr algn="r">
              <a:buNone/>
            </a:pPr>
            <a:r>
              <a:rPr lang="en-US" sz="2800" dirty="0" smtClean="0"/>
              <a:t>an </a:t>
            </a:r>
            <a:r>
              <a:rPr lang="en-US" sz="2800" dirty="0" smtClean="0"/>
              <a:t>acronym –IOP?</a:t>
            </a:r>
          </a:p>
          <a:p>
            <a:pPr algn="just">
              <a:buNone/>
            </a:pPr>
            <a:endParaRPr lang="en-AU" sz="2400" dirty="0">
              <a:solidFill>
                <a:srgbClr val="FF0000"/>
              </a:solidFill>
              <a:latin typeface="+mj-lt"/>
            </a:endParaRPr>
          </a:p>
        </p:txBody>
      </p:sp>
      <p:pic>
        <p:nvPicPr>
          <p:cNvPr id="2050" name="Picture 2" descr="C:\Documents and Settings\Ron\Local Settings\Temporary Internet Files\Content.IE5\C9ER49MJ\MC900090615[1].wmf"/>
          <p:cNvPicPr>
            <a:picLocks noChangeAspect="1" noChangeArrowheads="1"/>
          </p:cNvPicPr>
          <p:nvPr/>
        </p:nvPicPr>
        <p:blipFill>
          <a:blip r:embed="rId2"/>
          <a:srcRect/>
          <a:stretch>
            <a:fillRect/>
          </a:stretch>
        </p:blipFill>
        <p:spPr bwMode="auto">
          <a:xfrm>
            <a:off x="5649913" y="1641475"/>
            <a:ext cx="2787650" cy="1462088"/>
          </a:xfrm>
          <a:prstGeom prst="rect">
            <a:avLst/>
          </a:prstGeom>
          <a:noFill/>
        </p:spPr>
      </p:pic>
      <p:pic>
        <p:nvPicPr>
          <p:cNvPr id="2051" name="Picture 3" descr="C:\Documents and Settings\Ron\Local Settings\Temporary Internet Files\Content.IE5\IHOVQ9Q5\MC900216960[1].wmf"/>
          <p:cNvPicPr>
            <a:picLocks noChangeAspect="1" noChangeArrowheads="1"/>
          </p:cNvPicPr>
          <p:nvPr/>
        </p:nvPicPr>
        <p:blipFill>
          <a:blip r:embed="rId3"/>
          <a:srcRect/>
          <a:stretch>
            <a:fillRect/>
          </a:stretch>
        </p:blipFill>
        <p:spPr bwMode="auto">
          <a:xfrm>
            <a:off x="1162050" y="5035550"/>
            <a:ext cx="1819275" cy="104616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852704"/>
          </a:xfrm>
        </p:spPr>
        <p:txBody>
          <a:bodyPr>
            <a:normAutofit/>
          </a:bodyPr>
          <a:lstStyle/>
          <a:p>
            <a:pPr algn="ctr"/>
            <a:r>
              <a:rPr lang="en-US" sz="3600" b="1" dirty="0" smtClean="0">
                <a:solidFill>
                  <a:srgbClr val="0070C0"/>
                </a:solidFill>
              </a:rPr>
              <a:t>Global Increase in Collaborative Research</a:t>
            </a:r>
            <a:endParaRPr lang="en-US" sz="3600" b="1" dirty="0">
              <a:solidFill>
                <a:srgbClr val="0070C0"/>
              </a:solidFill>
            </a:endParaRPr>
          </a:p>
        </p:txBody>
      </p:sp>
      <p:graphicFrame>
        <p:nvGraphicFramePr>
          <p:cNvPr id="5" name="Content Placeholder 4"/>
          <p:cNvGraphicFramePr>
            <a:graphicFrameLocks noGrp="1"/>
          </p:cNvGraphicFramePr>
          <p:nvPr>
            <p:ph idx="1"/>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b="1" dirty="0" smtClean="0">
                <a:solidFill>
                  <a:srgbClr val="00B0F0"/>
                </a:solidFill>
              </a:rPr>
              <a:t>Why?</a:t>
            </a:r>
            <a:endParaRPr lang="en-AU" b="1" dirty="0">
              <a:solidFill>
                <a:srgbClr val="00B0F0"/>
              </a:solidFill>
            </a:endParaRPr>
          </a:p>
        </p:txBody>
      </p:sp>
      <p:sp>
        <p:nvSpPr>
          <p:cNvPr id="3" name="Content Placeholder 2"/>
          <p:cNvSpPr>
            <a:spLocks noGrp="1"/>
          </p:cNvSpPr>
          <p:nvPr>
            <p:ph idx="1"/>
          </p:nvPr>
        </p:nvSpPr>
        <p:spPr>
          <a:xfrm>
            <a:off x="457200" y="2276872"/>
            <a:ext cx="8229600" cy="4047728"/>
          </a:xfrm>
        </p:spPr>
        <p:txBody>
          <a:bodyPr>
            <a:normAutofit fontScale="92500" lnSpcReduction="10000"/>
          </a:bodyPr>
          <a:lstStyle/>
          <a:p>
            <a:r>
              <a:rPr lang="en-AU" sz="4000" dirty="0" smtClean="0">
                <a:latin typeface="+mj-lt"/>
              </a:rPr>
              <a:t>Emerging STI nations – </a:t>
            </a:r>
            <a:r>
              <a:rPr lang="en-AU" sz="3200" dirty="0" smtClean="0">
                <a:latin typeface="+mj-lt"/>
              </a:rPr>
              <a:t>China, India, … (more opportunities, more threats)</a:t>
            </a:r>
          </a:p>
          <a:p>
            <a:r>
              <a:rPr lang="en-AU" sz="4000" dirty="0" smtClean="0">
                <a:latin typeface="+mj-lt"/>
              </a:rPr>
              <a:t>Global challenges - </a:t>
            </a:r>
            <a:r>
              <a:rPr lang="en-AU" sz="3200" dirty="0" smtClean="0">
                <a:latin typeface="+mj-lt"/>
              </a:rPr>
              <a:t>food, energy, water, climate change</a:t>
            </a:r>
          </a:p>
          <a:p>
            <a:r>
              <a:rPr lang="en-AU" sz="4000" dirty="0" smtClean="0">
                <a:latin typeface="+mj-lt"/>
              </a:rPr>
              <a:t>Globalisation of R&amp;D</a:t>
            </a:r>
          </a:p>
          <a:p>
            <a:r>
              <a:rPr lang="en-AU" sz="4000" dirty="0" smtClean="0">
                <a:latin typeface="+mj-lt"/>
              </a:rPr>
              <a:t>Demographics of the STI labour force</a:t>
            </a:r>
          </a:p>
          <a:p>
            <a:r>
              <a:rPr lang="en-AU" sz="4000" dirty="0" smtClean="0">
                <a:latin typeface="+mj-lt"/>
              </a:rPr>
              <a:t>Need for critical mass</a:t>
            </a:r>
            <a:endParaRPr lang="en-AU" sz="4000" dirty="0">
              <a:latin typeface="+mj-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0688"/>
            <a:ext cx="9144000" cy="1008112"/>
          </a:xfrm>
        </p:spPr>
        <p:txBody>
          <a:bodyPr>
            <a:noAutofit/>
          </a:bodyPr>
          <a:lstStyle/>
          <a:p>
            <a:pPr algn="ctr"/>
            <a:r>
              <a:rPr lang="en-AU" sz="3200" b="1" dirty="0" smtClean="0">
                <a:solidFill>
                  <a:srgbClr val="0070C0"/>
                </a:solidFill>
              </a:rPr>
              <a:t>Strategies for International Research Collaboration</a:t>
            </a:r>
            <a:br>
              <a:rPr lang="en-AU" sz="3200" b="1" dirty="0" smtClean="0">
                <a:solidFill>
                  <a:srgbClr val="0070C0"/>
                </a:solidFill>
              </a:rPr>
            </a:br>
            <a:r>
              <a:rPr lang="en-AU" sz="1800" b="1" dirty="0" smtClean="0">
                <a:solidFill>
                  <a:srgbClr val="0070C0"/>
                </a:solidFill>
              </a:rPr>
              <a:t>‘</a:t>
            </a:r>
            <a:r>
              <a:rPr lang="en-AU" sz="1800" dirty="0" smtClean="0">
                <a:solidFill>
                  <a:schemeClr val="tx1"/>
                </a:solidFill>
              </a:rPr>
              <a:t>Drivers of International Collaboration in Research’ , Technopolis Report to EU, 2009</a:t>
            </a:r>
            <a:endParaRPr lang="en-AU" sz="3200" dirty="0">
              <a:solidFill>
                <a:schemeClr val="tx1"/>
              </a:solidFill>
            </a:endParaRPr>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AU" dirty="0" smtClean="0">
                <a:latin typeface="+mj-lt"/>
              </a:rPr>
              <a:t>Narrow STI Cooperation Paradigm</a:t>
            </a:r>
          </a:p>
          <a:p>
            <a:pPr marL="880110" lvl="1" indent="-514350"/>
            <a:r>
              <a:rPr lang="en-AU" dirty="0" smtClean="0">
                <a:latin typeface="+mj-lt"/>
              </a:rPr>
              <a:t>Collaboration as an </a:t>
            </a:r>
            <a:r>
              <a:rPr lang="en-AU" b="1" dirty="0" smtClean="0">
                <a:latin typeface="+mj-lt"/>
              </a:rPr>
              <a:t>end</a:t>
            </a:r>
          </a:p>
          <a:p>
            <a:pPr marL="880110" lvl="1" indent="-514350"/>
            <a:r>
              <a:rPr lang="en-AU" dirty="0" smtClean="0">
                <a:latin typeface="+mj-lt"/>
              </a:rPr>
              <a:t>Drivers are mainly to improve the quality, scope and critical mass of national research</a:t>
            </a:r>
          </a:p>
          <a:p>
            <a:pPr marL="880110" lvl="1" indent="-514350"/>
            <a:r>
              <a:rPr lang="en-AU" dirty="0" smtClean="0">
                <a:latin typeface="+mj-lt"/>
              </a:rPr>
              <a:t>Drivers are determined by the research community</a:t>
            </a:r>
          </a:p>
          <a:p>
            <a:pPr marL="880110" lvl="1" indent="-514350"/>
            <a:r>
              <a:rPr lang="en-AU" dirty="0" smtClean="0">
                <a:latin typeface="+mj-lt"/>
              </a:rPr>
              <a:t>Policy instruments designed to respond</a:t>
            </a:r>
          </a:p>
          <a:p>
            <a:pPr marL="514350" indent="-514350">
              <a:buFont typeface="+mj-lt"/>
              <a:buAutoNum type="arabicPeriod"/>
            </a:pPr>
            <a:r>
              <a:rPr lang="en-AU" dirty="0" smtClean="0">
                <a:latin typeface="+mj-lt"/>
              </a:rPr>
              <a:t>Broad STI Cooperation Paradigm</a:t>
            </a:r>
          </a:p>
          <a:p>
            <a:pPr marL="880110" lvl="1" indent="-514350"/>
            <a:r>
              <a:rPr lang="en-AU" dirty="0" smtClean="0"/>
              <a:t>Collaboration as a </a:t>
            </a:r>
            <a:r>
              <a:rPr lang="en-AU" b="1" dirty="0" smtClean="0"/>
              <a:t>means</a:t>
            </a:r>
          </a:p>
          <a:p>
            <a:pPr marL="880110" lvl="1" indent="-514350"/>
            <a:r>
              <a:rPr lang="en-AU" dirty="0" smtClean="0">
                <a:latin typeface="+mj-lt"/>
              </a:rPr>
              <a:t>Non-research policy objectives, such as national competitiveness, tackling global challenges</a:t>
            </a:r>
          </a:p>
          <a:p>
            <a:pPr marL="880110" lvl="1" indent="-514350"/>
            <a:r>
              <a:rPr lang="en-AU" dirty="0" smtClean="0">
                <a:latin typeface="+mj-lt"/>
              </a:rPr>
              <a:t>Also a tool of diplomacy</a:t>
            </a:r>
          </a:p>
          <a:p>
            <a:pPr marL="880110" lvl="1" indent="-514350"/>
            <a:endParaRPr lang="en-AU" dirty="0">
              <a:latin typeface="+mj-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solidFill>
                  <a:srgbClr val="0070C0"/>
                </a:solidFill>
              </a:rPr>
              <a:t>So Where Does Australia Fit?</a:t>
            </a:r>
            <a:endParaRPr lang="en-AU" dirty="0">
              <a:solidFill>
                <a:srgbClr val="0070C0"/>
              </a:solidFill>
            </a:endParaRPr>
          </a:p>
        </p:txBody>
      </p:sp>
      <p:sp>
        <p:nvSpPr>
          <p:cNvPr id="3" name="Content Placeholder 2"/>
          <p:cNvSpPr>
            <a:spLocks noGrp="1"/>
          </p:cNvSpPr>
          <p:nvPr>
            <p:ph idx="1"/>
          </p:nvPr>
        </p:nvSpPr>
        <p:spPr>
          <a:xfrm>
            <a:off x="457200" y="2276872"/>
            <a:ext cx="8229600" cy="4047728"/>
          </a:xfrm>
        </p:spPr>
        <p:txBody>
          <a:bodyPr/>
          <a:lstStyle/>
          <a:p>
            <a:r>
              <a:rPr lang="en-AU" dirty="0" smtClean="0">
                <a:latin typeface="+mj-lt"/>
              </a:rPr>
              <a:t>Small player, dependent on knowledge and STI capability located elsewhere</a:t>
            </a:r>
          </a:p>
          <a:p>
            <a:r>
              <a:rPr lang="en-AU" dirty="0" smtClean="0">
                <a:latin typeface="+mj-lt"/>
              </a:rPr>
              <a:t>Explicit commitment to internationalisation of research funding and practice since 2008</a:t>
            </a:r>
          </a:p>
          <a:p>
            <a:r>
              <a:rPr lang="en-AU" dirty="0" smtClean="0">
                <a:latin typeface="+mj-lt"/>
              </a:rPr>
              <a:t>Relatively strong record of international engagement</a:t>
            </a:r>
          </a:p>
          <a:p>
            <a:endParaRPr lang="en-AU" dirty="0">
              <a:latin typeface="+mj-lt"/>
            </a:endParaRPr>
          </a:p>
        </p:txBody>
      </p:sp>
      <p:pic>
        <p:nvPicPr>
          <p:cNvPr id="3075" name="Picture 3" descr="C:\Documents and Settings\Ron\Local Settings\Temporary Internet Files\Content.IE5\IHOVQ9Q5\MC900444623[1].jpg"/>
          <p:cNvPicPr>
            <a:picLocks noChangeAspect="1" noChangeArrowheads="1"/>
          </p:cNvPicPr>
          <p:nvPr/>
        </p:nvPicPr>
        <p:blipFill>
          <a:blip r:embed="rId2"/>
          <a:srcRect/>
          <a:stretch>
            <a:fillRect/>
          </a:stretch>
        </p:blipFill>
        <p:spPr bwMode="auto">
          <a:xfrm>
            <a:off x="5292080" y="5013176"/>
            <a:ext cx="3851920" cy="1844824"/>
          </a:xfrm>
          <a:prstGeom prst="rect">
            <a:avLst/>
          </a:prstGeom>
          <a:noFill/>
        </p:spPr>
      </p:pic>
      <p:pic>
        <p:nvPicPr>
          <p:cNvPr id="3076" name="Picture 4" descr="C:\Documents and Settings\Ron\Local Settings\Temporary Internet Files\Content.IE5\ZD3G7B35\MC900215232[1].wmf"/>
          <p:cNvPicPr>
            <a:picLocks noChangeAspect="1" noChangeArrowheads="1"/>
          </p:cNvPicPr>
          <p:nvPr/>
        </p:nvPicPr>
        <p:blipFill>
          <a:blip r:embed="rId3"/>
          <a:srcRect/>
          <a:stretch>
            <a:fillRect/>
          </a:stretch>
        </p:blipFill>
        <p:spPr bwMode="auto">
          <a:xfrm>
            <a:off x="0" y="4941168"/>
            <a:ext cx="2271713" cy="191683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solidFill>
                  <a:srgbClr val="002060"/>
                </a:solidFill>
              </a:rPr>
              <a:t>Australian Research Council</a:t>
            </a:r>
            <a:endParaRPr lang="en-US" dirty="0">
              <a:solidFill>
                <a:srgbClr val="002060"/>
              </a:solidFill>
            </a:endParaRPr>
          </a:p>
        </p:txBody>
      </p:sp>
      <p:sp>
        <p:nvSpPr>
          <p:cNvPr id="3" name="Content Placeholder 2"/>
          <p:cNvSpPr>
            <a:spLocks noGrp="1"/>
          </p:cNvSpPr>
          <p:nvPr>
            <p:ph idx="1"/>
          </p:nvPr>
        </p:nvSpPr>
        <p:spPr>
          <a:xfrm>
            <a:off x="457200" y="2348880"/>
            <a:ext cx="8229600" cy="3975720"/>
          </a:xfrm>
        </p:spPr>
        <p:txBody>
          <a:bodyPr/>
          <a:lstStyle/>
          <a:p>
            <a:r>
              <a:rPr lang="en-AU" dirty="0" smtClean="0"/>
              <a:t>Most funding schemes accessible to non-Australian applicants</a:t>
            </a:r>
          </a:p>
          <a:p>
            <a:r>
              <a:rPr lang="en-AU" dirty="0" smtClean="0"/>
              <a:t>700 to 800 projects per year propose international collaboration</a:t>
            </a:r>
          </a:p>
          <a:p>
            <a:r>
              <a:rPr lang="en-AU" dirty="0" smtClean="0"/>
              <a:t>Proportion of successful projects involving international collaboration over 50%</a:t>
            </a:r>
          </a:p>
          <a:p>
            <a:r>
              <a:rPr lang="en-AU" dirty="0" smtClean="0"/>
              <a:t>Preferred collaborators – USA, UK, Germany, France, Canada, China, Japan</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solidFill>
                  <a:srgbClr val="002060"/>
                </a:solidFill>
              </a:rPr>
              <a:t>CSIRO International Activities</a:t>
            </a:r>
            <a:endParaRPr lang="en-US" dirty="0">
              <a:solidFill>
                <a:srgbClr val="002060"/>
              </a:solidFill>
            </a:endParaRPr>
          </a:p>
        </p:txBody>
      </p:sp>
      <p:sp>
        <p:nvSpPr>
          <p:cNvPr id="3" name="Content Placeholder 2"/>
          <p:cNvSpPr>
            <a:spLocks noGrp="1"/>
          </p:cNvSpPr>
          <p:nvPr>
            <p:ph idx="1"/>
          </p:nvPr>
        </p:nvSpPr>
        <p:spPr>
          <a:xfrm>
            <a:off x="457200" y="2132856"/>
            <a:ext cx="8229600" cy="4191744"/>
          </a:xfrm>
        </p:spPr>
        <p:txBody>
          <a:bodyPr>
            <a:normAutofit/>
          </a:bodyPr>
          <a:lstStyle/>
          <a:p>
            <a:r>
              <a:rPr lang="en-US" dirty="0" smtClean="0"/>
              <a:t>Over 1000 projects in 70 countries in 2009</a:t>
            </a:r>
          </a:p>
          <a:p>
            <a:r>
              <a:rPr lang="en-US" dirty="0" smtClean="0"/>
              <a:t>Five priority targets – China, India, USA, Europe, developing countries</a:t>
            </a:r>
          </a:p>
          <a:p>
            <a:r>
              <a:rPr lang="en-US" dirty="0" smtClean="0"/>
              <a:t>Member of Global Research Alliance – linked with 8 other leading research organisations to address Millennium goals of water, energy, health, transport and digital divide</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204</TotalTime>
  <Words>809</Words>
  <Application>Microsoft Office PowerPoint</Application>
  <PresentationFormat>On-screen Show (4:3)</PresentationFormat>
  <Paragraphs>101</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Flow</vt:lpstr>
      <vt:lpstr>Interoperability in the Light of Australia’s History of International Connectedness</vt:lpstr>
      <vt:lpstr>     Interoperability   </vt:lpstr>
      <vt:lpstr>Slide 3</vt:lpstr>
      <vt:lpstr>Global Increase in Collaborative Research</vt:lpstr>
      <vt:lpstr>Why?</vt:lpstr>
      <vt:lpstr>Strategies for International Research Collaboration ‘Drivers of International Collaboration in Research’ , Technopolis Report to EU, 2009</vt:lpstr>
      <vt:lpstr>So Where Does Australia Fit?</vt:lpstr>
      <vt:lpstr>Australian Research Council</vt:lpstr>
      <vt:lpstr>CSIRO International Activities</vt:lpstr>
      <vt:lpstr>Australian Involvement in EU Framework Programs</vt:lpstr>
      <vt:lpstr>Prominent Australian Involvement in Mega-Science</vt:lpstr>
      <vt:lpstr>A Statement of the Bleedin’ Obvious</vt:lpstr>
      <vt:lpstr>The New Global Research Order</vt:lpstr>
      <vt:lpstr> </vt:lpstr>
      <vt:lpstr>Limitations of Traditional Closed Innovation in the Global Knowledge Economy</vt:lpstr>
      <vt:lpstr>The Open Innovation Response</vt:lpstr>
      <vt:lpstr>Challenges for STI Policy</vt:lpstr>
      <vt:lpstr>Some Possible Initiatives to Promote Interoperability</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Interoperability in the Light of Australia’s History of International Connectedness</dc:title>
  <dc:creator> </dc:creator>
  <cp:lastModifiedBy>ALABS</cp:lastModifiedBy>
  <cp:revision>32</cp:revision>
  <dcterms:created xsi:type="dcterms:W3CDTF">2011-03-15T20:25:57Z</dcterms:created>
  <dcterms:modified xsi:type="dcterms:W3CDTF">2011-03-17T01:21:01Z</dcterms:modified>
</cp:coreProperties>
</file>