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2"/>
  </p:notesMasterIdLst>
  <p:sldIdLst>
    <p:sldId id="257" r:id="rId3"/>
    <p:sldId id="258" r:id="rId4"/>
    <p:sldId id="259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8BB2DD-AB32-4589-84C3-38C1A53A2DCD}" type="datetimeFigureOut">
              <a:rPr lang="en-AU" smtClean="0"/>
              <a:t>7/09/2013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886BD8-B882-47F0-8C73-8EE99A1E9FB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06273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B2F62A-BC88-4D0C-AF61-9B956303EC8D}" type="slidenum">
              <a:rPr lang="en-GB"/>
              <a:pPr/>
              <a:t>1</a:t>
            </a:fld>
            <a:endParaRPr lang="en-GB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204A-F997-4DEF-B173-545E4DDA090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32993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204A-F997-4DEF-B173-545E4DDA090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6619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204A-F997-4DEF-B173-545E4DDA090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922897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41" name="Picture 17" descr="technologiepoliti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6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3148013"/>
            <a:ext cx="7772400" cy="4572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de-DE" noProof="0" smtClean="0"/>
              <a:t>Dies ist eine Headline Arial Regular 30 pt</a:t>
            </a:r>
            <a:endParaRPr lang="de-AT" noProof="0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3581400"/>
            <a:ext cx="7772400" cy="457200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99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0" indent="0">
              <a:buFont typeface="Wingdings" pitchFamily="2" charset="2"/>
              <a:buNone/>
              <a:defRPr>
                <a:solidFill>
                  <a:srgbClr val="990000"/>
                </a:solidFill>
              </a:defRPr>
            </a:lvl1pPr>
          </a:lstStyle>
          <a:p>
            <a:pPr lvl="0"/>
            <a:r>
              <a:rPr lang="de-DE" noProof="0" smtClean="0"/>
              <a:t>Technologiemngmt, Subheadline in Arial Regular 24 pt</a:t>
            </a:r>
          </a:p>
          <a:p>
            <a:pPr lvl="0"/>
            <a:endParaRPr lang="de-DE" noProof="0" smtClean="0"/>
          </a:p>
        </p:txBody>
      </p:sp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533400" y="2590800"/>
            <a:ext cx="18288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B2B2B2"/>
              </a:buClr>
              <a:buSzPct val="90000"/>
              <a:buFont typeface="Wingdings" pitchFamily="2" charset="2"/>
              <a:buChar char="n"/>
            </a:pPr>
            <a:endParaRPr lang="en-AU" sz="2000">
              <a:solidFill>
                <a:srgbClr val="000000"/>
              </a:solidFill>
            </a:endParaRPr>
          </a:p>
        </p:txBody>
      </p:sp>
      <p:sp>
        <p:nvSpPr>
          <p:cNvPr id="26634" name="Rectangle 10"/>
          <p:cNvSpPr>
            <a:spLocks noChangeArrowheads="1"/>
          </p:cNvSpPr>
          <p:nvPr/>
        </p:nvSpPr>
        <p:spPr bwMode="auto">
          <a:xfrm>
            <a:off x="547688" y="2628900"/>
            <a:ext cx="8024812" cy="215900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99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59770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465502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601154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325" y="1600200"/>
            <a:ext cx="3970338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4063" y="1600200"/>
            <a:ext cx="3970337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808609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429073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70882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796158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66090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204A-F997-4DEF-B173-545E4DDA090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431150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562428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84105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1925" y="355600"/>
            <a:ext cx="2022475" cy="5892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1325" y="355600"/>
            <a:ext cx="5918200" cy="5892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98464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204A-F997-4DEF-B173-545E4DDA090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28678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204A-F997-4DEF-B173-545E4DDA090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73773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204A-F997-4DEF-B173-545E4DDA090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06920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204A-F997-4DEF-B173-545E4DDA090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31984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204A-F997-4DEF-B173-545E4DDA090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64671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204A-F997-4DEF-B173-545E4DDA090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49196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204A-F997-4DEF-B173-545E4DDA090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77505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EC204A-F997-4DEF-B173-545E4DDA090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80593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55600"/>
            <a:ext cx="8077200" cy="1003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AT" smtClean="0"/>
              <a:t>Klicken Sie, um das Titelformat zu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41325" y="1600200"/>
            <a:ext cx="8093075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Entwicklung</a:t>
            </a:r>
            <a:r>
              <a:rPr lang="de-AT" smtClean="0"/>
              <a:t> des Vorlagentextes zu bearbeiten</a:t>
            </a:r>
            <a:r>
              <a:rPr lang="de-DE" smtClean="0"/>
              <a:t> der angewendeten </a:t>
            </a:r>
          </a:p>
          <a:p>
            <a:pPr lvl="1"/>
            <a:r>
              <a:rPr lang="de-AT" smtClean="0"/>
              <a:t>Zweite Ebene</a:t>
            </a:r>
            <a:endParaRPr lang="de-DE" smtClean="0"/>
          </a:p>
          <a:p>
            <a:pPr lvl="2"/>
            <a:r>
              <a:rPr lang="de-DE" smtClean="0"/>
              <a:t>Dritte Ebene</a:t>
            </a:r>
          </a:p>
          <a:p>
            <a:pPr lvl="2"/>
            <a:endParaRPr lang="de-DE" smtClean="0"/>
          </a:p>
          <a:p>
            <a:pPr lvl="1"/>
            <a:endParaRPr lang="de-DE" smtClean="0"/>
          </a:p>
          <a:p>
            <a:pPr lvl="1"/>
            <a:endParaRPr lang="de-DE" smtClean="0"/>
          </a:p>
          <a:p>
            <a:pPr lvl="1"/>
            <a:endParaRPr lang="de-AT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3388" y="6313488"/>
            <a:ext cx="2895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rgbClr val="990000"/>
                </a:solidFill>
                <a:cs typeface="Arial" pitchFamily="34" charset="0"/>
              </a:defRPr>
            </a:lvl1pPr>
          </a:lstStyle>
          <a:p>
            <a:pPr fontAlgn="base">
              <a:spcAft>
                <a:spcPct val="0"/>
              </a:spcAft>
            </a:pPr>
            <a:endParaRPr lang="de-AT"/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533400" y="6308725"/>
            <a:ext cx="8001000" cy="0"/>
          </a:xfrm>
          <a:prstGeom prst="line">
            <a:avLst/>
          </a:prstGeom>
          <a:noFill/>
          <a:ln w="19050">
            <a:solidFill>
              <a:srgbClr val="99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B2B2B2"/>
              </a:buClr>
              <a:buSzPct val="90000"/>
              <a:buFont typeface="Wingdings" pitchFamily="2" charset="2"/>
              <a:buChar char="n"/>
            </a:pPr>
            <a:endParaRPr lang="en-AU" sz="20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631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fontAlgn="base">
        <a:lnSpc>
          <a:spcPts val="3000"/>
        </a:lnSpc>
        <a:spcBef>
          <a:spcPct val="0"/>
        </a:spcBef>
        <a:spcAft>
          <a:spcPct val="0"/>
        </a:spcAft>
        <a:defRPr sz="3000">
          <a:solidFill>
            <a:srgbClr val="990000"/>
          </a:solidFill>
          <a:latin typeface="+mj-lt"/>
          <a:ea typeface="+mj-ea"/>
          <a:cs typeface="+mj-cs"/>
        </a:defRPr>
      </a:lvl1pPr>
      <a:lvl2pPr algn="l" rtl="0" fontAlgn="base">
        <a:lnSpc>
          <a:spcPts val="3000"/>
        </a:lnSpc>
        <a:spcBef>
          <a:spcPct val="0"/>
        </a:spcBef>
        <a:spcAft>
          <a:spcPct val="0"/>
        </a:spcAft>
        <a:defRPr sz="3000">
          <a:solidFill>
            <a:srgbClr val="990000"/>
          </a:solidFill>
          <a:latin typeface="Arial" pitchFamily="34" charset="0"/>
        </a:defRPr>
      </a:lvl2pPr>
      <a:lvl3pPr algn="l" rtl="0" fontAlgn="base">
        <a:lnSpc>
          <a:spcPts val="3000"/>
        </a:lnSpc>
        <a:spcBef>
          <a:spcPct val="0"/>
        </a:spcBef>
        <a:spcAft>
          <a:spcPct val="0"/>
        </a:spcAft>
        <a:defRPr sz="3000">
          <a:solidFill>
            <a:srgbClr val="990000"/>
          </a:solidFill>
          <a:latin typeface="Arial" pitchFamily="34" charset="0"/>
        </a:defRPr>
      </a:lvl3pPr>
      <a:lvl4pPr algn="l" rtl="0" fontAlgn="base">
        <a:lnSpc>
          <a:spcPts val="3000"/>
        </a:lnSpc>
        <a:spcBef>
          <a:spcPct val="0"/>
        </a:spcBef>
        <a:spcAft>
          <a:spcPct val="0"/>
        </a:spcAft>
        <a:defRPr sz="3000">
          <a:solidFill>
            <a:srgbClr val="990000"/>
          </a:solidFill>
          <a:latin typeface="Arial" pitchFamily="34" charset="0"/>
        </a:defRPr>
      </a:lvl4pPr>
      <a:lvl5pPr algn="l" rtl="0" fontAlgn="base">
        <a:lnSpc>
          <a:spcPts val="3000"/>
        </a:lnSpc>
        <a:spcBef>
          <a:spcPct val="0"/>
        </a:spcBef>
        <a:spcAft>
          <a:spcPct val="0"/>
        </a:spcAft>
        <a:defRPr sz="3000">
          <a:solidFill>
            <a:srgbClr val="990000"/>
          </a:solidFill>
          <a:latin typeface="Arial" pitchFamily="34" charset="0"/>
        </a:defRPr>
      </a:lvl5pPr>
      <a:lvl6pPr marL="457200" algn="l" rtl="0" fontAlgn="base">
        <a:lnSpc>
          <a:spcPts val="3000"/>
        </a:lnSpc>
        <a:spcBef>
          <a:spcPct val="0"/>
        </a:spcBef>
        <a:spcAft>
          <a:spcPct val="0"/>
        </a:spcAft>
        <a:defRPr sz="3000">
          <a:solidFill>
            <a:srgbClr val="990000"/>
          </a:solidFill>
          <a:latin typeface="Arial" pitchFamily="34" charset="0"/>
        </a:defRPr>
      </a:lvl6pPr>
      <a:lvl7pPr marL="914400" algn="l" rtl="0" fontAlgn="base">
        <a:lnSpc>
          <a:spcPts val="3000"/>
        </a:lnSpc>
        <a:spcBef>
          <a:spcPct val="0"/>
        </a:spcBef>
        <a:spcAft>
          <a:spcPct val="0"/>
        </a:spcAft>
        <a:defRPr sz="3000">
          <a:solidFill>
            <a:srgbClr val="990000"/>
          </a:solidFill>
          <a:latin typeface="Arial" pitchFamily="34" charset="0"/>
        </a:defRPr>
      </a:lvl7pPr>
      <a:lvl8pPr marL="1371600" algn="l" rtl="0" fontAlgn="base">
        <a:lnSpc>
          <a:spcPts val="3000"/>
        </a:lnSpc>
        <a:spcBef>
          <a:spcPct val="0"/>
        </a:spcBef>
        <a:spcAft>
          <a:spcPct val="0"/>
        </a:spcAft>
        <a:defRPr sz="3000">
          <a:solidFill>
            <a:srgbClr val="990000"/>
          </a:solidFill>
          <a:latin typeface="Arial" pitchFamily="34" charset="0"/>
        </a:defRPr>
      </a:lvl8pPr>
      <a:lvl9pPr marL="1828800" algn="l" rtl="0" fontAlgn="base">
        <a:lnSpc>
          <a:spcPts val="3000"/>
        </a:lnSpc>
        <a:spcBef>
          <a:spcPct val="0"/>
        </a:spcBef>
        <a:spcAft>
          <a:spcPct val="0"/>
        </a:spcAft>
        <a:defRPr sz="3000">
          <a:solidFill>
            <a:srgbClr val="990000"/>
          </a:solidFill>
          <a:latin typeface="Arial" pitchFamily="34" charset="0"/>
        </a:defRPr>
      </a:lvl9pPr>
    </p:titleStyle>
    <p:bodyStyle>
      <a:lvl1pPr marL="342900" indent="-342900" algn="l" rtl="0" fontAlgn="base">
        <a:lnSpc>
          <a:spcPts val="2400"/>
        </a:lnSpc>
        <a:spcBef>
          <a:spcPct val="20000"/>
        </a:spcBef>
        <a:spcAft>
          <a:spcPct val="0"/>
        </a:spcAft>
        <a:buClr>
          <a:srgbClr val="990000"/>
        </a:buClr>
        <a:buSzPct val="90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lnSpc>
          <a:spcPts val="2000"/>
        </a:lnSpc>
        <a:spcBef>
          <a:spcPct val="20000"/>
        </a:spcBef>
        <a:spcAft>
          <a:spcPct val="0"/>
        </a:spcAft>
        <a:buClr>
          <a:srgbClr val="666666"/>
        </a:buClr>
        <a:buFont typeface="Wingdings" pitchFamily="2" charset="2"/>
        <a:buChar char="n"/>
        <a:defRPr sz="2000">
          <a:solidFill>
            <a:srgbClr val="666666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6666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988769"/>
              </p:ext>
            </p:extLst>
          </p:nvPr>
        </p:nvGraphicFramePr>
        <p:xfrm>
          <a:off x="-468560" y="-315416"/>
          <a:ext cx="9983788" cy="73533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Slide" r:id="rId4" imgW="6414681" imgH="4809699" progId="PowerPoint.Slide.8">
                  <p:embed/>
                </p:oleObj>
              </mc:Choice>
              <mc:Fallback>
                <p:oleObj name="Slide" r:id="rId4" imgW="6414681" imgH="4809699" progId="PowerPoint.Slid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468560" y="-315416"/>
                        <a:ext cx="9983788" cy="73533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54515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" t="15929" r="4964" b="668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3870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Key Themes of the Seminar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rgbClr val="C00000"/>
                </a:solidFill>
              </a:rPr>
              <a:t>Foresight’s Role in Supporting Democracy Targeted Impacts</a:t>
            </a:r>
          </a:p>
          <a:p>
            <a:pPr marL="0" indent="0">
              <a:buNone/>
            </a:pPr>
            <a:endParaRPr lang="en-US" dirty="0" smtClean="0"/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Empowering citizens to engage in decision making processes</a:t>
            </a:r>
          </a:p>
          <a:p>
            <a:pPr marL="457200" lvl="1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Shape participatory governance systems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indent="-457200">
              <a:buAutoNum type="arabicPeriod" startAt="2"/>
            </a:pPr>
            <a:r>
              <a:rPr lang="en-US" dirty="0" smtClean="0">
                <a:solidFill>
                  <a:srgbClr val="C00000"/>
                </a:solidFill>
              </a:rPr>
              <a:t>Foresight and Stakeholder Engagement in Addressing   Grand Challenges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Designing and implementing sustainable solutions to major challenges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547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Scenario Axes of </a:t>
            </a:r>
            <a:r>
              <a:rPr lang="en-US" dirty="0" smtClean="0">
                <a:solidFill>
                  <a:srgbClr val="C00000"/>
                </a:solidFill>
              </a:rPr>
              <a:t>the Seminar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/>
              <a:t> </a:t>
            </a:r>
          </a:p>
          <a:p>
            <a:endParaRPr lang="en-AU" dirty="0"/>
          </a:p>
          <a:p>
            <a:pPr marL="0" indent="0">
              <a:buNone/>
            </a:pPr>
            <a:r>
              <a:rPr lang="en-AU" b="1" dirty="0"/>
              <a:t> </a:t>
            </a:r>
            <a:endParaRPr lang="en-AU" sz="2000" dirty="0"/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r>
              <a:rPr lang="en-AU" dirty="0"/>
              <a:t> </a:t>
            </a:r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475" y="1608138"/>
            <a:ext cx="6113463" cy="364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03706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Scenarios of Possible Futures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/>
              <a:t>  </a:t>
            </a:r>
          </a:p>
          <a:p>
            <a:pPr marL="0" indent="0">
              <a:buNone/>
            </a:pPr>
            <a:endParaRPr lang="en-A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475" y="980728"/>
            <a:ext cx="6113463" cy="5256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1066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Utopia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High levels of social innovation</a:t>
            </a:r>
          </a:p>
          <a:p>
            <a:endParaRPr lang="en-AU" dirty="0"/>
          </a:p>
          <a:p>
            <a:r>
              <a:rPr lang="en-AU" dirty="0" smtClean="0"/>
              <a:t>Transformed Society</a:t>
            </a:r>
          </a:p>
          <a:p>
            <a:endParaRPr lang="en-AU" dirty="0"/>
          </a:p>
          <a:p>
            <a:r>
              <a:rPr lang="en-AU" dirty="0" smtClean="0"/>
              <a:t>Harmony</a:t>
            </a:r>
          </a:p>
          <a:p>
            <a:endParaRPr lang="en-AU" dirty="0"/>
          </a:p>
          <a:p>
            <a:r>
              <a:rPr lang="en-AU" dirty="0" smtClean="0"/>
              <a:t>Foresight – flourishing and widespread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010342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Paternalism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Bureaucratic/technocratic</a:t>
            </a:r>
          </a:p>
          <a:p>
            <a:pPr marL="0" indent="0">
              <a:buNone/>
            </a:pPr>
            <a:endParaRPr lang="en-AU" dirty="0" smtClean="0"/>
          </a:p>
          <a:p>
            <a:r>
              <a:rPr lang="en-AU" dirty="0" smtClean="0"/>
              <a:t>Expert-based</a:t>
            </a:r>
          </a:p>
          <a:p>
            <a:endParaRPr lang="en-AU" dirty="0"/>
          </a:p>
          <a:p>
            <a:r>
              <a:rPr lang="en-AU" dirty="0" smtClean="0"/>
              <a:t>Authoritarian</a:t>
            </a:r>
          </a:p>
          <a:p>
            <a:endParaRPr lang="en-AU" dirty="0"/>
          </a:p>
          <a:p>
            <a:r>
              <a:rPr lang="en-AU" dirty="0" smtClean="0"/>
              <a:t>Community resistance</a:t>
            </a:r>
          </a:p>
          <a:p>
            <a:endParaRPr lang="en-AU" dirty="0"/>
          </a:p>
          <a:p>
            <a:r>
              <a:rPr lang="en-AU" dirty="0" smtClean="0"/>
              <a:t>Foresight – embedded and instrumental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784505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Disillusion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Communitarian but ineffective</a:t>
            </a:r>
          </a:p>
          <a:p>
            <a:endParaRPr lang="en-AU" dirty="0"/>
          </a:p>
          <a:p>
            <a:r>
              <a:rPr lang="en-AU" dirty="0" smtClean="0"/>
              <a:t>Frustration, conflict</a:t>
            </a:r>
          </a:p>
          <a:p>
            <a:endParaRPr lang="en-AU" dirty="0"/>
          </a:p>
          <a:p>
            <a:r>
              <a:rPr lang="en-AU" dirty="0" smtClean="0"/>
              <a:t>Nostalgia</a:t>
            </a:r>
          </a:p>
          <a:p>
            <a:endParaRPr lang="en-AU" dirty="0"/>
          </a:p>
          <a:p>
            <a:r>
              <a:rPr lang="en-AU" dirty="0" smtClean="0"/>
              <a:t>Competition for resources</a:t>
            </a:r>
          </a:p>
          <a:p>
            <a:endParaRPr lang="en-AU" dirty="0"/>
          </a:p>
          <a:p>
            <a:r>
              <a:rPr lang="en-AU" dirty="0" smtClean="0"/>
              <a:t>Foresight – discredited as ineffective</a:t>
            </a:r>
          </a:p>
        </p:txBody>
      </p:sp>
    </p:spTree>
    <p:extLst>
      <p:ext uri="{BB962C8B-B14F-4D97-AF65-F5344CB8AC3E}">
        <p14:creationId xmlns:p14="http://schemas.microsoft.com/office/powerpoint/2010/main" val="31784505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Breakdown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Crisis</a:t>
            </a:r>
          </a:p>
          <a:p>
            <a:endParaRPr lang="en-AU" dirty="0"/>
          </a:p>
          <a:p>
            <a:r>
              <a:rPr lang="en-AU" dirty="0" smtClean="0"/>
              <a:t>Poverty</a:t>
            </a:r>
          </a:p>
          <a:p>
            <a:endParaRPr lang="en-AU" dirty="0"/>
          </a:p>
          <a:p>
            <a:r>
              <a:rPr lang="en-AU" dirty="0" smtClean="0"/>
              <a:t>Civil unrest</a:t>
            </a:r>
          </a:p>
          <a:p>
            <a:endParaRPr lang="en-AU" dirty="0"/>
          </a:p>
          <a:p>
            <a:r>
              <a:rPr lang="en-AU" dirty="0" smtClean="0"/>
              <a:t>Democratic governments rejected – new barons (Mad Max)</a:t>
            </a:r>
          </a:p>
          <a:p>
            <a:endParaRPr lang="en-AU" dirty="0"/>
          </a:p>
          <a:p>
            <a:r>
              <a:rPr lang="en-AU" dirty="0" smtClean="0"/>
              <a:t>Foresight </a:t>
            </a:r>
            <a:r>
              <a:rPr lang="en-AU" smtClean="0"/>
              <a:t>- irrelevant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784505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ysres_Technologiepolitik">
  <a:themeElements>
    <a:clrScheme name="sysres_Technologiepolitik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ysres_Technologiepoliti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742950" marR="0" indent="-28575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folHlink"/>
          </a:buClr>
          <a:buSzPct val="90000"/>
          <a:buFont typeface="Wingdings" pitchFamily="2" charset="2"/>
          <a:buChar char="n"/>
          <a:tabLst/>
          <a:defRPr kumimoji="0" lang="de-AT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742950" marR="0" indent="-28575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folHlink"/>
          </a:buClr>
          <a:buSzPct val="90000"/>
          <a:buFont typeface="Wingdings" pitchFamily="2" charset="2"/>
          <a:buChar char="n"/>
          <a:tabLst/>
          <a:defRPr kumimoji="0" lang="de-AT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sysres_Technologiepolitik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ysres_Technologiepolitik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sres_Technologiepolitik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sres_Technologiepolitik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sres_Technologiepolitik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sres_Technologiepolitik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sres_Technologiepolitik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109</Words>
  <Application>Microsoft Office PowerPoint</Application>
  <PresentationFormat>On-screen Show (4:3)</PresentationFormat>
  <Paragraphs>57</Paragraphs>
  <Slides>9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Office Theme</vt:lpstr>
      <vt:lpstr>sysres_Technologiepolitik</vt:lpstr>
      <vt:lpstr>Slide</vt:lpstr>
      <vt:lpstr>PowerPoint Presentation</vt:lpstr>
      <vt:lpstr>PowerPoint Presentation</vt:lpstr>
      <vt:lpstr>Key Themes of the Seminar</vt:lpstr>
      <vt:lpstr>Scenario Axes of the Seminar</vt:lpstr>
      <vt:lpstr>Scenarios of Possible Futures </vt:lpstr>
      <vt:lpstr>Utopia</vt:lpstr>
      <vt:lpstr>Paternalism</vt:lpstr>
      <vt:lpstr>Disillusion</vt:lpstr>
      <vt:lpstr>Breakdown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Lynne</dc:creator>
  <cp:lastModifiedBy>Lynne</cp:lastModifiedBy>
  <cp:revision>9</cp:revision>
  <dcterms:created xsi:type="dcterms:W3CDTF">2013-09-06T04:26:44Z</dcterms:created>
  <dcterms:modified xsi:type="dcterms:W3CDTF">2013-09-07T03:52:42Z</dcterms:modified>
</cp:coreProperties>
</file>