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57" r:id="rId3"/>
    <p:sldId id="260" r:id="rId4"/>
    <p:sldId id="261" r:id="rId5"/>
    <p:sldId id="264" r:id="rId6"/>
    <p:sldId id="262" r:id="rId7"/>
    <p:sldId id="263" r:id="rId8"/>
    <p:sldId id="274" r:id="rId9"/>
    <p:sldId id="275" r:id="rId10"/>
    <p:sldId id="276" r:id="rId11"/>
    <p:sldId id="265" r:id="rId12"/>
    <p:sldId id="266" r:id="rId13"/>
    <p:sldId id="267" r:id="rId14"/>
    <p:sldId id="268" r:id="rId15"/>
    <p:sldId id="270" r:id="rId16"/>
    <p:sldId id="271" r:id="rId17"/>
    <p:sldId id="269"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 d="1"/>
        <a:sy n="1" d="1"/>
      </p:scale>
      <p:origin x="0" y="0"/>
    </p:cViewPr>
  </p:notesTextViewPr>
  <p:sorterViewPr>
    <p:cViewPr>
      <p:scale>
        <a:sx n="100" d="100"/>
        <a:sy n="100" d="100"/>
      </p:scale>
      <p:origin x="0" y="16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54C383-921C-482A-ADD0-624C7E33248C}" type="datetimeFigureOut">
              <a:rPr lang="en-AU" smtClean="0"/>
              <a:t>9/09/2013</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99EB92-508D-4A88-807C-7EC78BD318C6}" type="slidenum">
              <a:rPr lang="en-AU" smtClean="0"/>
              <a:t>‹#›</a:t>
            </a:fld>
            <a:endParaRPr lang="en-AU" dirty="0"/>
          </a:p>
        </p:txBody>
      </p:sp>
    </p:spTree>
    <p:extLst>
      <p:ext uri="{BB962C8B-B14F-4D97-AF65-F5344CB8AC3E}">
        <p14:creationId xmlns:p14="http://schemas.microsoft.com/office/powerpoint/2010/main" val="4203617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B2F62A-BC88-4D0C-AF61-9B956303EC8D}" type="slidenum">
              <a:rPr lang="en-GB"/>
              <a:pPr/>
              <a:t>1</a:t>
            </a:fld>
            <a:endParaRPr lang="en-GB" dirty="0"/>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958072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608293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1398829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OTF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3850" y="304800"/>
            <a:ext cx="4095750" cy="628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ctrTitle"/>
          </p:nvPr>
        </p:nvSpPr>
        <p:spPr>
          <a:xfrm>
            <a:off x="9829800" y="-533400"/>
            <a:ext cx="5715000" cy="2362200"/>
          </a:xfrm>
        </p:spPr>
        <p:txBody>
          <a:bodyPr/>
          <a:lstStyle>
            <a:lvl1pPr>
              <a:defRPr>
                <a:solidFill>
                  <a:schemeClr val="bg1"/>
                </a:solidFill>
              </a:defRPr>
            </a:lvl1pPr>
          </a:lstStyle>
          <a:p>
            <a:r>
              <a:rPr lang="en-US" smtClean="0"/>
              <a:t>Click to edit Master title style</a:t>
            </a:r>
            <a:endParaRPr lang="en-CA" dirty="0"/>
          </a:p>
        </p:txBody>
      </p:sp>
      <p:sp>
        <p:nvSpPr>
          <p:cNvPr id="8196" name="Rectangle 4"/>
          <p:cNvSpPr>
            <a:spLocks noGrp="1" noChangeArrowheads="1"/>
          </p:cNvSpPr>
          <p:nvPr>
            <p:ph type="subTitle" idx="1"/>
          </p:nvPr>
        </p:nvSpPr>
        <p:spPr>
          <a:xfrm>
            <a:off x="457200" y="3200400"/>
            <a:ext cx="4267200" cy="2590800"/>
          </a:xfrm>
        </p:spPr>
        <p:txBody>
          <a:bodyPr/>
          <a:lstStyle>
            <a:lvl1pPr marL="0" indent="0" algn="ctr">
              <a:buFontTx/>
              <a:buNone/>
              <a:defRPr>
                <a:solidFill>
                  <a:schemeClr val="bg1"/>
                </a:solidFill>
              </a:defRPr>
            </a:lvl1pPr>
          </a:lstStyle>
          <a:p>
            <a:r>
              <a:rPr lang="en-US" smtClean="0"/>
              <a:t>Click to edit Master subtitle style</a:t>
            </a:r>
            <a:endParaRPr lang="en-CA" dirty="0"/>
          </a:p>
        </p:txBody>
      </p:sp>
    </p:spTree>
    <p:extLst>
      <p:ext uri="{BB962C8B-B14F-4D97-AF65-F5344CB8AC3E}">
        <p14:creationId xmlns:p14="http://schemas.microsoft.com/office/powerpoint/2010/main" val="357594224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467DF04-61FF-497C-AC19-A0CD1002471D}"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202537533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20E6BC8-E2DD-47C6-BFB6-5F67411E3FB7}"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356025270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70F8689-5F5E-4E0B-A7C6-3DA220241594}"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24608713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F0E2054-267C-4FD7-9760-35F79AC6DA5D}"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02066000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010400" cy="944562"/>
          </a:xfrm>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DD3ADB8-3575-496B-A2AE-2602A2ADC121}"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72501027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8442BD2-23F9-4BF2-8066-FF95FB80FC2C}"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296692506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3AA7FA0-CF80-4090-9ECF-B6E784715469}"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87475387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42846857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19A08F3-03F9-422E-A387-8FBAED939834}"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394486731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FC43A32-4734-4FBB-90E7-9E13FCF10FC6}"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99472969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6EB29E-0570-435F-9CA0-4527D5A0DC8F}"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240390011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416C8D7-4094-49AC-8B97-F15B8F8895B8}"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87499497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EA2E81-D463-424B-B8B3-8736DE38B6CB}"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308314331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7629D56-5795-482D-95AE-7910FA7E41FD}"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4751955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944562"/>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76400"/>
            <a:ext cx="40386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648200" y="1676400"/>
            <a:ext cx="40386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0AA3236-9C7E-40C4-9B4B-64F7F2B8537B}"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575535898"/>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944562"/>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676400"/>
            <a:ext cx="4038600" cy="44497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Content Placeholder 3"/>
          <p:cNvSpPr>
            <a:spLocks noGrp="1"/>
          </p:cNvSpPr>
          <p:nvPr>
            <p:ph sz="half" idx="2"/>
          </p:nvPr>
        </p:nvSpPr>
        <p:spPr>
          <a:xfrm>
            <a:off x="4648200" y="1676400"/>
            <a:ext cx="40386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17B1FF2-D068-4BD3-8189-CFBF8725D2B8}"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335569797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944562"/>
          </a:xfrm>
        </p:spPr>
        <p:txBody>
          <a:bodyPr/>
          <a:lstStyle/>
          <a:p>
            <a:r>
              <a:rPr lang="en-US" smtClean="0"/>
              <a:t>Click to edit Master title style</a:t>
            </a:r>
            <a:endParaRPr lang="en-CA"/>
          </a:p>
        </p:txBody>
      </p:sp>
      <p:sp>
        <p:nvSpPr>
          <p:cNvPr id="3" name="Table Placeholder 2"/>
          <p:cNvSpPr>
            <a:spLocks noGrp="1"/>
          </p:cNvSpPr>
          <p:nvPr>
            <p:ph type="tbl" idx="1"/>
          </p:nvPr>
        </p:nvSpPr>
        <p:spPr>
          <a:xfrm>
            <a:off x="457200" y="1676400"/>
            <a:ext cx="8229600" cy="4449763"/>
          </a:xfrm>
        </p:spPr>
        <p:txBody>
          <a:bodyPr/>
          <a:lstStyle/>
          <a:p>
            <a:pPr lvl="0"/>
            <a:endParaRPr lang="en-C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0F8C27-60B3-4F10-A02B-107C0E5F96D9}"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206554449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CA">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4248F1D-A36B-4FD6-8098-8EA1BEE11A11}" type="slidenum">
              <a:rPr lang="en-CA">
                <a:solidFill>
                  <a:srgbClr val="000000"/>
                </a:solidFill>
              </a:rPr>
              <a:pPr>
                <a:defRPr/>
              </a:pPr>
              <a:t>‹#›</a:t>
            </a:fld>
            <a:endParaRPr lang="en-CA">
              <a:solidFill>
                <a:srgbClr val="000000"/>
              </a:solidFill>
            </a:endParaRPr>
          </a:p>
        </p:txBody>
      </p:sp>
    </p:spTree>
    <p:extLst>
      <p:ext uri="{BB962C8B-B14F-4D97-AF65-F5344CB8AC3E}">
        <p14:creationId xmlns:p14="http://schemas.microsoft.com/office/powerpoint/2010/main" val="13615632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2913389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2186450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4169694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1422007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3852719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1074909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23BAB-9768-454E-8E2C-14895C7239AD}" type="datetimeFigureOut">
              <a:rPr lang="en-AU" smtClean="0"/>
              <a:t>9/09/2013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0CB1E2E-82E1-49C9-942E-4A05AF25C1B7}" type="slidenum">
              <a:rPr lang="en-AU" smtClean="0"/>
              <a:t>‹#›</a:t>
            </a:fld>
            <a:endParaRPr lang="en-AU" dirty="0"/>
          </a:p>
        </p:txBody>
      </p:sp>
    </p:spTree>
    <p:extLst>
      <p:ext uri="{BB962C8B-B14F-4D97-AF65-F5344CB8AC3E}">
        <p14:creationId xmlns:p14="http://schemas.microsoft.com/office/powerpoint/2010/main" val="1440417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image" Target="../media/image2.jpe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C23BAB-9768-454E-8E2C-14895C7239AD}" type="datetimeFigureOut">
              <a:rPr lang="en-AU" smtClean="0"/>
              <a:t>9/09/2013</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CB1E2E-82E1-49C9-942E-4A05AF25C1B7}" type="slidenum">
              <a:rPr lang="en-AU" smtClean="0"/>
              <a:t>‹#›</a:t>
            </a:fld>
            <a:endParaRPr lang="en-AU" dirty="0"/>
          </a:p>
        </p:txBody>
      </p:sp>
    </p:spTree>
    <p:extLst>
      <p:ext uri="{BB962C8B-B14F-4D97-AF65-F5344CB8AC3E}">
        <p14:creationId xmlns:p14="http://schemas.microsoft.com/office/powerpoint/2010/main" val="17295402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47800" y="274638"/>
            <a:ext cx="723900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76400"/>
            <a:ext cx="8229600" cy="444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71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latin typeface="Arial" charset="0"/>
                <a:cs typeface="+mn-cs"/>
              </a:defRPr>
            </a:lvl1pPr>
          </a:lstStyle>
          <a:p>
            <a:pPr fontAlgn="base">
              <a:spcBef>
                <a:spcPct val="0"/>
              </a:spcBef>
              <a:spcAft>
                <a:spcPct val="0"/>
              </a:spcAft>
              <a:defRPr/>
            </a:pPr>
            <a:endParaRPr lang="en-CA">
              <a:solidFill>
                <a:srgbClr val="000000"/>
              </a:solidFill>
            </a:endParaRPr>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cs typeface="+mn-cs"/>
              </a:defRPr>
            </a:lvl1pPr>
          </a:lstStyle>
          <a:p>
            <a:pPr fontAlgn="base">
              <a:spcBef>
                <a:spcPct val="0"/>
              </a:spcBef>
              <a:spcAft>
                <a:spcPct val="0"/>
              </a:spcAft>
              <a:defRPr/>
            </a:pPr>
            <a:endParaRPr lang="en-CA">
              <a:solidFill>
                <a:srgbClr val="000000"/>
              </a:solidFill>
            </a:endParaRPr>
          </a:p>
        </p:txBody>
      </p:sp>
      <p:sp>
        <p:nvSpPr>
          <p:cNvPr id="71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Arial" charset="0"/>
                <a:cs typeface="+mn-cs"/>
              </a:defRPr>
            </a:lvl1pPr>
          </a:lstStyle>
          <a:p>
            <a:pPr fontAlgn="base">
              <a:spcBef>
                <a:spcPct val="0"/>
              </a:spcBef>
              <a:spcAft>
                <a:spcPct val="0"/>
              </a:spcAft>
              <a:defRPr/>
            </a:pPr>
            <a:fld id="{8829E729-1486-449D-A022-5DC7C8D6A4B0}" type="slidenum">
              <a:rPr lang="en-CA">
                <a:solidFill>
                  <a:srgbClr val="000000"/>
                </a:solidFill>
              </a:rPr>
              <a:pPr fontAlgn="base">
                <a:spcBef>
                  <a:spcPct val="0"/>
                </a:spcBef>
                <a:spcAft>
                  <a:spcPct val="0"/>
                </a:spcAft>
                <a:defRPr/>
              </a:pPr>
              <a:t>‹#›</a:t>
            </a:fld>
            <a:endParaRPr lang="en-CA">
              <a:solidFill>
                <a:srgbClr val="000000"/>
              </a:solidFill>
            </a:endParaRPr>
          </a:p>
        </p:txBody>
      </p:sp>
      <p:pic>
        <p:nvPicPr>
          <p:cNvPr id="1031" name="Picture 7" descr="Science wallpaper"/>
          <p:cNvPicPr>
            <a:picLocks noChangeAspect="1" noChangeArrowheads="1"/>
          </p:cNvPicPr>
          <p:nvPr/>
        </p:nvPicPr>
        <p:blipFill>
          <a:blip r:embed="rId20">
            <a:extLst>
              <a:ext uri="{28A0092B-C50C-407E-A947-70E740481C1C}">
                <a14:useLocalDpi xmlns:a14="http://schemas.microsoft.com/office/drawing/2010/main" val="0"/>
              </a:ext>
            </a:extLst>
          </a:blip>
          <a:srcRect l="3125" t="14583" b="76042"/>
          <a:stretch>
            <a:fillRect/>
          </a:stretch>
        </p:blipFill>
        <p:spPr bwMode="auto">
          <a:xfrm>
            <a:off x="0" y="1295400"/>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descr="eyeball"/>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81000" y="304800"/>
            <a:ext cx="1060450"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6352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p:hf hdr="0" ftr="0" dt="0"/>
  <p:txStyles>
    <p:titleStyle>
      <a:lvl1pPr algn="ctr" rtl="0" eaLnBrk="0" fontAlgn="base" hangingPunct="0">
        <a:spcBef>
          <a:spcPct val="0"/>
        </a:spcBef>
        <a:spcAft>
          <a:spcPct val="0"/>
        </a:spcAft>
        <a:defRPr sz="4400">
          <a:solidFill>
            <a:srgbClr val="006699"/>
          </a:solidFill>
          <a:latin typeface="+mj-lt"/>
          <a:ea typeface="+mj-ea"/>
          <a:cs typeface="+mj-cs"/>
        </a:defRPr>
      </a:lvl1pPr>
      <a:lvl2pPr algn="ctr" rtl="0" eaLnBrk="0" fontAlgn="base" hangingPunct="0">
        <a:spcBef>
          <a:spcPct val="0"/>
        </a:spcBef>
        <a:spcAft>
          <a:spcPct val="0"/>
        </a:spcAft>
        <a:defRPr sz="4400">
          <a:solidFill>
            <a:srgbClr val="006699"/>
          </a:solidFill>
          <a:latin typeface="Arial" charset="0"/>
        </a:defRPr>
      </a:lvl2pPr>
      <a:lvl3pPr algn="ctr" rtl="0" eaLnBrk="0" fontAlgn="base" hangingPunct="0">
        <a:spcBef>
          <a:spcPct val="0"/>
        </a:spcBef>
        <a:spcAft>
          <a:spcPct val="0"/>
        </a:spcAft>
        <a:defRPr sz="4400">
          <a:solidFill>
            <a:srgbClr val="006699"/>
          </a:solidFill>
          <a:latin typeface="Arial" charset="0"/>
        </a:defRPr>
      </a:lvl3pPr>
      <a:lvl4pPr algn="ctr" rtl="0" eaLnBrk="0" fontAlgn="base" hangingPunct="0">
        <a:spcBef>
          <a:spcPct val="0"/>
        </a:spcBef>
        <a:spcAft>
          <a:spcPct val="0"/>
        </a:spcAft>
        <a:defRPr sz="4400">
          <a:solidFill>
            <a:srgbClr val="006699"/>
          </a:solidFill>
          <a:latin typeface="Arial" charset="0"/>
        </a:defRPr>
      </a:lvl4pPr>
      <a:lvl5pPr algn="ctr" rtl="0" eaLnBrk="0" fontAlgn="base" hangingPunct="0">
        <a:spcBef>
          <a:spcPct val="0"/>
        </a:spcBef>
        <a:spcAft>
          <a:spcPct val="0"/>
        </a:spcAft>
        <a:defRPr sz="4400">
          <a:solidFill>
            <a:srgbClr val="006699"/>
          </a:solidFill>
          <a:latin typeface="Arial" charset="0"/>
        </a:defRPr>
      </a:lvl5pPr>
      <a:lvl6pPr marL="457200" algn="ctr" rtl="0" fontAlgn="base">
        <a:spcBef>
          <a:spcPct val="0"/>
        </a:spcBef>
        <a:spcAft>
          <a:spcPct val="0"/>
        </a:spcAft>
        <a:defRPr sz="4400">
          <a:solidFill>
            <a:srgbClr val="006699"/>
          </a:solidFill>
          <a:latin typeface="Arial" charset="0"/>
        </a:defRPr>
      </a:lvl6pPr>
      <a:lvl7pPr marL="914400" algn="ctr" rtl="0" fontAlgn="base">
        <a:spcBef>
          <a:spcPct val="0"/>
        </a:spcBef>
        <a:spcAft>
          <a:spcPct val="0"/>
        </a:spcAft>
        <a:defRPr sz="4400">
          <a:solidFill>
            <a:srgbClr val="006699"/>
          </a:solidFill>
          <a:latin typeface="Arial" charset="0"/>
        </a:defRPr>
      </a:lvl7pPr>
      <a:lvl8pPr marL="1371600" algn="ctr" rtl="0" fontAlgn="base">
        <a:spcBef>
          <a:spcPct val="0"/>
        </a:spcBef>
        <a:spcAft>
          <a:spcPct val="0"/>
        </a:spcAft>
        <a:defRPr sz="4400">
          <a:solidFill>
            <a:srgbClr val="006699"/>
          </a:solidFill>
          <a:latin typeface="Arial" charset="0"/>
        </a:defRPr>
      </a:lvl8pPr>
      <a:lvl9pPr marL="1828800" algn="ctr" rtl="0" fontAlgn="base">
        <a:spcBef>
          <a:spcPct val="0"/>
        </a:spcBef>
        <a:spcAft>
          <a:spcPct val="0"/>
        </a:spcAft>
        <a:defRPr sz="4400">
          <a:solidFill>
            <a:srgbClr val="006699"/>
          </a:solidFill>
          <a:latin typeface="Arial" charset="0"/>
        </a:defRPr>
      </a:lvl9pPr>
    </p:titleStyle>
    <p:bodyStyle>
      <a:lvl1pPr marL="342900" indent="-342900" algn="l" rtl="0" eaLnBrk="0" fontAlgn="base" hangingPunct="0">
        <a:spcBef>
          <a:spcPct val="20000"/>
        </a:spcBef>
        <a:spcAft>
          <a:spcPct val="0"/>
        </a:spcAft>
        <a:buChar char="•"/>
        <a:defRPr sz="3200">
          <a:solidFill>
            <a:srgbClr val="006699"/>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99"/>
          </a:solidFill>
          <a:latin typeface="+mn-lt"/>
        </a:defRPr>
      </a:lvl2pPr>
      <a:lvl3pPr marL="1143000" indent="-228600" algn="l" rtl="0" eaLnBrk="0" fontAlgn="base" hangingPunct="0">
        <a:spcBef>
          <a:spcPct val="20000"/>
        </a:spcBef>
        <a:spcAft>
          <a:spcPct val="0"/>
        </a:spcAft>
        <a:buChar char="•"/>
        <a:defRPr sz="2400">
          <a:solidFill>
            <a:srgbClr val="006699"/>
          </a:solidFill>
          <a:latin typeface="+mn-lt"/>
        </a:defRPr>
      </a:lvl3pPr>
      <a:lvl4pPr marL="1600200" indent="-228600" algn="l" rtl="0" eaLnBrk="0" fontAlgn="base" hangingPunct="0">
        <a:spcBef>
          <a:spcPct val="20000"/>
        </a:spcBef>
        <a:spcAft>
          <a:spcPct val="0"/>
        </a:spcAft>
        <a:buChar char="–"/>
        <a:defRPr sz="2000">
          <a:solidFill>
            <a:srgbClr val="006699"/>
          </a:solidFill>
          <a:latin typeface="+mn-lt"/>
        </a:defRPr>
      </a:lvl4pPr>
      <a:lvl5pPr marL="2057400" indent="-228600" algn="l" rtl="0" eaLnBrk="0" fontAlgn="base" hangingPunct="0">
        <a:spcBef>
          <a:spcPct val="20000"/>
        </a:spcBef>
        <a:spcAft>
          <a:spcPct val="0"/>
        </a:spcAft>
        <a:buChar char="»"/>
        <a:defRPr sz="2000">
          <a:solidFill>
            <a:srgbClr val="006699"/>
          </a:solidFill>
          <a:latin typeface="+mn-lt"/>
        </a:defRPr>
      </a:lvl5pPr>
      <a:lvl6pPr marL="2514600" indent="-228600" algn="l" rtl="0" fontAlgn="base">
        <a:spcBef>
          <a:spcPct val="20000"/>
        </a:spcBef>
        <a:spcAft>
          <a:spcPct val="0"/>
        </a:spcAft>
        <a:buChar char="»"/>
        <a:defRPr sz="2000">
          <a:solidFill>
            <a:srgbClr val="006699"/>
          </a:solidFill>
          <a:latin typeface="+mn-lt"/>
        </a:defRPr>
      </a:lvl6pPr>
      <a:lvl7pPr marL="2971800" indent="-228600" algn="l" rtl="0" fontAlgn="base">
        <a:spcBef>
          <a:spcPct val="20000"/>
        </a:spcBef>
        <a:spcAft>
          <a:spcPct val="0"/>
        </a:spcAft>
        <a:buChar char="»"/>
        <a:defRPr sz="2000">
          <a:solidFill>
            <a:srgbClr val="006699"/>
          </a:solidFill>
          <a:latin typeface="+mn-lt"/>
        </a:defRPr>
      </a:lvl7pPr>
      <a:lvl8pPr marL="3429000" indent="-228600" algn="l" rtl="0" fontAlgn="base">
        <a:spcBef>
          <a:spcPct val="20000"/>
        </a:spcBef>
        <a:spcAft>
          <a:spcPct val="0"/>
        </a:spcAft>
        <a:buChar char="»"/>
        <a:defRPr sz="2000">
          <a:solidFill>
            <a:srgbClr val="006699"/>
          </a:solidFill>
          <a:latin typeface="+mn-lt"/>
        </a:defRPr>
      </a:lvl8pPr>
      <a:lvl9pPr marL="3886200" indent="-228600" algn="l" rtl="0" fontAlgn="base">
        <a:spcBef>
          <a:spcPct val="20000"/>
        </a:spcBef>
        <a:spcAft>
          <a:spcPct val="0"/>
        </a:spcAft>
        <a:buChar char="»"/>
        <a:defRPr sz="2000">
          <a:solidFill>
            <a:srgbClr val="00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extLst>
              <p:ext uri="{D42A27DB-BD31-4B8C-83A1-F6EECF244321}">
                <p14:modId xmlns:p14="http://schemas.microsoft.com/office/powerpoint/2010/main" val="3014682428"/>
              </p:ext>
            </p:extLst>
          </p:nvPr>
        </p:nvGraphicFramePr>
        <p:xfrm>
          <a:off x="-468560" y="-315416"/>
          <a:ext cx="9983788" cy="7353301"/>
        </p:xfrm>
        <a:graphic>
          <a:graphicData uri="http://schemas.openxmlformats.org/presentationml/2006/ole">
            <mc:AlternateContent xmlns:mc="http://schemas.openxmlformats.org/markup-compatibility/2006">
              <mc:Choice xmlns:v="urn:schemas-microsoft-com:vml" Requires="v">
                <p:oleObj spid="_x0000_s1043" name="Slide" r:id="rId4" imgW="5961914" imgH="4470038" progId="PowerPoint.Slide.8">
                  <p:embed/>
                </p:oleObj>
              </mc:Choice>
              <mc:Fallback>
                <p:oleObj name="Slide" r:id="rId4" imgW="5961914" imgH="4470038" progId="PowerPoint.Slide.8">
                  <p:embed/>
                  <p:pic>
                    <p:nvPicPr>
                      <p:cNvPr id="0" name=""/>
                      <p:cNvPicPr>
                        <a:picLocks noChangeAspect="1" noChangeArrowheads="1"/>
                      </p:cNvPicPr>
                      <p:nvPr/>
                    </p:nvPicPr>
                    <p:blipFill>
                      <a:blip r:embed="rId5"/>
                      <a:srcRect/>
                      <a:stretch>
                        <a:fillRect/>
                      </a:stretch>
                    </p:blipFill>
                    <p:spPr bwMode="auto">
                      <a:xfrm>
                        <a:off x="-468560" y="-315416"/>
                        <a:ext cx="9983788" cy="7353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64011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1143000"/>
          </a:xfrm>
        </p:spPr>
        <p:txBody>
          <a:bodyPr>
            <a:noAutofit/>
          </a:bodyPr>
          <a:lstStyle/>
          <a:p>
            <a:r>
              <a:rPr lang="en-AU" sz="3200" dirty="0" smtClean="0">
                <a:solidFill>
                  <a:srgbClr val="C00000"/>
                </a:solidFill>
              </a:rPr>
              <a:t>Current Issues in Water Supply and Management</a:t>
            </a:r>
            <a:endParaRPr lang="en-AU" sz="3200" dirty="0">
              <a:solidFill>
                <a:srgbClr val="C00000"/>
              </a:solidFill>
            </a:endParaRPr>
          </a:p>
        </p:txBody>
      </p:sp>
      <p:sp>
        <p:nvSpPr>
          <p:cNvPr id="3" name="Content Placeholder 2"/>
          <p:cNvSpPr>
            <a:spLocks noGrp="1"/>
          </p:cNvSpPr>
          <p:nvPr>
            <p:ph idx="1"/>
          </p:nvPr>
        </p:nvSpPr>
        <p:spPr>
          <a:xfrm>
            <a:off x="755576" y="1268760"/>
            <a:ext cx="7632848" cy="5040560"/>
          </a:xfrm>
        </p:spPr>
        <p:txBody>
          <a:bodyPr>
            <a:noAutofit/>
          </a:bodyPr>
          <a:lstStyle/>
          <a:p>
            <a:pPr lvl="0"/>
            <a:r>
              <a:rPr lang="en-US" sz="2800" dirty="0"/>
              <a:t>Increased water pollution of surface and ground water due to </a:t>
            </a:r>
            <a:r>
              <a:rPr lang="en-AU" sz="2800" dirty="0"/>
              <a:t>urbanisation</a:t>
            </a:r>
            <a:r>
              <a:rPr lang="en-US" sz="2800" dirty="0"/>
              <a:t> and industry development</a:t>
            </a:r>
            <a:endParaRPr lang="en-AU" sz="2800" dirty="0"/>
          </a:p>
          <a:p>
            <a:pPr lvl="0"/>
            <a:r>
              <a:rPr lang="en-US" sz="2800" dirty="0"/>
              <a:t>Excessive groundwater extraction</a:t>
            </a:r>
            <a:endParaRPr lang="en-AU" sz="2800" dirty="0"/>
          </a:p>
          <a:p>
            <a:pPr lvl="0"/>
            <a:r>
              <a:rPr lang="en-US" sz="2800" dirty="0"/>
              <a:t>Deforestation reducing natural water retention</a:t>
            </a:r>
            <a:endParaRPr lang="en-AU" sz="2800" dirty="0"/>
          </a:p>
          <a:p>
            <a:pPr lvl="0"/>
            <a:r>
              <a:rPr lang="en-US" sz="2800" dirty="0"/>
              <a:t>Overlapping regulatory responsibilities (vertically and horizontally)</a:t>
            </a:r>
            <a:endParaRPr lang="en-AU" sz="2800" dirty="0"/>
          </a:p>
          <a:p>
            <a:pPr lvl="0"/>
            <a:r>
              <a:rPr lang="en-US" sz="2800" dirty="0"/>
              <a:t>Poor maintenance of water infrastructure </a:t>
            </a:r>
            <a:endParaRPr lang="en-AU" sz="2800" dirty="0"/>
          </a:p>
          <a:p>
            <a:pPr lvl="0"/>
            <a:r>
              <a:rPr lang="en-AU" sz="2800" dirty="0" smtClean="0"/>
              <a:t>L</a:t>
            </a:r>
            <a:r>
              <a:rPr lang="en-US" sz="2800" dirty="0"/>
              <a:t>eakage of water from the whole distribution system, including irrigation </a:t>
            </a:r>
            <a:endParaRPr lang="en-AU" sz="2800" dirty="0"/>
          </a:p>
          <a:p>
            <a:pPr marL="0" lvl="0" indent="0">
              <a:buNone/>
            </a:pPr>
            <a:endParaRPr lang="en-AU" sz="2400" dirty="0"/>
          </a:p>
        </p:txBody>
      </p:sp>
    </p:spTree>
    <p:extLst>
      <p:ext uri="{BB962C8B-B14F-4D97-AF65-F5344CB8AC3E}">
        <p14:creationId xmlns:p14="http://schemas.microsoft.com/office/powerpoint/2010/main" val="1429986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dirty="0" smtClean="0">
                <a:solidFill>
                  <a:srgbClr val="C00000"/>
                </a:solidFill>
              </a:rPr>
              <a:t>Current Issues in Water Supply and Management (</a:t>
            </a:r>
            <a:r>
              <a:rPr lang="en-AU" sz="2800" dirty="0" err="1" smtClean="0">
                <a:solidFill>
                  <a:srgbClr val="C00000"/>
                </a:solidFill>
              </a:rPr>
              <a:t>cont</a:t>
            </a:r>
            <a:r>
              <a:rPr lang="en-AU" sz="2800" dirty="0" smtClean="0">
                <a:solidFill>
                  <a:srgbClr val="C00000"/>
                </a:solidFill>
              </a:rPr>
              <a:t>)</a:t>
            </a:r>
            <a:endParaRPr lang="en-AU" sz="2800" dirty="0"/>
          </a:p>
        </p:txBody>
      </p:sp>
      <p:sp>
        <p:nvSpPr>
          <p:cNvPr id="3" name="Content Placeholder 2"/>
          <p:cNvSpPr>
            <a:spLocks noGrp="1"/>
          </p:cNvSpPr>
          <p:nvPr>
            <p:ph idx="1"/>
          </p:nvPr>
        </p:nvSpPr>
        <p:spPr>
          <a:xfrm>
            <a:off x="457200" y="1268760"/>
            <a:ext cx="8229600" cy="4857403"/>
          </a:xfrm>
        </p:spPr>
        <p:txBody>
          <a:bodyPr>
            <a:normAutofit lnSpcReduction="10000"/>
          </a:bodyPr>
          <a:lstStyle/>
          <a:p>
            <a:pPr lvl="0"/>
            <a:r>
              <a:rPr lang="en-US" sz="2800" dirty="0" smtClean="0"/>
              <a:t>Not enough capture of rain water at local level to reduce runoff</a:t>
            </a:r>
            <a:endParaRPr lang="en-AU" sz="2800" dirty="0" smtClean="0"/>
          </a:p>
          <a:p>
            <a:pPr lvl="0"/>
            <a:r>
              <a:rPr lang="en-US" sz="2800" dirty="0" smtClean="0"/>
              <a:t>Water imbalance, extreme fluctuation in supply over seasons</a:t>
            </a:r>
            <a:endParaRPr lang="en-AU" sz="2800" dirty="0" smtClean="0"/>
          </a:p>
          <a:p>
            <a:pPr lvl="0"/>
            <a:r>
              <a:rPr lang="en-US" sz="2800" dirty="0" smtClean="0"/>
              <a:t>Declining water quality – dry season polluted, wet season high turbidity Low public investment in water management</a:t>
            </a:r>
          </a:p>
          <a:p>
            <a:pPr lvl="0"/>
            <a:r>
              <a:rPr lang="en-US" sz="2800" dirty="0" smtClean="0"/>
              <a:t>Low public investment in water management</a:t>
            </a:r>
            <a:endParaRPr lang="en-AU" sz="2800" dirty="0" smtClean="0"/>
          </a:p>
          <a:p>
            <a:pPr lvl="0"/>
            <a:r>
              <a:rPr lang="en-US" sz="2800" dirty="0" smtClean="0"/>
              <a:t>Water regulations are not enforced</a:t>
            </a:r>
            <a:endParaRPr lang="en-AU" sz="2800" dirty="0" smtClean="0"/>
          </a:p>
          <a:p>
            <a:pPr lvl="0"/>
            <a:r>
              <a:rPr lang="en-US" sz="2800" dirty="0" smtClean="0"/>
              <a:t>Regional management of water does not align with water catchments  </a:t>
            </a:r>
            <a:endParaRPr lang="en-AU" sz="2800" dirty="0" smtClean="0"/>
          </a:p>
          <a:p>
            <a:pPr marL="0" indent="0">
              <a:buNone/>
            </a:pPr>
            <a:endParaRPr lang="en-AU" dirty="0"/>
          </a:p>
        </p:txBody>
      </p:sp>
    </p:spTree>
    <p:extLst>
      <p:ext uri="{BB962C8B-B14F-4D97-AF65-F5344CB8AC3E}">
        <p14:creationId xmlns:p14="http://schemas.microsoft.com/office/powerpoint/2010/main" val="1851698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008112"/>
          </a:xfrm>
        </p:spPr>
        <p:txBody>
          <a:bodyPr>
            <a:normAutofit fontScale="90000"/>
          </a:bodyPr>
          <a:lstStyle/>
          <a:p>
            <a:r>
              <a:rPr lang="en-US" sz="4000" dirty="0">
                <a:solidFill>
                  <a:srgbClr val="C00000"/>
                </a:solidFill>
              </a:rPr>
              <a:t>Possible future state of water supply and management in 20 years</a:t>
            </a:r>
            <a:r>
              <a:rPr lang="en-AU" dirty="0"/>
              <a:t/>
            </a:r>
            <a:br>
              <a:rPr lang="en-AU" dirty="0"/>
            </a:br>
            <a:endParaRPr lang="en-AU" dirty="0"/>
          </a:p>
        </p:txBody>
      </p:sp>
      <p:sp>
        <p:nvSpPr>
          <p:cNvPr id="3" name="Content Placeholder 2"/>
          <p:cNvSpPr>
            <a:spLocks noGrp="1"/>
          </p:cNvSpPr>
          <p:nvPr>
            <p:ph idx="1"/>
          </p:nvPr>
        </p:nvSpPr>
        <p:spPr/>
        <p:txBody>
          <a:bodyPr>
            <a:normAutofit fontScale="92500" lnSpcReduction="20000"/>
          </a:bodyPr>
          <a:lstStyle/>
          <a:p>
            <a:pPr lvl="0"/>
            <a:r>
              <a:rPr lang="en-US" dirty="0"/>
              <a:t>Natural (or climate change induced) disasters – regular floods and droughts</a:t>
            </a:r>
            <a:endParaRPr lang="en-AU" dirty="0"/>
          </a:p>
          <a:p>
            <a:pPr lvl="0"/>
            <a:r>
              <a:rPr lang="en-US" dirty="0"/>
              <a:t>Water demand greatly increased</a:t>
            </a:r>
            <a:endParaRPr lang="en-AU" dirty="0"/>
          </a:p>
          <a:p>
            <a:pPr lvl="0"/>
            <a:r>
              <a:rPr lang="en-US" dirty="0"/>
              <a:t>Conflicts over access to water</a:t>
            </a:r>
            <a:endParaRPr lang="en-AU" dirty="0"/>
          </a:p>
          <a:p>
            <a:pPr lvl="0"/>
            <a:r>
              <a:rPr lang="en-US" dirty="0"/>
              <a:t>Government </a:t>
            </a:r>
            <a:r>
              <a:rPr lang="en-AU" dirty="0"/>
              <a:t>reorganises</a:t>
            </a:r>
            <a:r>
              <a:rPr lang="en-US" dirty="0"/>
              <a:t> water management</a:t>
            </a:r>
            <a:endParaRPr lang="en-AU" dirty="0"/>
          </a:p>
          <a:p>
            <a:pPr lvl="0"/>
            <a:r>
              <a:rPr lang="en-US" dirty="0"/>
              <a:t>New technologies increase efficiency of capture, storage , distribution  and usage of water</a:t>
            </a:r>
            <a:endParaRPr lang="en-AU" dirty="0"/>
          </a:p>
          <a:p>
            <a:pPr lvl="0"/>
            <a:r>
              <a:rPr lang="en-US" dirty="0"/>
              <a:t>The price of water is greatly increased </a:t>
            </a:r>
            <a:endParaRPr lang="en-AU" dirty="0"/>
          </a:p>
          <a:p>
            <a:pPr lvl="0"/>
            <a:r>
              <a:rPr lang="en-GB" dirty="0"/>
              <a:t>Regional (super-national) water authority is able to manage water effectively across </a:t>
            </a:r>
            <a:r>
              <a:rPr lang="en-GB" dirty="0" smtClean="0"/>
              <a:t>jurisdictions</a:t>
            </a:r>
            <a:endParaRPr lang="en-AU" dirty="0"/>
          </a:p>
        </p:txBody>
      </p:sp>
    </p:spTree>
    <p:extLst>
      <p:ext uri="{BB962C8B-B14F-4D97-AF65-F5344CB8AC3E}">
        <p14:creationId xmlns:p14="http://schemas.microsoft.com/office/powerpoint/2010/main" val="3157122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4942"/>
          </a:xfrm>
        </p:spPr>
        <p:txBody>
          <a:bodyPr>
            <a:normAutofit fontScale="90000"/>
          </a:bodyPr>
          <a:lstStyle/>
          <a:p>
            <a:r>
              <a:rPr lang="en-US" sz="3600" dirty="0">
                <a:solidFill>
                  <a:srgbClr val="C00000"/>
                </a:solidFill>
              </a:rPr>
              <a:t>Desirable strategic initiatives in water supply and management</a:t>
            </a:r>
            <a:r>
              <a:rPr lang="en-AU" dirty="0"/>
              <a:t/>
            </a:r>
            <a:br>
              <a:rPr lang="en-AU" dirty="0"/>
            </a:br>
            <a:endParaRPr lang="en-AU" dirty="0"/>
          </a:p>
        </p:txBody>
      </p:sp>
      <p:sp>
        <p:nvSpPr>
          <p:cNvPr id="3" name="Content Placeholder 2"/>
          <p:cNvSpPr>
            <a:spLocks noGrp="1"/>
          </p:cNvSpPr>
          <p:nvPr>
            <p:ph idx="1"/>
          </p:nvPr>
        </p:nvSpPr>
        <p:spPr>
          <a:xfrm>
            <a:off x="179512" y="1340768"/>
            <a:ext cx="8856984" cy="5112568"/>
          </a:xfrm>
        </p:spPr>
        <p:txBody>
          <a:bodyPr>
            <a:normAutofit fontScale="62500" lnSpcReduction="20000"/>
          </a:bodyPr>
          <a:lstStyle/>
          <a:p>
            <a:pPr lvl="0"/>
            <a:r>
              <a:rPr lang="en-US" dirty="0"/>
              <a:t>Commitment to UN Rights to Water Charter - government needs to deliver 60l/day of water to everyone – significant flow-on effects</a:t>
            </a:r>
            <a:endParaRPr lang="en-AU" dirty="0"/>
          </a:p>
          <a:p>
            <a:pPr lvl="0"/>
            <a:r>
              <a:rPr lang="en-US" dirty="0"/>
              <a:t>Water infrastructure and management becomes a major budget expenditure item</a:t>
            </a:r>
            <a:endParaRPr lang="en-AU" dirty="0"/>
          </a:p>
          <a:p>
            <a:pPr lvl="0"/>
            <a:r>
              <a:rPr lang="en-US" dirty="0"/>
              <a:t>Enforcement of laws and regulations governing water use and pollution</a:t>
            </a:r>
            <a:endParaRPr lang="en-AU" dirty="0"/>
          </a:p>
          <a:p>
            <a:pPr lvl="0"/>
            <a:r>
              <a:rPr lang="en-US" dirty="0"/>
              <a:t>Use ‘Water Day’ to inform and celebrate best practices in water management </a:t>
            </a:r>
            <a:endParaRPr lang="en-AU" dirty="0"/>
          </a:p>
          <a:p>
            <a:pPr lvl="0"/>
            <a:r>
              <a:rPr lang="en-US" dirty="0"/>
              <a:t>Establishment of local riverine communities to monitor and promote water management and river restoration</a:t>
            </a:r>
            <a:endParaRPr lang="en-AU" dirty="0"/>
          </a:p>
          <a:p>
            <a:pPr lvl="0"/>
            <a:r>
              <a:rPr lang="en-US" dirty="0"/>
              <a:t>Water catchment authorities manage the water supply including money transfer mechanisms upstream</a:t>
            </a:r>
            <a:endParaRPr lang="en-AU" dirty="0"/>
          </a:p>
          <a:p>
            <a:pPr lvl="0"/>
            <a:r>
              <a:rPr lang="en-US" dirty="0"/>
              <a:t>Draw on local knowledge of respect for and management of water </a:t>
            </a:r>
            <a:endParaRPr lang="en-AU" dirty="0"/>
          </a:p>
          <a:p>
            <a:pPr lvl="0"/>
            <a:r>
              <a:rPr lang="en-GB" dirty="0"/>
              <a:t>Capacity building, focusing in policy makers and the communities particularly women and children</a:t>
            </a:r>
            <a:endParaRPr lang="en-AU" dirty="0"/>
          </a:p>
          <a:p>
            <a:pPr lvl="0"/>
            <a:r>
              <a:rPr lang="en-GB" dirty="0"/>
              <a:t>Strengthen regional cooperation in water management (for example the Mekong River Agreement of 1995 is not yet fully realised) </a:t>
            </a:r>
            <a:endParaRPr lang="en-AU" dirty="0"/>
          </a:p>
          <a:p>
            <a:r>
              <a:rPr lang="en-GB" dirty="0"/>
              <a:t>Promote development of national capacity to apply technology to improve water </a:t>
            </a:r>
            <a:endParaRPr lang="en-AU" dirty="0"/>
          </a:p>
        </p:txBody>
      </p:sp>
    </p:spTree>
    <p:extLst>
      <p:ext uri="{BB962C8B-B14F-4D97-AF65-F5344CB8AC3E}">
        <p14:creationId xmlns:p14="http://schemas.microsoft.com/office/powerpoint/2010/main" val="2080827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smtClean="0">
                <a:solidFill>
                  <a:srgbClr val="C00000"/>
                </a:solidFill>
              </a:rPr>
              <a:t>Scenarios of Possible Future Water Security</a:t>
            </a:r>
            <a:endParaRPr lang="en-AU" sz="3600" dirty="0"/>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28422" y="1881332"/>
            <a:ext cx="5887155" cy="3963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4492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600" dirty="0" smtClean="0">
                <a:solidFill>
                  <a:srgbClr val="C00000"/>
                </a:solidFill>
              </a:rPr>
              <a:t>Scenarios of Possible Future Water Security - II</a:t>
            </a:r>
            <a:endParaRPr lang="en-AU" sz="3600" dirty="0"/>
          </a:p>
        </p:txBody>
      </p:sp>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28422" y="1412776"/>
            <a:ext cx="5887155" cy="4432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3426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dirty="0" smtClean="0">
                <a:solidFill>
                  <a:srgbClr val="C00000"/>
                </a:solidFill>
              </a:rPr>
              <a:t>Scenarios of Possible Future Water Security - III</a:t>
            </a:r>
            <a:endParaRPr lang="en-AU" sz="3200" dirty="0">
              <a:solidFill>
                <a:srgbClr val="C00000"/>
              </a:solidFill>
            </a:endParaRPr>
          </a:p>
        </p:txBody>
      </p:sp>
      <p:pic>
        <p:nvPicPr>
          <p:cNvPr id="4100"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28422" y="2204864"/>
            <a:ext cx="5887155"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604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C00000"/>
                </a:solidFill>
              </a:rPr>
              <a:t>Challenges for the Final Symposium</a:t>
            </a:r>
            <a:endParaRPr lang="en-AU"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pPr lvl="0"/>
            <a:r>
              <a:rPr lang="en-US" dirty="0" smtClean="0"/>
              <a:t>analysis </a:t>
            </a:r>
            <a:r>
              <a:rPr lang="en-US" dirty="0"/>
              <a:t>of the challenges facing ASEAN members in energy, food and water </a:t>
            </a:r>
            <a:r>
              <a:rPr lang="en-US" dirty="0" smtClean="0"/>
              <a:t>security</a:t>
            </a:r>
            <a:endParaRPr lang="en-AU" dirty="0"/>
          </a:p>
          <a:p>
            <a:pPr lvl="0"/>
            <a:r>
              <a:rPr lang="en-US" dirty="0"/>
              <a:t>vulnerabilities and mitigation </a:t>
            </a:r>
            <a:r>
              <a:rPr lang="en-US" dirty="0" smtClean="0"/>
              <a:t>potentials</a:t>
            </a:r>
            <a:endParaRPr lang="en-AU" dirty="0"/>
          </a:p>
          <a:p>
            <a:pPr lvl="0"/>
            <a:r>
              <a:rPr lang="en-US" dirty="0"/>
              <a:t>regional and trans-border </a:t>
            </a:r>
            <a:r>
              <a:rPr lang="en-US" dirty="0" smtClean="0"/>
              <a:t>issues</a:t>
            </a:r>
            <a:endParaRPr lang="en-AU" dirty="0"/>
          </a:p>
          <a:p>
            <a:pPr lvl="0"/>
            <a:r>
              <a:rPr lang="en-US" dirty="0"/>
              <a:t>resilience deficits, needs and </a:t>
            </a:r>
            <a:r>
              <a:rPr lang="en-US" dirty="0" smtClean="0"/>
              <a:t>prospects</a:t>
            </a:r>
            <a:endParaRPr lang="en-AU" dirty="0"/>
          </a:p>
          <a:p>
            <a:pPr lvl="0"/>
            <a:r>
              <a:rPr lang="en-US" dirty="0"/>
              <a:t>the scenarios of present and possible </a:t>
            </a:r>
            <a:r>
              <a:rPr lang="en-US" dirty="0" smtClean="0"/>
              <a:t>futures</a:t>
            </a:r>
            <a:endParaRPr lang="en-AU" dirty="0"/>
          </a:p>
          <a:p>
            <a:pPr lvl="0"/>
            <a:r>
              <a:rPr lang="en-US" dirty="0"/>
              <a:t>appropriate </a:t>
            </a:r>
            <a:r>
              <a:rPr lang="en-AU" dirty="0"/>
              <a:t>prospective development </a:t>
            </a:r>
            <a:r>
              <a:rPr lang="en-AU" dirty="0" smtClean="0"/>
              <a:t>strategies</a:t>
            </a:r>
            <a:endParaRPr lang="en-AU" dirty="0"/>
          </a:p>
          <a:p>
            <a:r>
              <a:rPr lang="en-US" dirty="0"/>
              <a:t>action opportunities at the individual member country and at ASEAN level</a:t>
            </a:r>
            <a:endParaRPr lang="en-AU" dirty="0"/>
          </a:p>
        </p:txBody>
      </p:sp>
    </p:spTree>
    <p:extLst>
      <p:ext uri="{BB962C8B-B14F-4D97-AF65-F5344CB8AC3E}">
        <p14:creationId xmlns:p14="http://schemas.microsoft.com/office/powerpoint/2010/main" val="2886032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Conclusions</a:t>
            </a:r>
            <a:endParaRPr lang="en-AU" dirty="0">
              <a:solidFill>
                <a:srgbClr val="C00000"/>
              </a:solidFill>
            </a:endParaRPr>
          </a:p>
        </p:txBody>
      </p:sp>
      <p:sp>
        <p:nvSpPr>
          <p:cNvPr id="3" name="Content Placeholder 2"/>
          <p:cNvSpPr>
            <a:spLocks noGrp="1"/>
          </p:cNvSpPr>
          <p:nvPr>
            <p:ph idx="1"/>
          </p:nvPr>
        </p:nvSpPr>
        <p:spPr/>
        <p:txBody>
          <a:bodyPr>
            <a:normAutofit fontScale="85000" lnSpcReduction="10000"/>
          </a:bodyPr>
          <a:lstStyle/>
          <a:p>
            <a:r>
              <a:rPr lang="en-AU" sz="2400" dirty="0"/>
              <a:t>a model for use of foresight to support sustainable economic development throughout the ASEAN </a:t>
            </a:r>
            <a:r>
              <a:rPr lang="en-AU" sz="2400" dirty="0" smtClean="0"/>
              <a:t>economies</a:t>
            </a:r>
          </a:p>
          <a:p>
            <a:r>
              <a:rPr lang="en-AU" sz="2400" dirty="0"/>
              <a:t>a new set of insights about what may be possible by </a:t>
            </a:r>
            <a:r>
              <a:rPr lang="en-AU" sz="2400" dirty="0" smtClean="0"/>
              <a:t>2020 </a:t>
            </a:r>
            <a:r>
              <a:rPr lang="en-AU" sz="2400" dirty="0"/>
              <a:t>in terms of stable, productive and innovative economic activity </a:t>
            </a:r>
            <a:endParaRPr lang="en-AU" sz="2400" dirty="0" smtClean="0"/>
          </a:p>
          <a:p>
            <a:r>
              <a:rPr lang="en-AU" sz="2400" dirty="0" smtClean="0"/>
              <a:t>focus </a:t>
            </a:r>
            <a:r>
              <a:rPr lang="en-AU" sz="2400" dirty="0"/>
              <a:t>attention on the opportunities of greatly increased trade between ASEAN members and identify appropriate areas of </a:t>
            </a:r>
            <a:r>
              <a:rPr lang="en-AU" sz="2400" dirty="0" smtClean="0"/>
              <a:t>specialisation</a:t>
            </a:r>
          </a:p>
          <a:p>
            <a:r>
              <a:rPr lang="en-AU" sz="2400" dirty="0"/>
              <a:t>an entry point into the development of innovative development </a:t>
            </a:r>
            <a:r>
              <a:rPr lang="en-AU" sz="2400" dirty="0" smtClean="0"/>
              <a:t>pathways</a:t>
            </a:r>
            <a:endParaRPr lang="en-AU" sz="2400" dirty="0"/>
          </a:p>
          <a:p>
            <a:r>
              <a:rPr lang="en-AU" sz="2400" dirty="0"/>
              <a:t>Opportunities will be identified for the building of knowledge-intensive services for local economic development in economically disadvantaged </a:t>
            </a:r>
            <a:r>
              <a:rPr lang="en-AU" sz="2400" dirty="0" smtClean="0"/>
              <a:t>communities</a:t>
            </a:r>
            <a:endParaRPr lang="en-AU" sz="2400" dirty="0"/>
          </a:p>
          <a:p>
            <a:r>
              <a:rPr lang="en-AU" sz="2400" dirty="0"/>
              <a:t> </a:t>
            </a:r>
            <a:r>
              <a:rPr lang="en-AU" sz="2400" dirty="0" smtClean="0"/>
              <a:t>identifies </a:t>
            </a:r>
            <a:r>
              <a:rPr lang="en-AU" sz="2400" dirty="0"/>
              <a:t>the degree of resilience in the ASEAN counties and the region, which will be necessary to cope with systemic stress associated with management of scarce </a:t>
            </a:r>
            <a:r>
              <a:rPr lang="en-AU" sz="2400" dirty="0" smtClean="0"/>
              <a:t>resources such as water, energy </a:t>
            </a:r>
            <a:r>
              <a:rPr lang="en-AU" sz="2400"/>
              <a:t>and </a:t>
            </a:r>
            <a:r>
              <a:rPr lang="en-AU" sz="2400" smtClean="0"/>
              <a:t>food</a:t>
            </a:r>
            <a:endParaRPr lang="en-AU" sz="2400" dirty="0"/>
          </a:p>
        </p:txBody>
      </p:sp>
    </p:spTree>
    <p:extLst>
      <p:ext uri="{BB962C8B-B14F-4D97-AF65-F5344CB8AC3E}">
        <p14:creationId xmlns:p14="http://schemas.microsoft.com/office/powerpoint/2010/main" val="1355827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en-US" dirty="0" smtClean="0">
                <a:solidFill>
                  <a:schemeClr val="accent2">
                    <a:lumMod val="75000"/>
                  </a:schemeClr>
                </a:solidFill>
              </a:rPr>
              <a:t>The ASEAN Member Nations</a:t>
            </a:r>
            <a:endParaRPr lang="en-US" dirty="0">
              <a:solidFill>
                <a:schemeClr val="accent2">
                  <a:lumMod val="75000"/>
                </a:schemeClr>
              </a:solidFill>
            </a:endParaRPr>
          </a:p>
        </p:txBody>
      </p:sp>
      <p:sp>
        <p:nvSpPr>
          <p:cNvPr id="46083" name="Rectangle 3"/>
          <p:cNvSpPr>
            <a:spLocks noGrp="1" noChangeArrowheads="1"/>
          </p:cNvSpPr>
          <p:nvPr>
            <p:ph type="body" idx="1"/>
          </p:nvPr>
        </p:nvSpPr>
        <p:spPr/>
        <p:txBody>
          <a:bodyPr>
            <a:normAutofit/>
          </a:bodyPr>
          <a:lstStyle/>
          <a:p>
            <a:pPr marL="457200" lvl="1"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00809"/>
            <a:ext cx="6336704"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9269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ASEAN-STI Krabi Initiative </a:t>
            </a:r>
            <a:endParaRPr lang="en-AU" dirty="0">
              <a:solidFill>
                <a:srgbClr val="C00000"/>
              </a:solidFill>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5" y="1556792"/>
            <a:ext cx="7056784"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2958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Key Aspects of the Project</a:t>
            </a:r>
            <a:endParaRPr lang="en-AU"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AU" dirty="0" smtClean="0"/>
              <a:t>Rockefeller Foundation funding</a:t>
            </a:r>
          </a:p>
          <a:p>
            <a:r>
              <a:rPr lang="en-AU" dirty="0" smtClean="0"/>
              <a:t>Conducted </a:t>
            </a:r>
            <a:r>
              <a:rPr lang="en-AU" dirty="0"/>
              <a:t>in partnership with </a:t>
            </a:r>
            <a:r>
              <a:rPr lang="en-US" dirty="0"/>
              <a:t>the APEC Center for Technology Foresight (APEC-CTF) and the National Science Technology and Innovation Policy Office of </a:t>
            </a:r>
            <a:r>
              <a:rPr lang="en-US" dirty="0" smtClean="0"/>
              <a:t>Thailand</a:t>
            </a:r>
          </a:p>
          <a:p>
            <a:r>
              <a:rPr lang="en-US" dirty="0" smtClean="0"/>
              <a:t>Led by three members of the International Advisory Board of the APEC-CTF</a:t>
            </a:r>
          </a:p>
          <a:p>
            <a:pPr marL="0" indent="0">
              <a:buNone/>
            </a:pPr>
            <a:r>
              <a:rPr lang="en-US" dirty="0" smtClean="0"/>
              <a:t>	- </a:t>
            </a:r>
            <a:r>
              <a:rPr lang="en-US" dirty="0" err="1" smtClean="0"/>
              <a:t>Dr</a:t>
            </a:r>
            <a:r>
              <a:rPr lang="en-US" dirty="0" smtClean="0"/>
              <a:t> Richard </a:t>
            </a:r>
            <a:r>
              <a:rPr lang="en-US" dirty="0" err="1" smtClean="0"/>
              <a:t>Silberglitt</a:t>
            </a:r>
            <a:r>
              <a:rPr lang="en-US" dirty="0" smtClean="0"/>
              <a:t>, Rand Corporation, 	Washington, USA</a:t>
            </a:r>
          </a:p>
          <a:p>
            <a:pPr marL="0" indent="0">
              <a:buNone/>
            </a:pPr>
            <a:r>
              <a:rPr lang="en-US" dirty="0" smtClean="0"/>
              <a:t>	- </a:t>
            </a:r>
            <a:r>
              <a:rPr lang="en-US" dirty="0" err="1" smtClean="0"/>
              <a:t>Dr</a:t>
            </a:r>
            <a:r>
              <a:rPr lang="en-US" dirty="0" smtClean="0"/>
              <a:t> Jack Smith, University of Ottawa, Canada</a:t>
            </a:r>
            <a:endParaRPr lang="en-AU" dirty="0"/>
          </a:p>
        </p:txBody>
      </p:sp>
    </p:spTree>
    <p:extLst>
      <p:ext uri="{BB962C8B-B14F-4D97-AF65-F5344CB8AC3E}">
        <p14:creationId xmlns:p14="http://schemas.microsoft.com/office/powerpoint/2010/main" val="982422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Objectives</a:t>
            </a:r>
            <a:endParaRPr lang="en-AU" dirty="0">
              <a:solidFill>
                <a:srgbClr val="C00000"/>
              </a:solidFill>
            </a:endParaRPr>
          </a:p>
        </p:txBody>
      </p:sp>
      <p:sp>
        <p:nvSpPr>
          <p:cNvPr id="3" name="Content Placeholder 2"/>
          <p:cNvSpPr>
            <a:spLocks noGrp="1"/>
          </p:cNvSpPr>
          <p:nvPr>
            <p:ph idx="1"/>
          </p:nvPr>
        </p:nvSpPr>
        <p:spPr>
          <a:xfrm>
            <a:off x="539552" y="1268760"/>
            <a:ext cx="8229600" cy="4525963"/>
          </a:xfrm>
        </p:spPr>
        <p:txBody>
          <a:bodyPr>
            <a:normAutofit/>
          </a:bodyPr>
          <a:lstStyle/>
          <a:p>
            <a:pPr marL="514350" indent="-514350">
              <a:buFont typeface="+mj-lt"/>
              <a:buAutoNum type="arabicPeriod"/>
            </a:pPr>
            <a:r>
              <a:rPr lang="en-AU" sz="2400" dirty="0" smtClean="0"/>
              <a:t>Further the Krabi initiative by engaging ASEAN stakeholders in addressing future water, energy and food security</a:t>
            </a:r>
          </a:p>
          <a:p>
            <a:pPr marL="514350" indent="-514350">
              <a:buFont typeface="+mj-lt"/>
              <a:buAutoNum type="arabicPeriod"/>
            </a:pPr>
            <a:r>
              <a:rPr lang="en-AU" sz="2400" dirty="0" smtClean="0"/>
              <a:t>Demonstrate how foresight, coupled with </a:t>
            </a:r>
            <a:r>
              <a:rPr lang="en-AU" sz="2400" dirty="0"/>
              <a:t>sustainable economic and ecological choices, can create the basis for inclusive innovation, enhanced societal resilience to cope with systemic stress associated with management of scarce </a:t>
            </a:r>
            <a:r>
              <a:rPr lang="en-AU" sz="2400" dirty="0" smtClean="0"/>
              <a:t>resources, and identify new techno-economic opportunities</a:t>
            </a:r>
          </a:p>
          <a:p>
            <a:pPr marL="514350" indent="-514350">
              <a:buFont typeface="+mj-lt"/>
              <a:buAutoNum type="arabicPeriod"/>
            </a:pPr>
            <a:r>
              <a:rPr lang="en-AU" sz="2400" dirty="0" smtClean="0"/>
              <a:t>Increase </a:t>
            </a:r>
            <a:r>
              <a:rPr lang="en-AU" sz="2400" dirty="0"/>
              <a:t>the awareness among senior officials and decision-makers across the ASEAN nations about the nature and value of foresight-based approaches to planning for the future.</a:t>
            </a:r>
          </a:p>
          <a:p>
            <a:pPr marL="514350" indent="-514350">
              <a:buFont typeface="+mj-lt"/>
              <a:buAutoNum type="arabicPeriod"/>
            </a:pPr>
            <a:endParaRPr lang="en-AU" sz="2400" dirty="0" smtClean="0"/>
          </a:p>
          <a:p>
            <a:pPr marL="514350" indent="-514350">
              <a:buFont typeface="+mj-lt"/>
              <a:buAutoNum type="arabicPeriod"/>
            </a:pPr>
            <a:endParaRPr lang="en-AU" sz="2800" dirty="0"/>
          </a:p>
        </p:txBody>
      </p:sp>
    </p:spTree>
    <p:extLst>
      <p:ext uri="{BB962C8B-B14F-4D97-AF65-F5344CB8AC3E}">
        <p14:creationId xmlns:p14="http://schemas.microsoft.com/office/powerpoint/2010/main" val="801164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C00000"/>
                </a:solidFill>
              </a:rPr>
              <a:t>Methodology</a:t>
            </a:r>
            <a:endParaRPr lang="en-AU"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AU" dirty="0" smtClean="0"/>
              <a:t>Pre-analysis of the state and approaches to water, energy and food security</a:t>
            </a:r>
          </a:p>
          <a:p>
            <a:pPr marL="514350" indent="-514350">
              <a:buFont typeface="+mj-lt"/>
              <a:buAutoNum type="arabicPeriod"/>
            </a:pPr>
            <a:r>
              <a:rPr lang="en-AU" dirty="0" smtClean="0"/>
              <a:t>Three Participative Scenario Workshops in Bangkok, Jakarta and Hanoi</a:t>
            </a:r>
          </a:p>
          <a:p>
            <a:pPr marL="514350" indent="-514350">
              <a:buFont typeface="+mj-lt"/>
              <a:buAutoNum type="arabicPeriod"/>
            </a:pPr>
            <a:r>
              <a:rPr lang="en-AU" dirty="0" smtClean="0"/>
              <a:t>A “Three Horizons” Approach</a:t>
            </a:r>
          </a:p>
          <a:p>
            <a:pPr marL="514350" indent="-514350">
              <a:buFont typeface="+mj-lt"/>
              <a:buAutoNum type="arabicPeriod"/>
            </a:pPr>
            <a:r>
              <a:rPr lang="en-US" dirty="0"/>
              <a:t>A Real-Time Delphi survey of participants across the ASEAN </a:t>
            </a:r>
            <a:r>
              <a:rPr lang="en-US" dirty="0" smtClean="0"/>
              <a:t>region</a:t>
            </a:r>
          </a:p>
          <a:p>
            <a:pPr marL="514350" indent="-514350">
              <a:buFont typeface="+mj-lt"/>
              <a:buAutoNum type="arabicPeriod"/>
            </a:pPr>
            <a:r>
              <a:rPr lang="en-US" dirty="0" smtClean="0"/>
              <a:t>A final symposium in October, </a:t>
            </a:r>
            <a:r>
              <a:rPr lang="en-US" dirty="0"/>
              <a:t>in which the findings of the project, and its implications for ASEAN 2015, will be presented to an audience with representatives from all ASEAN nations</a:t>
            </a:r>
            <a:r>
              <a:rPr lang="en-US" dirty="0" smtClean="0"/>
              <a:t> </a:t>
            </a:r>
            <a:endParaRPr lang="en-AU" dirty="0"/>
          </a:p>
        </p:txBody>
      </p:sp>
    </p:spTree>
    <p:extLst>
      <p:ext uri="{BB962C8B-B14F-4D97-AF65-F5344CB8AC3E}">
        <p14:creationId xmlns:p14="http://schemas.microsoft.com/office/powerpoint/2010/main" val="296349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122488" y="360363"/>
            <a:ext cx="5181600" cy="944562"/>
          </a:xfrm>
        </p:spPr>
        <p:txBody>
          <a:bodyPr/>
          <a:lstStyle/>
          <a:p>
            <a:r>
              <a:rPr lang="en-US" sz="3600" b="1" smtClean="0"/>
              <a:t>Horizon 1. 2013-2015</a:t>
            </a:r>
          </a:p>
        </p:txBody>
      </p:sp>
      <p:sp>
        <p:nvSpPr>
          <p:cNvPr id="3" name="Slide Number Placeholder 2"/>
          <p:cNvSpPr>
            <a:spLocks noGrp="1"/>
          </p:cNvSpPr>
          <p:nvPr>
            <p:ph type="sldNum" sz="quarter" idx="12"/>
          </p:nvPr>
        </p:nvSpPr>
        <p:spPr/>
        <p:txBody>
          <a:bodyPr/>
          <a:lstStyle/>
          <a:p>
            <a:pPr>
              <a:defRPr/>
            </a:pPr>
            <a:fld id="{6E7D90B7-7C32-4F9E-86C2-BFD48E831B61}" type="slidenum">
              <a:rPr lang="en-CA" smtClean="0">
                <a:solidFill>
                  <a:srgbClr val="000000"/>
                </a:solidFill>
              </a:rPr>
              <a:pPr>
                <a:defRPr/>
              </a:pPr>
              <a:t>7</a:t>
            </a:fld>
            <a:endParaRPr lang="en-CA">
              <a:solidFill>
                <a:srgbClr val="000000"/>
              </a:solidFill>
            </a:endParaRPr>
          </a:p>
        </p:txBody>
      </p:sp>
      <p:sp>
        <p:nvSpPr>
          <p:cNvPr id="8196" name="Rectangle 3"/>
          <p:cNvSpPr>
            <a:spLocks noChangeArrowheads="1"/>
          </p:cNvSpPr>
          <p:nvPr/>
        </p:nvSpPr>
        <p:spPr bwMode="auto">
          <a:xfrm>
            <a:off x="457200" y="1752600"/>
            <a:ext cx="4000500" cy="48006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b="1" smtClean="0">
                <a:solidFill>
                  <a:srgbClr val="000000"/>
                </a:solidFill>
                <a:cs typeface="Arial" charset="0"/>
              </a:rPr>
              <a:t>Horizon 1 is the space of the imminent future - already somewhat determined by our present readiness, resource commitments and institutional capacities to make adjustments etc. It extends from tomorrow to at least two years ahead, but not usually more than five years.  </a:t>
            </a:r>
          </a:p>
          <a:p>
            <a:pPr fontAlgn="base">
              <a:spcBef>
                <a:spcPct val="0"/>
              </a:spcBef>
              <a:spcAft>
                <a:spcPct val="0"/>
              </a:spcAft>
            </a:pPr>
            <a:endParaRPr lang="en-US" b="1" smtClean="0">
              <a:solidFill>
                <a:srgbClr val="000000"/>
              </a:solidFill>
              <a:cs typeface="Arial" charset="0"/>
            </a:endParaRPr>
          </a:p>
          <a:p>
            <a:pPr fontAlgn="base">
              <a:spcBef>
                <a:spcPct val="0"/>
              </a:spcBef>
              <a:spcAft>
                <a:spcPct val="0"/>
              </a:spcAft>
            </a:pPr>
            <a:r>
              <a:rPr lang="en-US" b="1" smtClean="0">
                <a:solidFill>
                  <a:srgbClr val="000000"/>
                </a:solidFill>
                <a:cs typeface="Arial" charset="0"/>
              </a:rPr>
              <a:t>Many organizations see the first Horizon as a place to seed new capacities, test strategies and identify present barriers or articulate problems which need to be resolved to be able to move to the next horizons.</a:t>
            </a:r>
          </a:p>
        </p:txBody>
      </p:sp>
      <p:pic>
        <p:nvPicPr>
          <p:cNvPr id="8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7700" y="2209800"/>
            <a:ext cx="4092575" cy="3230563"/>
          </a:xfrm>
          <a:prstGeom prst="rect">
            <a:avLst/>
          </a:prstGeom>
          <a:solidFill>
            <a:srgbClr val="F4F46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819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288" y="5565775"/>
            <a:ext cx="3581400"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428980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362200" y="228600"/>
            <a:ext cx="5257800" cy="944563"/>
          </a:xfrm>
        </p:spPr>
        <p:txBody>
          <a:bodyPr/>
          <a:lstStyle/>
          <a:p>
            <a:r>
              <a:rPr lang="en-US" sz="3600" b="1" smtClean="0"/>
              <a:t>Horizon 3 2020-2025</a:t>
            </a:r>
          </a:p>
        </p:txBody>
      </p:sp>
      <p:sp>
        <p:nvSpPr>
          <p:cNvPr id="3" name="Content Placeholder 2"/>
          <p:cNvSpPr>
            <a:spLocks noGrp="1"/>
          </p:cNvSpPr>
          <p:nvPr>
            <p:ph sz="half" idx="1"/>
          </p:nvPr>
        </p:nvSpPr>
        <p:spPr>
          <a:xfrm>
            <a:off x="304800" y="1981200"/>
            <a:ext cx="5334000" cy="4267200"/>
          </a:xfrm>
          <a:solidFill>
            <a:srgbClr val="92D050"/>
          </a:solidFill>
        </p:spPr>
        <p:txBody>
          <a:bodyPr/>
          <a:lstStyle/>
          <a:p>
            <a:pPr marL="0" indent="0" eaLnBrk="1" hangingPunct="1">
              <a:spcBef>
                <a:spcPct val="0"/>
              </a:spcBef>
              <a:buFontTx/>
              <a:buNone/>
              <a:defRPr/>
            </a:pPr>
            <a:r>
              <a:rPr lang="en-US" sz="1800" b="1" kern="1200" dirty="0">
                <a:solidFill>
                  <a:srgbClr val="000000"/>
                </a:solidFill>
                <a:cs typeface="Arial" charset="0"/>
              </a:rPr>
              <a:t>Horizon 3 is the world of </a:t>
            </a:r>
            <a:r>
              <a:rPr lang="en-US" sz="1800" b="1" i="1" kern="1200" dirty="0">
                <a:solidFill>
                  <a:srgbClr val="000000"/>
                </a:solidFill>
                <a:cs typeface="Arial" charset="0"/>
              </a:rPr>
              <a:t>what if…what could be</a:t>
            </a:r>
            <a:r>
              <a:rPr lang="en-US" sz="1800" b="1" kern="1200" dirty="0">
                <a:solidFill>
                  <a:srgbClr val="000000"/>
                </a:solidFill>
                <a:cs typeface="Arial" charset="0"/>
              </a:rPr>
              <a:t>… and how we might recognize and realize opportunities.  It is where powerful and compelling visions are described so they can enable leaders to break the inertia and fear of change that pervades most organizations.  </a:t>
            </a:r>
          </a:p>
          <a:p>
            <a:pPr marL="0" indent="0" eaLnBrk="1" hangingPunct="1">
              <a:spcBef>
                <a:spcPct val="0"/>
              </a:spcBef>
              <a:buFontTx/>
              <a:buNone/>
              <a:defRPr/>
            </a:pPr>
            <a:endParaRPr lang="en-US" sz="1800" b="1" kern="1200" dirty="0">
              <a:solidFill>
                <a:srgbClr val="000000"/>
              </a:solidFill>
              <a:cs typeface="Arial" charset="0"/>
            </a:endParaRPr>
          </a:p>
          <a:p>
            <a:pPr marL="0" indent="0" eaLnBrk="1" hangingPunct="1">
              <a:spcBef>
                <a:spcPct val="0"/>
              </a:spcBef>
              <a:buFontTx/>
              <a:buNone/>
              <a:defRPr/>
            </a:pPr>
            <a:r>
              <a:rPr lang="en-US" sz="1800" b="1" kern="1200" dirty="0">
                <a:solidFill>
                  <a:srgbClr val="000000"/>
                </a:solidFill>
                <a:cs typeface="Arial" charset="0"/>
              </a:rPr>
              <a:t>By enabling many stakeholders to collaborate on shaping the inputs to the third Horizon, the process has already begun to proactively build the future of any organization versus being reactive or "missing the boat" as a familiar popular phrase suggests</a:t>
            </a:r>
            <a:r>
              <a:rPr lang="en-US" sz="1800" b="1" kern="1200" dirty="0" smtClean="0">
                <a:solidFill>
                  <a:srgbClr val="000000"/>
                </a:solidFill>
                <a:cs typeface="Arial" charset="0"/>
              </a:rPr>
              <a:t>.</a:t>
            </a:r>
          </a:p>
          <a:p>
            <a:pPr marL="0" indent="0" eaLnBrk="1" hangingPunct="1">
              <a:spcBef>
                <a:spcPct val="0"/>
              </a:spcBef>
              <a:buFontTx/>
              <a:buNone/>
              <a:defRPr/>
            </a:pPr>
            <a:endParaRPr lang="en-US" sz="1800" b="1" kern="1200" dirty="0" smtClean="0">
              <a:solidFill>
                <a:srgbClr val="000000"/>
              </a:solidFill>
              <a:cs typeface="Arial" charset="0"/>
            </a:endParaRPr>
          </a:p>
          <a:p>
            <a:pPr marL="0" indent="0" eaLnBrk="1" hangingPunct="1">
              <a:spcBef>
                <a:spcPct val="0"/>
              </a:spcBef>
              <a:buFontTx/>
              <a:buNone/>
              <a:defRPr/>
            </a:pPr>
            <a:endParaRPr lang="en-US" sz="1800" b="1" kern="1200" dirty="0">
              <a:solidFill>
                <a:srgbClr val="000000"/>
              </a:solidFill>
              <a:cs typeface="Arial" charset="0"/>
            </a:endParaRPr>
          </a:p>
          <a:p>
            <a:pPr marL="0" indent="0" eaLnBrk="1" hangingPunct="1">
              <a:spcBef>
                <a:spcPct val="0"/>
              </a:spcBef>
              <a:buFontTx/>
              <a:buNone/>
              <a:defRPr/>
            </a:pPr>
            <a:endParaRPr lang="en-US" sz="1800" b="1" kern="1200" dirty="0">
              <a:solidFill>
                <a:srgbClr val="000000"/>
              </a:solidFill>
              <a:cs typeface="Arial" charset="0"/>
            </a:endParaRPr>
          </a:p>
          <a:p>
            <a:pPr>
              <a:defRPr/>
            </a:pPr>
            <a:endParaRPr lang="en-US" dirty="0"/>
          </a:p>
        </p:txBody>
      </p:sp>
      <p:sp>
        <p:nvSpPr>
          <p:cNvPr id="5" name="Slide Number Placeholder 4"/>
          <p:cNvSpPr>
            <a:spLocks noGrp="1"/>
          </p:cNvSpPr>
          <p:nvPr>
            <p:ph type="sldNum" sz="quarter" idx="12"/>
          </p:nvPr>
        </p:nvSpPr>
        <p:spPr/>
        <p:txBody>
          <a:bodyPr/>
          <a:lstStyle/>
          <a:p>
            <a:pPr>
              <a:defRPr/>
            </a:pPr>
            <a:fld id="{A99E4D5D-F676-441F-9925-8CE6A84B73D5}" type="slidenum">
              <a:rPr lang="en-CA" smtClean="0"/>
              <a:pPr>
                <a:defRPr/>
              </a:pPr>
              <a:t>8</a:t>
            </a:fld>
            <a:endParaRPr lang="en-CA"/>
          </a:p>
        </p:txBody>
      </p:sp>
      <p:pic>
        <p:nvPicPr>
          <p:cNvPr id="922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038600"/>
            <a:ext cx="27543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9625" y="1905000"/>
            <a:ext cx="27733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48796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981200" y="381000"/>
            <a:ext cx="5027613" cy="944563"/>
          </a:xfrm>
        </p:spPr>
        <p:txBody>
          <a:bodyPr/>
          <a:lstStyle/>
          <a:p>
            <a:r>
              <a:rPr lang="en-US" sz="3600" b="1" smtClean="0"/>
              <a:t>Horizon 2. 2016-2019</a:t>
            </a:r>
          </a:p>
        </p:txBody>
      </p:sp>
      <p:sp>
        <p:nvSpPr>
          <p:cNvPr id="3" name="Content Placeholder 2"/>
          <p:cNvSpPr>
            <a:spLocks noGrp="1"/>
          </p:cNvSpPr>
          <p:nvPr>
            <p:ph sz="half" idx="1"/>
          </p:nvPr>
        </p:nvSpPr>
        <p:spPr>
          <a:xfrm>
            <a:off x="457200" y="1676400"/>
            <a:ext cx="3657600" cy="5105400"/>
          </a:xfrm>
          <a:solidFill>
            <a:srgbClr val="FFC000"/>
          </a:solidFill>
        </p:spPr>
        <p:txBody>
          <a:bodyPr/>
          <a:lstStyle/>
          <a:p>
            <a:pPr marL="0" indent="0" eaLnBrk="1" hangingPunct="1">
              <a:spcBef>
                <a:spcPct val="0"/>
              </a:spcBef>
              <a:buFontTx/>
              <a:buNone/>
              <a:defRPr/>
            </a:pPr>
            <a:endParaRPr lang="en-US" sz="1800" b="1" kern="1200" dirty="0" smtClean="0">
              <a:solidFill>
                <a:srgbClr val="000000"/>
              </a:solidFill>
              <a:cs typeface="Arial" charset="0"/>
            </a:endParaRPr>
          </a:p>
          <a:p>
            <a:pPr marL="0" indent="0" eaLnBrk="1" hangingPunct="1">
              <a:spcBef>
                <a:spcPct val="0"/>
              </a:spcBef>
              <a:buFontTx/>
              <a:buNone/>
              <a:defRPr/>
            </a:pPr>
            <a:r>
              <a:rPr lang="en-US" sz="1800" b="1" kern="1200" dirty="0" smtClean="0">
                <a:solidFill>
                  <a:srgbClr val="000000"/>
                </a:solidFill>
                <a:cs typeface="Arial" charset="0"/>
              </a:rPr>
              <a:t>Horizon </a:t>
            </a:r>
            <a:r>
              <a:rPr lang="en-US" sz="1800" b="1" kern="1200" dirty="0">
                <a:solidFill>
                  <a:srgbClr val="000000"/>
                </a:solidFill>
                <a:cs typeface="Arial" charset="0"/>
              </a:rPr>
              <a:t>2 is the space where change is fully engaged and one's assets are actively shifting to be able to realize opportunities and to adjust to new pressures.  </a:t>
            </a:r>
            <a:endParaRPr lang="en-US" sz="1800" b="1" kern="1200" dirty="0" smtClean="0">
              <a:solidFill>
                <a:srgbClr val="000000"/>
              </a:solidFill>
              <a:cs typeface="Arial" charset="0"/>
            </a:endParaRPr>
          </a:p>
          <a:p>
            <a:pPr marL="0" indent="0" eaLnBrk="1" hangingPunct="1">
              <a:spcBef>
                <a:spcPct val="0"/>
              </a:spcBef>
              <a:buFontTx/>
              <a:buNone/>
              <a:defRPr/>
            </a:pPr>
            <a:endParaRPr lang="en-US" sz="1800" b="1" kern="1200" dirty="0">
              <a:solidFill>
                <a:srgbClr val="000000"/>
              </a:solidFill>
              <a:cs typeface="Arial" charset="0"/>
            </a:endParaRPr>
          </a:p>
          <a:p>
            <a:pPr marL="0" indent="0" eaLnBrk="1" hangingPunct="1">
              <a:spcBef>
                <a:spcPct val="0"/>
              </a:spcBef>
              <a:buFontTx/>
              <a:buNone/>
              <a:defRPr/>
            </a:pPr>
            <a:r>
              <a:rPr lang="en-US" sz="1800" b="1" kern="1200" dirty="0" smtClean="0">
                <a:solidFill>
                  <a:srgbClr val="000000"/>
                </a:solidFill>
                <a:cs typeface="Arial" charset="0"/>
              </a:rPr>
              <a:t>Here </a:t>
            </a:r>
            <a:r>
              <a:rPr lang="en-US" sz="1800" b="1" kern="1200" dirty="0">
                <a:solidFill>
                  <a:srgbClr val="000000"/>
                </a:solidFill>
                <a:cs typeface="Arial" charset="0"/>
              </a:rPr>
              <a:t>it is desirable and usually possible to both</a:t>
            </a:r>
            <a:r>
              <a:rPr lang="en-US" sz="1800" b="1" i="1" kern="1200" dirty="0">
                <a:solidFill>
                  <a:srgbClr val="000000"/>
                </a:solidFill>
                <a:cs typeface="Arial" charset="0"/>
              </a:rPr>
              <a:t> forecast</a:t>
            </a:r>
            <a:r>
              <a:rPr lang="en-US" sz="1800" b="1" kern="1200" dirty="0">
                <a:solidFill>
                  <a:srgbClr val="000000"/>
                </a:solidFill>
                <a:cs typeface="Arial" charset="0"/>
              </a:rPr>
              <a:t> by examining the implications of trends and drivers of change; and </a:t>
            </a:r>
            <a:r>
              <a:rPr lang="en-US" sz="1800" b="1" i="1" kern="1200" dirty="0" err="1">
                <a:solidFill>
                  <a:srgbClr val="000000"/>
                </a:solidFill>
                <a:cs typeface="Arial" charset="0"/>
              </a:rPr>
              <a:t>backcast</a:t>
            </a:r>
            <a:r>
              <a:rPr lang="en-US" sz="1800" b="1" kern="1200" dirty="0">
                <a:solidFill>
                  <a:srgbClr val="000000"/>
                </a:solidFill>
                <a:cs typeface="Arial" charset="0"/>
              </a:rPr>
              <a:t> by rigorously asking what would have been required to create the conditions for the aspirations and vision of Horizon </a:t>
            </a:r>
            <a:r>
              <a:rPr lang="en-US" sz="1800" b="1" kern="1200" dirty="0" smtClean="0">
                <a:solidFill>
                  <a:srgbClr val="000000"/>
                </a:solidFill>
                <a:cs typeface="Arial" charset="0"/>
              </a:rPr>
              <a:t>3 to be realized</a:t>
            </a:r>
            <a:endParaRPr lang="en-US" sz="1800" b="1" kern="1200" dirty="0">
              <a:solidFill>
                <a:srgbClr val="000000"/>
              </a:solidFill>
              <a:cs typeface="Arial" charset="0"/>
            </a:endParaRPr>
          </a:p>
        </p:txBody>
      </p:sp>
      <p:sp>
        <p:nvSpPr>
          <p:cNvPr id="5" name="Slide Number Placeholder 4"/>
          <p:cNvSpPr>
            <a:spLocks noGrp="1"/>
          </p:cNvSpPr>
          <p:nvPr>
            <p:ph type="sldNum" sz="quarter" idx="12"/>
          </p:nvPr>
        </p:nvSpPr>
        <p:spPr/>
        <p:txBody>
          <a:bodyPr/>
          <a:lstStyle/>
          <a:p>
            <a:pPr>
              <a:defRPr/>
            </a:pPr>
            <a:fld id="{ABC0D758-36FF-4D7F-9504-CEFF842E3515}" type="slidenum">
              <a:rPr lang="en-CA" smtClean="0"/>
              <a:pPr>
                <a:defRPr/>
              </a:pPr>
              <a:t>9</a:t>
            </a:fld>
            <a:endParaRPr lang="en-CA"/>
          </a:p>
        </p:txBody>
      </p:sp>
      <p:pic>
        <p:nvPicPr>
          <p:cNvPr id="1024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752600"/>
            <a:ext cx="441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8813" y="298450"/>
            <a:ext cx="1830387"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898291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FPP">
  <a:themeElements>
    <a:clrScheme name="1_TFP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TFP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CA" sz="1800" b="1" i="0" u="none" strike="noStrike" cap="none" normalizeH="0" baseline="0" smtClean="0">
            <a:ln>
              <a:noFill/>
            </a:ln>
            <a:solidFill>
              <a:schemeClr val="tx1"/>
            </a:solidFill>
            <a:effectLst/>
            <a:latin typeface="Arial" charset="0"/>
          </a:defRPr>
        </a:defPPr>
      </a:lstStyle>
    </a:lnDef>
  </a:objectDefaults>
  <a:extraClrSchemeLst>
    <a:extraClrScheme>
      <a:clrScheme name="1_TFP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TFP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TFP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TFP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TFP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TFP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TFP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TFP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TFP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TFP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TFP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TFP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1013</Words>
  <Application>Microsoft Office PowerPoint</Application>
  <PresentationFormat>On-screen Show (4:3)</PresentationFormat>
  <Paragraphs>88</Paragraphs>
  <Slides>18</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Office Theme</vt:lpstr>
      <vt:lpstr>1_TFPP</vt:lpstr>
      <vt:lpstr>Slide</vt:lpstr>
      <vt:lpstr>PowerPoint Presentation</vt:lpstr>
      <vt:lpstr>The ASEAN Member Nations</vt:lpstr>
      <vt:lpstr>ASEAN-STI Krabi Initiative </vt:lpstr>
      <vt:lpstr>Key Aspects of the Project</vt:lpstr>
      <vt:lpstr>Objectives</vt:lpstr>
      <vt:lpstr>Methodology</vt:lpstr>
      <vt:lpstr>Horizon 1. 2013-2015</vt:lpstr>
      <vt:lpstr>Horizon 3 2020-2025</vt:lpstr>
      <vt:lpstr>Horizon 2. 2016-2019</vt:lpstr>
      <vt:lpstr>Current Issues in Water Supply and Management</vt:lpstr>
      <vt:lpstr>Current Issues in Water Supply and Management (cont)</vt:lpstr>
      <vt:lpstr>Possible future state of water supply and management in 20 years </vt:lpstr>
      <vt:lpstr>Desirable strategic initiatives in water supply and management </vt:lpstr>
      <vt:lpstr>Scenarios of Possible Future Water Security</vt:lpstr>
      <vt:lpstr>Scenarios of Possible Future Water Security - II</vt:lpstr>
      <vt:lpstr>Scenarios of Possible Future Water Security - III</vt:lpstr>
      <vt:lpstr>Challenges for the Final Symposium</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Lynne</dc:creator>
  <cp:lastModifiedBy>Lynne</cp:lastModifiedBy>
  <cp:revision>16</cp:revision>
  <dcterms:created xsi:type="dcterms:W3CDTF">2013-09-07T01:51:03Z</dcterms:created>
  <dcterms:modified xsi:type="dcterms:W3CDTF">2013-09-09T00:26:16Z</dcterms:modified>
</cp:coreProperties>
</file>