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handoutMasterIdLst>
    <p:handoutMasterId r:id="rId27"/>
  </p:handoutMasterIdLst>
  <p:sldIdLst>
    <p:sldId id="257" r:id="rId2"/>
    <p:sldId id="258" r:id="rId3"/>
    <p:sldId id="271" r:id="rId4"/>
    <p:sldId id="338" r:id="rId5"/>
    <p:sldId id="337" r:id="rId6"/>
    <p:sldId id="262" r:id="rId7"/>
    <p:sldId id="263" r:id="rId8"/>
    <p:sldId id="261" r:id="rId9"/>
    <p:sldId id="260" r:id="rId10"/>
    <p:sldId id="294" r:id="rId11"/>
    <p:sldId id="297" r:id="rId12"/>
    <p:sldId id="265" r:id="rId13"/>
    <p:sldId id="329" r:id="rId14"/>
    <p:sldId id="267" r:id="rId15"/>
    <p:sldId id="268" r:id="rId16"/>
    <p:sldId id="327" r:id="rId17"/>
    <p:sldId id="328" r:id="rId18"/>
    <p:sldId id="324" r:id="rId19"/>
    <p:sldId id="330" r:id="rId20"/>
    <p:sldId id="331" r:id="rId21"/>
    <p:sldId id="332" r:id="rId22"/>
    <p:sldId id="333" r:id="rId23"/>
    <p:sldId id="334" r:id="rId24"/>
    <p:sldId id="335" r:id="rId25"/>
    <p:sldId id="336" r:id="rId26"/>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CA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7" d="100"/>
          <a:sy n="107" d="100"/>
        </p:scale>
        <p:origin x="-1614"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195A69E4-4A91-4579-BFC7-54A515FD2822}" type="datetimeFigureOut">
              <a:rPr lang="en-AU" smtClean="0"/>
              <a:t>18/11/2016</a:t>
            </a:fld>
            <a:endParaRPr lang="en-AU"/>
          </a:p>
        </p:txBody>
      </p:sp>
      <p:sp>
        <p:nvSpPr>
          <p:cNvPr id="4" name="Footer Placeholder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1007427F-B5B6-4387-8EEC-D720AEE6019D}" type="slidenum">
              <a:rPr lang="en-AU" smtClean="0"/>
              <a:t>‹#›</a:t>
            </a:fld>
            <a:endParaRPr lang="en-AU"/>
          </a:p>
        </p:txBody>
      </p:sp>
    </p:spTree>
    <p:extLst>
      <p:ext uri="{BB962C8B-B14F-4D97-AF65-F5344CB8AC3E}">
        <p14:creationId xmlns:p14="http://schemas.microsoft.com/office/powerpoint/2010/main" val="78101999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3FC469B-7B72-4474-8D92-5F0BEA299EB8}" type="datetimeFigureOut">
              <a:rPr lang="en-AU" smtClean="0"/>
              <a:t>18/11/2016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1D7B99F-7C98-4B45-8506-7C11AC7A0E5F}" type="slidenum">
              <a:rPr lang="en-AU" smtClean="0"/>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FC469B-7B72-4474-8D92-5F0BEA299EB8}" type="datetimeFigureOut">
              <a:rPr lang="en-AU" smtClean="0"/>
              <a:t>18/11/2016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1D7B99F-7C98-4B45-8506-7C11AC7A0E5F}"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3FC469B-7B72-4474-8D92-5F0BEA299EB8}" type="datetimeFigureOut">
              <a:rPr lang="en-AU" smtClean="0"/>
              <a:t>18/11/2016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1D7B99F-7C98-4B45-8506-7C11AC7A0E5F}" type="slidenum">
              <a:rPr lang="en-AU" smtClean="0"/>
              <a:t>‹#›</a:t>
            </a:fld>
            <a:endParaRPr lang="en-A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 Red option 4">
    <p:spTree>
      <p:nvGrpSpPr>
        <p:cNvPr id="1" name=""/>
        <p:cNvGrpSpPr/>
        <p:nvPr/>
      </p:nvGrpSpPr>
      <p:grpSpPr>
        <a:xfrm>
          <a:off x="0" y="0"/>
          <a:ext cx="0" cy="0"/>
          <a:chOff x="0" y="0"/>
          <a:chExt cx="0" cy="0"/>
        </a:xfrm>
      </p:grpSpPr>
      <p:pic>
        <p:nvPicPr>
          <p:cNvPr id="4" name="Picture 8" descr="PPT Template background file_Red.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45013" y="0"/>
            <a:ext cx="45989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8"/>
          <p:cNvSpPr>
            <a:spLocks noGrp="1"/>
          </p:cNvSpPr>
          <p:nvPr>
            <p:ph type="title"/>
          </p:nvPr>
        </p:nvSpPr>
        <p:spPr>
          <a:xfrm>
            <a:off x="381884" y="1797599"/>
            <a:ext cx="3948874" cy="1322972"/>
          </a:xfrm>
        </p:spPr>
        <p:txBody>
          <a:bodyPr anchor="t"/>
          <a:lstStyle>
            <a:lvl1pPr>
              <a:defRPr sz="2800">
                <a:solidFill>
                  <a:schemeClr val="bg1"/>
                </a:solidFill>
              </a:defRPr>
            </a:lvl1pPr>
          </a:lstStyle>
          <a:p>
            <a:r>
              <a:rPr lang="en-US" smtClean="0"/>
              <a:t>Click to edit Master title style</a:t>
            </a:r>
            <a:endParaRPr lang="en-US" dirty="0"/>
          </a:p>
        </p:txBody>
      </p:sp>
      <p:sp>
        <p:nvSpPr>
          <p:cNvPr id="8" name="Text Placeholder 4"/>
          <p:cNvSpPr>
            <a:spLocks noGrp="1"/>
          </p:cNvSpPr>
          <p:nvPr>
            <p:ph type="body" sz="quarter" idx="11"/>
          </p:nvPr>
        </p:nvSpPr>
        <p:spPr>
          <a:xfrm>
            <a:off x="366941" y="3360968"/>
            <a:ext cx="3963817" cy="852488"/>
          </a:xfrm>
        </p:spPr>
        <p:txBody>
          <a:bodyPr>
            <a:noAutofit/>
          </a:bodyPr>
          <a:lstStyle>
            <a:lvl1pPr marL="0" indent="0">
              <a:lnSpc>
                <a:spcPct val="90000"/>
              </a:lnSpc>
              <a:buNone/>
              <a:defRPr sz="1600"/>
            </a:lvl1pPr>
            <a:lvl2pPr marL="457200" indent="0">
              <a:buNone/>
              <a:defRPr sz="1600"/>
            </a:lvl2pPr>
            <a:lvl3pPr marL="914400" indent="0">
              <a:buNone/>
              <a:defRPr sz="1600"/>
            </a:lvl3pPr>
            <a:lvl4pPr marL="1371600" indent="0">
              <a:buNone/>
              <a:defRPr/>
            </a:lvl4pPr>
            <a:lvl5pPr marL="1828800" indent="0">
              <a:buNone/>
              <a:defRPr/>
            </a:lvl5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576879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FC469B-7B72-4474-8D92-5F0BEA299EB8}" type="datetimeFigureOut">
              <a:rPr lang="en-AU" smtClean="0"/>
              <a:t>18/11/2016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1D7B99F-7C98-4B45-8506-7C11AC7A0E5F}" type="slidenum">
              <a:rPr lang="en-AU" smtClean="0"/>
              <a:t>‹#›</a:t>
            </a:fld>
            <a:endParaRPr lang="en-AU"/>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FC469B-7B72-4474-8D92-5F0BEA299EB8}" type="datetimeFigureOut">
              <a:rPr lang="en-AU" smtClean="0"/>
              <a:t>18/11/2016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1D7B99F-7C98-4B45-8506-7C11AC7A0E5F}" type="slidenum">
              <a:rPr lang="en-AU" smtClean="0"/>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B3FC469B-7B72-4474-8D92-5F0BEA299EB8}" type="datetimeFigureOut">
              <a:rPr lang="en-AU" smtClean="0"/>
              <a:t>18/11/2016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1D7B99F-7C98-4B45-8506-7C11AC7A0E5F}" type="slidenum">
              <a:rPr lang="en-AU" smtClean="0"/>
              <a:t>‹#›</a:t>
            </a:fld>
            <a:endParaRPr lang="en-AU"/>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3FC469B-7B72-4474-8D92-5F0BEA299EB8}" type="datetimeFigureOut">
              <a:rPr lang="en-AU" smtClean="0"/>
              <a:t>18/11/2016</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D1D7B99F-7C98-4B45-8506-7C11AC7A0E5F}" type="slidenum">
              <a:rPr lang="en-AU" smtClean="0"/>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3FC469B-7B72-4474-8D92-5F0BEA299EB8}" type="datetimeFigureOut">
              <a:rPr lang="en-AU" smtClean="0"/>
              <a:t>18/11/2016</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D1D7B99F-7C98-4B45-8506-7C11AC7A0E5F}" type="slidenum">
              <a:rPr lang="en-AU" smtClean="0"/>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B3FC469B-7B72-4474-8D92-5F0BEA299EB8}" type="datetimeFigureOut">
              <a:rPr lang="en-AU" smtClean="0"/>
              <a:t>18/11/2016</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D1D7B99F-7C98-4B45-8506-7C11AC7A0E5F}"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3FC469B-7B72-4474-8D92-5F0BEA299EB8}" type="datetimeFigureOut">
              <a:rPr lang="en-AU" smtClean="0"/>
              <a:t>18/11/2016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1D7B99F-7C98-4B45-8506-7C11AC7A0E5F}" type="slidenum">
              <a:rPr lang="en-AU" smtClean="0"/>
              <a:t>‹#›</a:t>
            </a:fld>
            <a:endParaRPr lang="en-A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FC469B-7B72-4474-8D92-5F0BEA299EB8}" type="datetimeFigureOut">
              <a:rPr lang="en-AU" smtClean="0"/>
              <a:t>18/11/2016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1D7B99F-7C98-4B45-8506-7C11AC7A0E5F}" type="slidenum">
              <a:rPr lang="en-AU" smtClean="0"/>
              <a:t>‹#›</a:t>
            </a:fld>
            <a:endParaRPr lang="en-A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3FC469B-7B72-4474-8D92-5F0BEA299EB8}" type="datetimeFigureOut">
              <a:rPr lang="en-AU" smtClean="0"/>
              <a:t>18/11/2016</a:t>
            </a:fld>
            <a:endParaRPr lang="en-A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A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D1D7B99F-7C98-4B45-8506-7C11AC7A0E5F}" type="slidenum">
              <a:rPr lang="en-AU" smtClean="0"/>
              <a:t>‹#›</a:t>
            </a:fld>
            <a:endParaRPr lang="en-A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wmf"/><Relationship Id="rId4" Type="http://schemas.openxmlformats.org/officeDocument/2006/relationships/image" Target="../media/image7.wmf"/></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Innovation%20for%20Leadership%20-%20SSEAC.pptx"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1"/>
            <a:ext cx="4572570" cy="3717032"/>
          </a:xfrm>
        </p:spPr>
        <p:txBody>
          <a:bodyPr>
            <a:normAutofit fontScale="90000"/>
          </a:bodyPr>
          <a:lstStyle/>
          <a:p>
            <a:r>
              <a:rPr lang="en-US" altLang="en-US" dirty="0" smtClean="0">
                <a:latin typeface="Tw Cen MT" pitchFamily="34" charset="0"/>
              </a:rPr>
              <a:t>Innovation for Leadership</a:t>
            </a:r>
            <a:br>
              <a:rPr lang="en-US" altLang="en-US" dirty="0" smtClean="0">
                <a:latin typeface="Tw Cen MT" pitchFamily="34" charset="0"/>
              </a:rPr>
            </a:br>
            <a:r>
              <a:rPr lang="en-US" altLang="en-US" dirty="0" smtClean="0">
                <a:latin typeface="Tw Cen MT" pitchFamily="34" charset="0"/>
              </a:rPr>
              <a:t/>
            </a:r>
            <a:br>
              <a:rPr lang="en-US" altLang="en-US" dirty="0" smtClean="0">
                <a:latin typeface="Tw Cen MT" pitchFamily="34" charset="0"/>
              </a:rPr>
            </a:br>
            <a:r>
              <a:rPr lang="it-IT" sz="2000" dirty="0"/>
              <a:t>Australia-Indonesia Centre Emerging Leaders </a:t>
            </a:r>
            <a:r>
              <a:rPr lang="it-IT" sz="2000" dirty="0" smtClean="0"/>
              <a:t>Program</a:t>
            </a:r>
            <a:br>
              <a:rPr lang="it-IT" sz="2000" dirty="0" smtClean="0"/>
            </a:br>
            <a:r>
              <a:rPr lang="it-IT" sz="2000" dirty="0"/>
              <a:t/>
            </a:r>
            <a:br>
              <a:rPr lang="it-IT" sz="2000" dirty="0"/>
            </a:br>
            <a:r>
              <a:rPr lang="en-US" altLang="en-US" sz="2000" dirty="0" smtClean="0">
                <a:solidFill>
                  <a:schemeClr val="tx1"/>
                </a:solidFill>
                <a:latin typeface="Tw Cen MT" pitchFamily="34" charset="0"/>
              </a:rPr>
              <a:t/>
            </a:r>
            <a:br>
              <a:rPr lang="en-US" altLang="en-US" sz="2000" dirty="0" smtClean="0">
                <a:solidFill>
                  <a:schemeClr val="tx1"/>
                </a:solidFill>
                <a:latin typeface="Tw Cen MT" pitchFamily="34" charset="0"/>
              </a:rPr>
            </a:br>
            <a:r>
              <a:rPr lang="en-US" altLang="en-US" sz="2000" dirty="0" smtClean="0">
                <a:solidFill>
                  <a:schemeClr val="tx1"/>
                </a:solidFill>
                <a:latin typeface="Tw Cen MT" pitchFamily="34" charset="0"/>
              </a:rPr>
              <a:t>November 2016</a:t>
            </a:r>
            <a:br>
              <a:rPr lang="en-US" altLang="en-US" sz="2000" dirty="0" smtClean="0">
                <a:solidFill>
                  <a:schemeClr val="tx1"/>
                </a:solidFill>
                <a:latin typeface="Tw Cen MT" pitchFamily="34" charset="0"/>
              </a:rPr>
            </a:br>
            <a:r>
              <a:rPr lang="en-US" altLang="en-US" sz="2000" dirty="0" smtClean="0">
                <a:solidFill>
                  <a:schemeClr val="tx1"/>
                </a:solidFill>
                <a:latin typeface="Tw Cen MT" pitchFamily="34" charset="0"/>
              </a:rPr>
              <a:t/>
            </a:r>
            <a:br>
              <a:rPr lang="en-US" altLang="en-US" sz="2000" dirty="0" smtClean="0">
                <a:solidFill>
                  <a:schemeClr val="tx1"/>
                </a:solidFill>
                <a:latin typeface="Tw Cen MT" pitchFamily="34" charset="0"/>
              </a:rPr>
            </a:br>
            <a:r>
              <a:rPr lang="en-US" altLang="en-US" sz="4400" dirty="0" smtClean="0">
                <a:solidFill>
                  <a:srgbClr val="BACA58"/>
                </a:solidFill>
                <a:latin typeface="Tw Cen MT" pitchFamily="34" charset="0"/>
              </a:rPr>
              <a:t>Why Innovation?</a:t>
            </a:r>
            <a:r>
              <a:rPr lang="en-US" altLang="en-US" sz="2000" dirty="0" smtClean="0">
                <a:solidFill>
                  <a:schemeClr val="tx1"/>
                </a:solidFill>
                <a:latin typeface="Tw Cen MT" pitchFamily="34" charset="0"/>
              </a:rPr>
              <a:t/>
            </a:r>
            <a:br>
              <a:rPr lang="en-US" altLang="en-US" sz="2000" dirty="0" smtClean="0">
                <a:solidFill>
                  <a:schemeClr val="tx1"/>
                </a:solidFill>
                <a:latin typeface="Tw Cen MT" pitchFamily="34" charset="0"/>
              </a:rPr>
            </a:br>
            <a:r>
              <a:rPr lang="en-US" altLang="en-US" sz="2000" dirty="0" smtClean="0">
                <a:solidFill>
                  <a:schemeClr val="tx1"/>
                </a:solidFill>
                <a:latin typeface="Tw Cen MT" pitchFamily="34" charset="0"/>
              </a:rPr>
              <a:t/>
            </a:r>
            <a:br>
              <a:rPr lang="en-US" altLang="en-US" sz="2000" dirty="0" smtClean="0">
                <a:solidFill>
                  <a:schemeClr val="tx1"/>
                </a:solidFill>
                <a:latin typeface="Tw Cen MT" pitchFamily="34" charset="0"/>
              </a:rPr>
            </a:br>
            <a:r>
              <a:rPr lang="en-US" sz="2000" dirty="0" smtClean="0">
                <a:solidFill>
                  <a:schemeClr val="tx1"/>
                </a:solidFill>
              </a:rPr>
              <a:t/>
            </a:r>
            <a:br>
              <a:rPr lang="en-US" sz="2000" dirty="0" smtClean="0">
                <a:solidFill>
                  <a:schemeClr val="tx1"/>
                </a:solidFill>
              </a:rPr>
            </a:br>
            <a:r>
              <a:rPr lang="en-AU" altLang="en-US" b="1" dirty="0" smtClean="0"/>
              <a:t/>
            </a:r>
            <a:br>
              <a:rPr lang="en-AU" altLang="en-US" b="1" dirty="0" smtClean="0"/>
            </a:br>
            <a:r>
              <a:rPr lang="en-US" altLang="en-US" dirty="0" smtClean="0">
                <a:latin typeface="Tw Cen MT" pitchFamily="34" charset="0"/>
              </a:rPr>
              <a:t/>
            </a:r>
            <a:br>
              <a:rPr lang="en-US" altLang="en-US" dirty="0" smtClean="0">
                <a:latin typeface="Tw Cen MT" pitchFamily="34" charset="0"/>
              </a:rPr>
            </a:br>
            <a:r>
              <a:rPr lang="en-US" altLang="en-US" dirty="0" smtClean="0">
                <a:solidFill>
                  <a:schemeClr val="tx1"/>
                </a:solidFill>
                <a:latin typeface="Tw Cen MT" pitchFamily="34" charset="0"/>
              </a:rPr>
              <a:t/>
            </a:r>
            <a:br>
              <a:rPr lang="en-US" altLang="en-US" dirty="0" smtClean="0">
                <a:solidFill>
                  <a:schemeClr val="tx1"/>
                </a:solidFill>
                <a:latin typeface="Tw Cen MT" pitchFamily="34" charset="0"/>
              </a:rPr>
            </a:br>
            <a:endParaRPr lang="en-US" altLang="en-US" dirty="0" smtClean="0">
              <a:solidFill>
                <a:schemeClr val="tx1"/>
              </a:solidFill>
              <a:latin typeface="Tw Cen MT" pitchFamily="34" charset="0"/>
            </a:endParaRPr>
          </a:p>
        </p:txBody>
      </p:sp>
      <p:sp>
        <p:nvSpPr>
          <p:cNvPr id="4099" name="Text Placeholder 2"/>
          <p:cNvSpPr>
            <a:spLocks noGrp="1"/>
          </p:cNvSpPr>
          <p:nvPr>
            <p:ph type="body" sz="quarter" idx="11"/>
          </p:nvPr>
        </p:nvSpPr>
        <p:spPr>
          <a:xfrm>
            <a:off x="-1" y="3360738"/>
            <a:ext cx="4330701" cy="852487"/>
          </a:xfrm>
        </p:spPr>
        <p:txBody>
          <a:bodyPr/>
          <a:lstStyle/>
          <a:p>
            <a:endParaRPr lang="en-US" altLang="en-US" b="1" dirty="0" smtClean="0">
              <a:latin typeface="Tw Cen MT" pitchFamily="34" charset="0"/>
            </a:endParaRPr>
          </a:p>
          <a:p>
            <a:endParaRPr lang="en-US" altLang="en-US" b="1" dirty="0">
              <a:latin typeface="Tw Cen MT" pitchFamily="34" charset="0"/>
            </a:endParaRPr>
          </a:p>
          <a:p>
            <a:endParaRPr lang="en-US" altLang="en-US" b="1" dirty="0" smtClean="0">
              <a:latin typeface="Tw Cen MT" pitchFamily="34" charset="0"/>
            </a:endParaRPr>
          </a:p>
          <a:p>
            <a:r>
              <a:rPr lang="en-US" altLang="en-US" b="1" dirty="0" smtClean="0">
                <a:latin typeface="Tw Cen MT" pitchFamily="34" charset="0"/>
              </a:rPr>
              <a:t>Presented by</a:t>
            </a:r>
            <a:endParaRPr lang="en-US" altLang="en-US" dirty="0" smtClean="0">
              <a:latin typeface="Tw Cen MT" pitchFamily="34" charset="0"/>
            </a:endParaRPr>
          </a:p>
          <a:p>
            <a:r>
              <a:rPr lang="en-US" altLang="en-US" dirty="0" smtClean="0">
                <a:latin typeface="Tw Cen MT" pitchFamily="34" charset="0"/>
              </a:rPr>
              <a:t>Professor Ron Johnston</a:t>
            </a:r>
          </a:p>
          <a:p>
            <a:r>
              <a:rPr lang="en-US" altLang="en-US" dirty="0" smtClean="0">
                <a:latin typeface="Tw Cen MT" pitchFamily="34" charset="0"/>
              </a:rPr>
              <a:t>Faculty of Engineering &amp; IT</a:t>
            </a:r>
          </a:p>
        </p:txBody>
      </p:sp>
      <p:pic>
        <p:nvPicPr>
          <p:cNvPr id="4100" name="Picture 7" descr="C:\Users\Lynne\Desktop\My Pictures\2007-08-22, RJ photos '07\RJ photos '07 0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4106352"/>
            <a:ext cx="1944787" cy="270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03337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altLang="en-US" b="1" dirty="0">
                <a:solidFill>
                  <a:schemeClr val="bg1"/>
                </a:solidFill>
              </a:rPr>
              <a:t>How innovation happens, ideally</a:t>
            </a:r>
            <a:endParaRPr lang="en-AU" dirty="0">
              <a:solidFill>
                <a:schemeClr val="bg1"/>
              </a:solidFill>
            </a:endParaRPr>
          </a:p>
        </p:txBody>
      </p:sp>
      <p:pic>
        <p:nvPicPr>
          <p:cNvPr id="4" name="Picture 4"/>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2564904"/>
            <a:ext cx="6120680" cy="331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14739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AU" dirty="0" smtClean="0"/>
              <a:t>How innovation really happens</a:t>
            </a:r>
            <a:endParaRPr lang="en-AU" dirty="0"/>
          </a:p>
        </p:txBody>
      </p:sp>
      <p:pic>
        <p:nvPicPr>
          <p:cNvPr id="4" name="Picture 4"/>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259632" y="2636912"/>
            <a:ext cx="6840760"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43773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27585" y="2708921"/>
            <a:ext cx="7416824" cy="3417242"/>
          </a:xfrm>
        </p:spPr>
        <p:txBody>
          <a:bodyPr>
            <a:normAutofit fontScale="92500"/>
          </a:bodyPr>
          <a:lstStyle/>
          <a:p>
            <a:pPr marL="0" indent="0">
              <a:buNone/>
            </a:pPr>
            <a:r>
              <a:rPr lang="en-AU" dirty="0" smtClean="0"/>
              <a:t>“Managing and innovation did not always fit comfortably together. That’s not surprising. Managers are people who like order. They like forecasts to come out as planned. In fact, managers are often judged on how much order they produce. Innovation, on the other hand, is often a disorderly process. Many times, perhaps most times, innovation does not turn out as planned, As a result, there is tension between managers and innovation.”</a:t>
            </a:r>
          </a:p>
          <a:p>
            <a:pPr marL="0" indent="0">
              <a:buNone/>
            </a:pPr>
            <a:r>
              <a:rPr lang="en-AU" dirty="0" smtClean="0"/>
              <a:t>( Lewis </a:t>
            </a:r>
            <a:r>
              <a:rPr lang="en-AU" dirty="0" err="1" smtClean="0"/>
              <a:t>Lehro</a:t>
            </a:r>
            <a:r>
              <a:rPr lang="en-AU" dirty="0" smtClean="0"/>
              <a:t>, 3M)</a:t>
            </a:r>
            <a:endParaRPr lang="en-AU" dirty="0"/>
          </a:p>
        </p:txBody>
      </p:sp>
      <p:sp>
        <p:nvSpPr>
          <p:cNvPr id="3" name="Title 2"/>
          <p:cNvSpPr>
            <a:spLocks noGrp="1"/>
          </p:cNvSpPr>
          <p:nvPr>
            <p:ph type="title"/>
          </p:nvPr>
        </p:nvSpPr>
        <p:spPr/>
        <p:txBody>
          <a:bodyPr/>
          <a:lstStyle/>
          <a:p>
            <a:pPr algn="l"/>
            <a:r>
              <a:rPr lang="en-AU" dirty="0" smtClean="0"/>
              <a:t>A 3M Perspective </a:t>
            </a:r>
            <a:endParaRPr lang="en-AU"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548680"/>
            <a:ext cx="35814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016510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normAutofit fontScale="90000"/>
          </a:bodyPr>
          <a:lstStyle/>
          <a:p>
            <a:r>
              <a:rPr lang="en-AU" altLang="en-US" dirty="0" smtClean="0"/>
              <a:t>How Do They Manage Innovation?</a:t>
            </a:r>
          </a:p>
        </p:txBody>
      </p:sp>
      <p:sp>
        <p:nvSpPr>
          <p:cNvPr id="7171" name="Content Placeholder 2"/>
          <p:cNvSpPr>
            <a:spLocks noGrp="1"/>
          </p:cNvSpPr>
          <p:nvPr>
            <p:ph idx="1"/>
          </p:nvPr>
        </p:nvSpPr>
        <p:spPr>
          <a:xfrm>
            <a:off x="152400" y="2708920"/>
            <a:ext cx="8534400" cy="4149080"/>
          </a:xfrm>
        </p:spPr>
        <p:txBody>
          <a:bodyPr>
            <a:normAutofit lnSpcReduction="10000"/>
          </a:bodyPr>
          <a:lstStyle/>
          <a:p>
            <a:r>
              <a:rPr lang="en-AU" altLang="en-US" sz="2400" dirty="0" smtClean="0"/>
              <a:t>“innovation success is a consequence of creating a culture in which it can occur”</a:t>
            </a:r>
          </a:p>
          <a:p>
            <a:r>
              <a:rPr lang="en-AU" altLang="en-US" sz="2400" dirty="0" err="1" smtClean="0"/>
              <a:t>ie</a:t>
            </a:r>
            <a:r>
              <a:rPr lang="en-AU" altLang="en-US" sz="2400" dirty="0" smtClean="0"/>
              <a:t> creating the conditions in which innovation can arise from any one of a number of directions, including lucky accidents</a:t>
            </a:r>
          </a:p>
          <a:p>
            <a:r>
              <a:rPr lang="en-AU" altLang="en-US" sz="2400" dirty="0" smtClean="0"/>
              <a:t>There is a deliberate attempt to avoid putting too much structure in place that could constrain innovation</a:t>
            </a:r>
          </a:p>
          <a:p>
            <a:r>
              <a:rPr lang="en-AU" altLang="en-US" sz="2400" dirty="0" smtClean="0"/>
              <a:t>Two core themes of innovation strategy – deep technological competence and strong product development capabilities</a:t>
            </a:r>
          </a:p>
          <a:p>
            <a:r>
              <a:rPr lang="en-US" altLang="en-US" sz="2400" dirty="0" smtClean="0"/>
              <a:t>45 core technology platforms ranging from adhesives, biotechnology and films to nanotechnology and optoelectronics</a:t>
            </a:r>
            <a:endParaRPr lang="en-AU" altLang="en-US" sz="2400" dirty="0" smtClean="0"/>
          </a:p>
        </p:txBody>
      </p:sp>
      <p:sp>
        <p:nvSpPr>
          <p:cNvPr id="4" name="Slide Number Placeholder 3"/>
          <p:cNvSpPr>
            <a:spLocks noGrp="1"/>
          </p:cNvSpPr>
          <p:nvPr>
            <p:ph type="sldNum" sz="quarter" idx="12"/>
          </p:nvPr>
        </p:nvSpPr>
        <p:spPr/>
        <p:txBody>
          <a:bodyPr/>
          <a:lstStyle/>
          <a:p>
            <a:pPr>
              <a:defRPr/>
            </a:pPr>
            <a:fld id="{75B73CFA-08BA-4ABB-AFC3-185A1BF67ABF}" type="slidenum">
              <a:rPr lang="en-US" smtClean="0"/>
              <a:pPr>
                <a:defRPr/>
              </a:pPr>
              <a:t>13</a:t>
            </a:fld>
            <a:endParaRPr lang="en-U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268760"/>
            <a:ext cx="3581400"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36814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 y="2492896"/>
            <a:ext cx="6300192" cy="3960440"/>
          </a:xfrm>
        </p:spPr>
        <p:txBody>
          <a:bodyPr>
            <a:normAutofit fontScale="92500" lnSpcReduction="10000"/>
          </a:bodyPr>
          <a:lstStyle/>
          <a:p>
            <a:r>
              <a:rPr lang="en-AU" dirty="0" smtClean="0"/>
              <a:t>much </a:t>
            </a:r>
            <a:r>
              <a:rPr lang="en-AU" dirty="0"/>
              <a:t>of the </a:t>
            </a:r>
            <a:r>
              <a:rPr lang="en-AU" dirty="0" smtClean="0"/>
              <a:t>observed rise </a:t>
            </a:r>
            <a:r>
              <a:rPr lang="en-AU" dirty="0"/>
              <a:t>in living standards is due to innovation </a:t>
            </a:r>
            <a:r>
              <a:rPr lang="en-AU" dirty="0" smtClean="0"/>
              <a:t>- </a:t>
            </a:r>
            <a:r>
              <a:rPr lang="en-AU" dirty="0"/>
              <a:t>this has been the case since </a:t>
            </a:r>
            <a:r>
              <a:rPr lang="en-AU" dirty="0" smtClean="0"/>
              <a:t>the </a:t>
            </a:r>
            <a:r>
              <a:rPr lang="en-AU" dirty="0"/>
              <a:t>Industrial </a:t>
            </a:r>
            <a:r>
              <a:rPr lang="en-AU" dirty="0" smtClean="0"/>
              <a:t>Revolution</a:t>
            </a:r>
          </a:p>
          <a:p>
            <a:r>
              <a:rPr lang="en-AU" dirty="0" smtClean="0"/>
              <a:t>innovative </a:t>
            </a:r>
            <a:r>
              <a:rPr lang="en-AU" dirty="0"/>
              <a:t>performance is a crucial factor in determining competitiveness and national </a:t>
            </a:r>
            <a:r>
              <a:rPr lang="en-AU" dirty="0" smtClean="0"/>
              <a:t>progress</a:t>
            </a:r>
          </a:p>
          <a:p>
            <a:r>
              <a:rPr lang="en-AU" dirty="0" smtClean="0"/>
              <a:t>innovation </a:t>
            </a:r>
            <a:r>
              <a:rPr lang="en-AU" dirty="0"/>
              <a:t>is important to help address global challenges, such as climate change and sustainable </a:t>
            </a:r>
            <a:r>
              <a:rPr lang="en-AU" dirty="0" smtClean="0"/>
              <a:t>development</a:t>
            </a:r>
          </a:p>
          <a:p>
            <a:r>
              <a:rPr lang="en-AU" dirty="0" smtClean="0"/>
              <a:t>The companies that survive for any significant length of time are marked by deep commitment to innovation, renewal and adaptation </a:t>
            </a:r>
            <a:endParaRPr lang="en-AU" dirty="0"/>
          </a:p>
        </p:txBody>
      </p:sp>
      <p:sp>
        <p:nvSpPr>
          <p:cNvPr id="3" name="Title 2"/>
          <p:cNvSpPr>
            <a:spLocks noGrp="1"/>
          </p:cNvSpPr>
          <p:nvPr>
            <p:ph type="title"/>
          </p:nvPr>
        </p:nvSpPr>
        <p:spPr/>
        <p:txBody>
          <a:bodyPr/>
          <a:lstStyle/>
          <a:p>
            <a:r>
              <a:rPr lang="en-AU" dirty="0" smtClean="0"/>
              <a:t>Why is Innovation Important?</a:t>
            </a:r>
            <a:endParaRPr lang="en-AU" dirty="0"/>
          </a:p>
        </p:txBody>
      </p:sp>
      <p:sp>
        <p:nvSpPr>
          <p:cNvPr id="4" name="AutoShape 2" descr="Image result for Inov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AutoShape 4" descr="Image result for Inovatio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1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1700808"/>
            <a:ext cx="2843808" cy="52905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9740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99593" y="2780928"/>
            <a:ext cx="4392488" cy="3777283"/>
          </a:xfrm>
        </p:spPr>
        <p:txBody>
          <a:bodyPr>
            <a:normAutofit fontScale="92500" lnSpcReduction="20000"/>
          </a:bodyPr>
          <a:lstStyle/>
          <a:p>
            <a:r>
              <a:rPr lang="en-AU" dirty="0" smtClean="0"/>
              <a:t>Innovation-directed efforts are increasing as </a:t>
            </a:r>
            <a:r>
              <a:rPr lang="en-AU" dirty="0"/>
              <a:t>a share of economic </a:t>
            </a:r>
            <a:r>
              <a:rPr lang="en-AU" dirty="0" smtClean="0"/>
              <a:t>activity</a:t>
            </a:r>
          </a:p>
          <a:p>
            <a:r>
              <a:rPr lang="en-AU" dirty="0" smtClean="0"/>
              <a:t>Investment </a:t>
            </a:r>
            <a:r>
              <a:rPr lang="en-AU" dirty="0"/>
              <a:t>in knowledge has grown more rapidly than investment in machinery and equipment since the mid-1990s in most OECD </a:t>
            </a:r>
            <a:r>
              <a:rPr lang="en-AU" dirty="0" smtClean="0"/>
              <a:t>countries</a:t>
            </a:r>
          </a:p>
          <a:p>
            <a:r>
              <a:rPr lang="en-AU" dirty="0" smtClean="0"/>
              <a:t>Innovative enterprises generate higher revenues and profits, have a higher level of exports, grow at a faster rate</a:t>
            </a:r>
            <a:endParaRPr lang="en-AU" dirty="0"/>
          </a:p>
        </p:txBody>
      </p:sp>
      <p:sp>
        <p:nvSpPr>
          <p:cNvPr id="3" name="Title 2"/>
          <p:cNvSpPr>
            <a:spLocks noGrp="1"/>
          </p:cNvSpPr>
          <p:nvPr>
            <p:ph type="title"/>
          </p:nvPr>
        </p:nvSpPr>
        <p:spPr/>
        <p:txBody>
          <a:bodyPr>
            <a:normAutofit fontScale="90000"/>
          </a:bodyPr>
          <a:lstStyle/>
          <a:p>
            <a:r>
              <a:rPr lang="en-AU" dirty="0" smtClean="0"/>
              <a:t>Growth of investment in innovation</a:t>
            </a:r>
            <a:endParaRPr lang="en-AU" dirty="0"/>
          </a:p>
        </p:txBody>
      </p:sp>
      <p:pic>
        <p:nvPicPr>
          <p:cNvPr id="6146" name="Picture 2" descr="Image result for Graph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2636912"/>
            <a:ext cx="3168352" cy="3456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91395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27583" y="2852936"/>
            <a:ext cx="4752529" cy="3273227"/>
          </a:xfrm>
        </p:spPr>
        <p:txBody>
          <a:bodyPr>
            <a:normAutofit fontScale="92500" lnSpcReduction="20000"/>
          </a:bodyPr>
          <a:lstStyle/>
          <a:p>
            <a:r>
              <a:rPr lang="en-AU" dirty="0" smtClean="0"/>
              <a:t>The inspirational flashes of creativity that we associate with innovation have produced great advances. But they are unpredictable and difficult to manage.</a:t>
            </a:r>
          </a:p>
          <a:p>
            <a:pPr marL="0" indent="0">
              <a:buNone/>
            </a:pPr>
            <a:endParaRPr lang="en-AU" dirty="0" smtClean="0"/>
          </a:p>
          <a:p>
            <a:r>
              <a:rPr lang="en-AU" dirty="0" smtClean="0"/>
              <a:t>This is no longer necessary or sufficient to be competitive. </a:t>
            </a:r>
            <a:r>
              <a:rPr lang="en-AU" b="1" dirty="0" smtClean="0"/>
              <a:t>Systematic innovation </a:t>
            </a:r>
            <a:r>
              <a:rPr lang="en-AU" dirty="0" smtClean="0"/>
              <a:t>has its own distinct set of processes, practices and tools.</a:t>
            </a:r>
            <a:endParaRPr lang="en-AU" b="1" dirty="0"/>
          </a:p>
        </p:txBody>
      </p:sp>
      <p:sp>
        <p:nvSpPr>
          <p:cNvPr id="3" name="Title 2"/>
          <p:cNvSpPr>
            <a:spLocks noGrp="1"/>
          </p:cNvSpPr>
          <p:nvPr>
            <p:ph type="title"/>
          </p:nvPr>
        </p:nvSpPr>
        <p:spPr/>
        <p:txBody>
          <a:bodyPr>
            <a:normAutofit fontScale="90000"/>
          </a:bodyPr>
          <a:lstStyle/>
          <a:p>
            <a:r>
              <a:rPr lang="en-AU" dirty="0" smtClean="0"/>
              <a:t>But if innovation is so important, how do we manage it better?</a:t>
            </a:r>
            <a:endParaRPr lang="en-AU" dirty="0"/>
          </a:p>
        </p:txBody>
      </p:sp>
      <p:pic>
        <p:nvPicPr>
          <p:cNvPr id="7170" name="Picture 2" descr="Image result for Manage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2852936"/>
            <a:ext cx="2952328"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39629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smtClean="0"/>
              <a:t>The Five Stages in Systematic Innovation</a:t>
            </a:r>
            <a:endParaRPr lang="en-AU"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15616" y="2780928"/>
            <a:ext cx="6984776" cy="367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552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1" y="2675467"/>
            <a:ext cx="5760640" cy="3450696"/>
          </a:xfrm>
        </p:spPr>
        <p:txBody>
          <a:bodyPr>
            <a:normAutofit fontScale="92500"/>
          </a:bodyPr>
          <a:lstStyle/>
          <a:p>
            <a:pPr marL="457200" indent="-457200">
              <a:buAutoNum type="arabicPeriod"/>
            </a:pPr>
            <a:r>
              <a:rPr lang="en-AU" dirty="0" smtClean="0"/>
              <a:t>Strengthen </a:t>
            </a:r>
            <a:r>
              <a:rPr lang="en-AU" dirty="0"/>
              <a:t>investment in innovation and foster business dynamism </a:t>
            </a:r>
            <a:endParaRPr lang="en-AU" dirty="0" smtClean="0"/>
          </a:p>
          <a:p>
            <a:pPr marL="457200" indent="-457200">
              <a:buAutoNum type="arabicPeriod"/>
            </a:pPr>
            <a:r>
              <a:rPr lang="en-AU" dirty="0" smtClean="0"/>
              <a:t>Invest </a:t>
            </a:r>
            <a:r>
              <a:rPr lang="en-AU" dirty="0"/>
              <a:t>in and shape an efficient system of knowledge creation and diffusion </a:t>
            </a:r>
            <a:endParaRPr lang="en-AU" dirty="0" smtClean="0"/>
          </a:p>
          <a:p>
            <a:pPr marL="457200" indent="-457200">
              <a:buAutoNum type="arabicPeriod"/>
            </a:pPr>
            <a:r>
              <a:rPr lang="en-AU" dirty="0" smtClean="0"/>
              <a:t>Seize </a:t>
            </a:r>
            <a:r>
              <a:rPr lang="en-AU" dirty="0"/>
              <a:t>the benefits of the digital economy </a:t>
            </a:r>
          </a:p>
          <a:p>
            <a:pPr marL="457200" indent="-457200">
              <a:buAutoNum type="arabicPeriod"/>
            </a:pPr>
            <a:r>
              <a:rPr lang="en-AU" dirty="0" smtClean="0"/>
              <a:t>Foster </a:t>
            </a:r>
            <a:r>
              <a:rPr lang="en-AU" dirty="0"/>
              <a:t>talent and skills and optimise their use </a:t>
            </a:r>
          </a:p>
          <a:p>
            <a:pPr marL="457200" indent="-457200">
              <a:buAutoNum type="arabicPeriod"/>
            </a:pPr>
            <a:r>
              <a:rPr lang="en-AU" dirty="0" smtClean="0"/>
              <a:t> </a:t>
            </a:r>
            <a:r>
              <a:rPr lang="en-AU" dirty="0"/>
              <a:t>Improve the governance and implementation of policies for innovation</a:t>
            </a:r>
          </a:p>
          <a:p>
            <a:pPr marL="0" indent="0">
              <a:buNone/>
            </a:pPr>
            <a:endParaRPr lang="en-AU" dirty="0"/>
          </a:p>
        </p:txBody>
      </p:sp>
      <p:sp>
        <p:nvSpPr>
          <p:cNvPr id="3" name="Title 2"/>
          <p:cNvSpPr>
            <a:spLocks noGrp="1"/>
          </p:cNvSpPr>
          <p:nvPr>
            <p:ph type="title"/>
          </p:nvPr>
        </p:nvSpPr>
        <p:spPr/>
        <p:txBody>
          <a:bodyPr>
            <a:normAutofit fontScale="90000"/>
          </a:bodyPr>
          <a:lstStyle/>
          <a:p>
            <a:r>
              <a:rPr lang="en-AU" dirty="0"/>
              <a:t>The OECD Innovation Strategy 2015 </a:t>
            </a:r>
            <a:r>
              <a:rPr lang="en-AU" dirty="0" smtClean="0"/>
              <a:t/>
            </a:r>
            <a:br>
              <a:rPr lang="en-AU" dirty="0" smtClean="0"/>
            </a:br>
            <a:r>
              <a:rPr lang="en-AU" dirty="0" smtClean="0"/>
              <a:t>- 5 priorities for policy-makers</a:t>
            </a:r>
            <a:endParaRPr lang="en-AU" dirty="0"/>
          </a:p>
        </p:txBody>
      </p:sp>
      <p:pic>
        <p:nvPicPr>
          <p:cNvPr id="8194" name="Picture 2" descr="Image result for policy manag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176" y="2996952"/>
            <a:ext cx="2697857" cy="288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47109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1"/>
            <a:ext cx="4572570" cy="3717032"/>
          </a:xfrm>
        </p:spPr>
        <p:txBody>
          <a:bodyPr>
            <a:normAutofit fontScale="90000"/>
          </a:bodyPr>
          <a:lstStyle/>
          <a:p>
            <a:r>
              <a:rPr lang="en-US" altLang="en-US" dirty="0" smtClean="0">
                <a:latin typeface="Tw Cen MT" pitchFamily="34" charset="0"/>
              </a:rPr>
              <a:t>Innovation for Leadership</a:t>
            </a:r>
            <a:br>
              <a:rPr lang="en-US" altLang="en-US" dirty="0" smtClean="0">
                <a:latin typeface="Tw Cen MT" pitchFamily="34" charset="0"/>
              </a:rPr>
            </a:br>
            <a:r>
              <a:rPr lang="en-US" altLang="en-US" dirty="0" smtClean="0">
                <a:latin typeface="Tw Cen MT" pitchFamily="34" charset="0"/>
              </a:rPr>
              <a:t/>
            </a:r>
            <a:br>
              <a:rPr lang="en-US" altLang="en-US" dirty="0" smtClean="0">
                <a:latin typeface="Tw Cen MT" pitchFamily="34" charset="0"/>
              </a:rPr>
            </a:br>
            <a:r>
              <a:rPr lang="it-IT" sz="2000" dirty="0"/>
              <a:t>Australia-Indonesia Centre Emerging Leaders </a:t>
            </a:r>
            <a:r>
              <a:rPr lang="it-IT" sz="2000" dirty="0" smtClean="0"/>
              <a:t>Program</a:t>
            </a:r>
            <a:br>
              <a:rPr lang="it-IT" sz="2000" dirty="0" smtClean="0"/>
            </a:br>
            <a:r>
              <a:rPr lang="en-US" altLang="en-US" sz="2000" dirty="0" smtClean="0">
                <a:solidFill>
                  <a:schemeClr val="tx1"/>
                </a:solidFill>
                <a:latin typeface="Tw Cen MT" pitchFamily="34" charset="0"/>
              </a:rPr>
              <a:t/>
            </a:r>
            <a:br>
              <a:rPr lang="en-US" altLang="en-US" sz="2000" dirty="0" smtClean="0">
                <a:solidFill>
                  <a:schemeClr val="tx1"/>
                </a:solidFill>
                <a:latin typeface="Tw Cen MT" pitchFamily="34" charset="0"/>
              </a:rPr>
            </a:br>
            <a:r>
              <a:rPr lang="en-US" altLang="en-US" sz="2000" dirty="0" smtClean="0">
                <a:solidFill>
                  <a:schemeClr val="tx1"/>
                </a:solidFill>
                <a:latin typeface="Tw Cen MT" pitchFamily="34" charset="0"/>
              </a:rPr>
              <a:t>November 2016</a:t>
            </a:r>
            <a:br>
              <a:rPr lang="en-US" altLang="en-US" sz="2000" dirty="0" smtClean="0">
                <a:solidFill>
                  <a:schemeClr val="tx1"/>
                </a:solidFill>
                <a:latin typeface="Tw Cen MT" pitchFamily="34" charset="0"/>
              </a:rPr>
            </a:br>
            <a:r>
              <a:rPr lang="en-US" altLang="en-US" sz="4400" dirty="0" smtClean="0">
                <a:solidFill>
                  <a:srgbClr val="BACA58"/>
                </a:solidFill>
                <a:latin typeface="Tw Cen MT" pitchFamily="34" charset="0"/>
              </a:rPr>
              <a:t>Opportunities for Innovation in Infrastructure?</a:t>
            </a:r>
            <a:r>
              <a:rPr lang="en-US" altLang="en-US" sz="2000" dirty="0" smtClean="0">
                <a:solidFill>
                  <a:schemeClr val="tx1"/>
                </a:solidFill>
                <a:latin typeface="Tw Cen MT" pitchFamily="34" charset="0"/>
              </a:rPr>
              <a:t/>
            </a:r>
            <a:br>
              <a:rPr lang="en-US" altLang="en-US" sz="2000" dirty="0" smtClean="0">
                <a:solidFill>
                  <a:schemeClr val="tx1"/>
                </a:solidFill>
                <a:latin typeface="Tw Cen MT" pitchFamily="34" charset="0"/>
              </a:rPr>
            </a:br>
            <a:r>
              <a:rPr lang="en-US" altLang="en-US" sz="2000" dirty="0" smtClean="0">
                <a:solidFill>
                  <a:schemeClr val="tx1"/>
                </a:solidFill>
                <a:latin typeface="Tw Cen MT" pitchFamily="34" charset="0"/>
              </a:rPr>
              <a:t/>
            </a:r>
            <a:br>
              <a:rPr lang="en-US" altLang="en-US" sz="2000" dirty="0" smtClean="0">
                <a:solidFill>
                  <a:schemeClr val="tx1"/>
                </a:solidFill>
                <a:latin typeface="Tw Cen MT" pitchFamily="34" charset="0"/>
              </a:rPr>
            </a:br>
            <a:r>
              <a:rPr lang="en-US" sz="2000" dirty="0" smtClean="0">
                <a:solidFill>
                  <a:schemeClr val="tx1"/>
                </a:solidFill>
              </a:rPr>
              <a:t/>
            </a:r>
            <a:br>
              <a:rPr lang="en-US" sz="2000" dirty="0" smtClean="0">
                <a:solidFill>
                  <a:schemeClr val="tx1"/>
                </a:solidFill>
              </a:rPr>
            </a:br>
            <a:r>
              <a:rPr lang="en-AU" altLang="en-US" b="1" dirty="0" smtClean="0"/>
              <a:t/>
            </a:r>
            <a:br>
              <a:rPr lang="en-AU" altLang="en-US" b="1" dirty="0" smtClean="0"/>
            </a:br>
            <a:r>
              <a:rPr lang="en-US" altLang="en-US" dirty="0" smtClean="0">
                <a:latin typeface="Tw Cen MT" pitchFamily="34" charset="0"/>
              </a:rPr>
              <a:t/>
            </a:r>
            <a:br>
              <a:rPr lang="en-US" altLang="en-US" dirty="0" smtClean="0">
                <a:latin typeface="Tw Cen MT" pitchFamily="34" charset="0"/>
              </a:rPr>
            </a:br>
            <a:r>
              <a:rPr lang="en-US" altLang="en-US" dirty="0" smtClean="0">
                <a:solidFill>
                  <a:schemeClr val="tx1"/>
                </a:solidFill>
                <a:latin typeface="Tw Cen MT" pitchFamily="34" charset="0"/>
              </a:rPr>
              <a:t/>
            </a:r>
            <a:br>
              <a:rPr lang="en-US" altLang="en-US" dirty="0" smtClean="0">
                <a:solidFill>
                  <a:schemeClr val="tx1"/>
                </a:solidFill>
                <a:latin typeface="Tw Cen MT" pitchFamily="34" charset="0"/>
              </a:rPr>
            </a:br>
            <a:endParaRPr lang="en-US" altLang="en-US" dirty="0" smtClean="0">
              <a:solidFill>
                <a:schemeClr val="tx1"/>
              </a:solidFill>
              <a:latin typeface="Tw Cen MT" pitchFamily="34" charset="0"/>
            </a:endParaRPr>
          </a:p>
        </p:txBody>
      </p:sp>
      <p:sp>
        <p:nvSpPr>
          <p:cNvPr id="4099" name="Text Placeholder 2"/>
          <p:cNvSpPr>
            <a:spLocks noGrp="1"/>
          </p:cNvSpPr>
          <p:nvPr>
            <p:ph type="body" sz="quarter" idx="11"/>
          </p:nvPr>
        </p:nvSpPr>
        <p:spPr>
          <a:xfrm>
            <a:off x="-1" y="3360738"/>
            <a:ext cx="4330701" cy="852487"/>
          </a:xfrm>
        </p:spPr>
        <p:txBody>
          <a:bodyPr/>
          <a:lstStyle/>
          <a:p>
            <a:endParaRPr lang="en-US" altLang="en-US" b="1" dirty="0" smtClean="0">
              <a:latin typeface="Tw Cen MT" pitchFamily="34" charset="0"/>
            </a:endParaRPr>
          </a:p>
          <a:p>
            <a:endParaRPr lang="en-US" altLang="en-US" b="1" dirty="0">
              <a:latin typeface="Tw Cen MT" pitchFamily="34" charset="0"/>
            </a:endParaRPr>
          </a:p>
          <a:p>
            <a:endParaRPr lang="en-US" altLang="en-US" b="1" dirty="0" smtClean="0">
              <a:latin typeface="Tw Cen MT" pitchFamily="34" charset="0"/>
            </a:endParaRPr>
          </a:p>
          <a:p>
            <a:r>
              <a:rPr lang="en-US" altLang="en-US" b="1" dirty="0" smtClean="0">
                <a:latin typeface="Tw Cen MT" pitchFamily="34" charset="0"/>
              </a:rPr>
              <a:t>Presented by</a:t>
            </a:r>
            <a:endParaRPr lang="en-US" altLang="en-US" dirty="0" smtClean="0">
              <a:latin typeface="Tw Cen MT" pitchFamily="34" charset="0"/>
            </a:endParaRPr>
          </a:p>
          <a:p>
            <a:r>
              <a:rPr lang="en-US" altLang="en-US" dirty="0" smtClean="0">
                <a:latin typeface="Tw Cen MT" pitchFamily="34" charset="0"/>
              </a:rPr>
              <a:t>Professor Ron Johnston</a:t>
            </a:r>
          </a:p>
          <a:p>
            <a:r>
              <a:rPr lang="en-US" altLang="en-US" dirty="0" smtClean="0">
                <a:latin typeface="Tw Cen MT" pitchFamily="34" charset="0"/>
              </a:rPr>
              <a:t>Faculty of Engineering &amp; IT</a:t>
            </a:r>
          </a:p>
        </p:txBody>
      </p:sp>
      <p:pic>
        <p:nvPicPr>
          <p:cNvPr id="4100" name="Picture 7" descr="C:\Users\Lynne\Desktop\My Pictures\2007-08-22, RJ photos '07\RJ photos '07 0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4106352"/>
            <a:ext cx="1944787" cy="270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67622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a:xfrm>
            <a:off x="288925" y="3032956"/>
            <a:ext cx="8243888" cy="3382888"/>
          </a:xfrm>
        </p:spPr>
        <p:txBody>
          <a:bodyPr/>
          <a:lstStyle/>
          <a:p>
            <a:pPr algn="ctr" eaLnBrk="1" hangingPunct="1">
              <a:buFont typeface="Wingdings" pitchFamily="2" charset="2"/>
              <a:buNone/>
            </a:pPr>
            <a:r>
              <a:rPr lang="en-AU" altLang="en-US" i="1" dirty="0" smtClean="0"/>
              <a:t>    An independent not-for-profit company: “addressing the challenges of the future through innovation.”</a:t>
            </a:r>
          </a:p>
        </p:txBody>
      </p:sp>
      <p:sp>
        <p:nvSpPr>
          <p:cNvPr id="7170" name="Rectangle 2"/>
          <p:cNvSpPr>
            <a:spLocks noGrp="1" noChangeArrowheads="1"/>
          </p:cNvSpPr>
          <p:nvPr>
            <p:ph type="title"/>
          </p:nvPr>
        </p:nvSpPr>
        <p:spPr>
          <a:xfrm>
            <a:off x="539750" y="-315913"/>
            <a:ext cx="8001000" cy="1971676"/>
          </a:xfrm>
        </p:spPr>
        <p:txBody>
          <a:bodyPr/>
          <a:lstStyle/>
          <a:p>
            <a:pPr eaLnBrk="1" hangingPunct="1"/>
            <a:endParaRPr lang="en-US" altLang="en-US" smtClean="0"/>
          </a:p>
        </p:txBody>
      </p:sp>
      <p:pic>
        <p:nvPicPr>
          <p:cNvPr id="7172" name="Picture 4" descr="logo_blu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575" y="1052513"/>
            <a:ext cx="19446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ACIIC_text_bl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213" y="333375"/>
            <a:ext cx="78486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6" descr="C:\Documents and Settings\Ron\Local Settings\Temporary Internet Files\Content.IE5\ODMLLB9K\MC90035895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9400" y="4876800"/>
            <a:ext cx="1827213" cy="183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7" descr="C:\Documents and Settings\Ron\Local Settings\Temporary Internet Files\Content.IE5\ZL7OISX5\MC900198724[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32638" y="4460875"/>
            <a:ext cx="1717675" cy="221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8" descr="C:\Documents and Settings\Ron\Local Settings\Temporary Internet Files\Content.IE5\3SZSUXAA\MP900442370[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0338" y="4724400"/>
            <a:ext cx="424815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27230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496" y="2420888"/>
            <a:ext cx="6120680" cy="3705275"/>
          </a:xfrm>
        </p:spPr>
        <p:txBody>
          <a:bodyPr>
            <a:normAutofit fontScale="70000" lnSpcReduction="20000"/>
          </a:bodyPr>
          <a:lstStyle/>
          <a:p>
            <a:r>
              <a:rPr lang="en-AU" dirty="0"/>
              <a:t>I</a:t>
            </a:r>
            <a:r>
              <a:rPr lang="en-AU" dirty="0" smtClean="0"/>
              <a:t>nfrastructure </a:t>
            </a:r>
            <a:r>
              <a:rPr lang="en-AU" dirty="0"/>
              <a:t>policies should be formulated with sufficient flexibility </a:t>
            </a:r>
            <a:r>
              <a:rPr lang="en-AU" dirty="0" smtClean="0"/>
              <a:t>to </a:t>
            </a:r>
            <a:r>
              <a:rPr lang="en-AU" dirty="0"/>
              <a:t>cater to future needs and </a:t>
            </a:r>
            <a:r>
              <a:rPr lang="en-AU" dirty="0" smtClean="0"/>
              <a:t>opportunities. Infrastructure </a:t>
            </a:r>
            <a:r>
              <a:rPr lang="en-AU" dirty="0"/>
              <a:t>projects have very long </a:t>
            </a:r>
            <a:r>
              <a:rPr lang="en-AU" dirty="0" smtClean="0"/>
              <a:t>life-cycles</a:t>
            </a:r>
            <a:r>
              <a:rPr lang="en-AU" dirty="0"/>
              <a:t>. </a:t>
            </a:r>
            <a:r>
              <a:rPr lang="en-AU" dirty="0" smtClean="0"/>
              <a:t>Over this time:</a:t>
            </a:r>
          </a:p>
          <a:p>
            <a:pPr marL="0" indent="0">
              <a:buNone/>
            </a:pPr>
            <a:r>
              <a:rPr lang="en-AU" dirty="0"/>
              <a:t>	</a:t>
            </a:r>
            <a:r>
              <a:rPr lang="en-AU" dirty="0" smtClean="0"/>
              <a:t>- Demand </a:t>
            </a:r>
            <a:r>
              <a:rPr lang="en-AU" dirty="0"/>
              <a:t>will </a:t>
            </a:r>
            <a:r>
              <a:rPr lang="en-AU" dirty="0" smtClean="0"/>
              <a:t>change</a:t>
            </a:r>
          </a:p>
          <a:p>
            <a:pPr marL="0" indent="0">
              <a:buNone/>
            </a:pPr>
            <a:r>
              <a:rPr lang="en-AU" dirty="0"/>
              <a:t>	</a:t>
            </a:r>
            <a:r>
              <a:rPr lang="en-AU" dirty="0" smtClean="0"/>
              <a:t>- </a:t>
            </a:r>
            <a:r>
              <a:rPr lang="en-AU" dirty="0"/>
              <a:t>Technology will </a:t>
            </a:r>
            <a:r>
              <a:rPr lang="en-AU" dirty="0" smtClean="0"/>
              <a:t>change </a:t>
            </a:r>
          </a:p>
          <a:p>
            <a:pPr marL="0" indent="0">
              <a:buNone/>
            </a:pPr>
            <a:r>
              <a:rPr lang="en-AU" dirty="0"/>
              <a:t>	</a:t>
            </a:r>
            <a:r>
              <a:rPr lang="en-AU" dirty="0" smtClean="0"/>
              <a:t>- Context will change</a:t>
            </a:r>
          </a:p>
          <a:p>
            <a:pPr marL="0" indent="0">
              <a:buNone/>
            </a:pPr>
            <a:r>
              <a:rPr lang="en-AU" dirty="0"/>
              <a:t/>
            </a:r>
            <a:br>
              <a:rPr lang="en-AU" dirty="0"/>
            </a:br>
            <a:r>
              <a:rPr lang="en-AU" dirty="0"/>
              <a:t> </a:t>
            </a:r>
            <a:r>
              <a:rPr lang="en-AU" dirty="0" smtClean="0"/>
              <a:t>*   Policies need to </a:t>
            </a:r>
            <a:r>
              <a:rPr lang="en-AU" dirty="0"/>
              <a:t>be better coordinated </a:t>
            </a:r>
            <a:r>
              <a:rPr lang="en-AU" dirty="0" smtClean="0"/>
              <a:t>to </a:t>
            </a:r>
            <a:r>
              <a:rPr lang="en-AU" dirty="0"/>
              <a:t>exploit synergy </a:t>
            </a:r>
            <a:endParaRPr lang="en-AU" dirty="0" smtClean="0"/>
          </a:p>
          <a:p>
            <a:pPr marL="0" indent="0">
              <a:buNone/>
            </a:pPr>
            <a:r>
              <a:rPr lang="en-AU" dirty="0" smtClean="0"/>
              <a:t>      and </a:t>
            </a:r>
            <a:r>
              <a:rPr lang="en-AU" dirty="0"/>
              <a:t>make infrastructure much more </a:t>
            </a:r>
            <a:r>
              <a:rPr lang="en-AU" dirty="0" smtClean="0"/>
              <a:t>efficient </a:t>
            </a:r>
            <a:r>
              <a:rPr lang="en-AU" dirty="0" err="1" smtClean="0"/>
              <a:t>eg</a:t>
            </a:r>
            <a:endParaRPr lang="en-AU" dirty="0" smtClean="0"/>
          </a:p>
          <a:p>
            <a:pPr marL="0" indent="0">
              <a:buNone/>
            </a:pPr>
            <a:r>
              <a:rPr lang="en-AU" dirty="0"/>
              <a:t>	</a:t>
            </a:r>
            <a:r>
              <a:rPr lang="en-AU" dirty="0" smtClean="0"/>
              <a:t>- Coordination of road, </a:t>
            </a:r>
            <a:r>
              <a:rPr lang="en-AU" dirty="0"/>
              <a:t>water </a:t>
            </a:r>
            <a:r>
              <a:rPr lang="en-AU" dirty="0" smtClean="0"/>
              <a:t>piping, and 	sewage systems at </a:t>
            </a:r>
            <a:r>
              <a:rPr lang="en-AU" dirty="0"/>
              <a:t>the design, </a:t>
            </a:r>
            <a:r>
              <a:rPr lang="en-AU" dirty="0" smtClean="0"/>
              <a:t>construction </a:t>
            </a:r>
            <a:r>
              <a:rPr lang="en-AU" dirty="0"/>
              <a:t>and </a:t>
            </a:r>
            <a:r>
              <a:rPr lang="en-AU" dirty="0" smtClean="0"/>
              <a:t>	maintenance stage</a:t>
            </a:r>
          </a:p>
          <a:p>
            <a:pPr marL="0" indent="0">
              <a:buNone/>
            </a:pPr>
            <a:r>
              <a:rPr lang="en-AU" dirty="0"/>
              <a:t>	</a:t>
            </a:r>
            <a:r>
              <a:rPr lang="en-AU" dirty="0" smtClean="0"/>
              <a:t>- Coordination </a:t>
            </a:r>
            <a:r>
              <a:rPr lang="en-AU" dirty="0"/>
              <a:t>of </a:t>
            </a:r>
            <a:r>
              <a:rPr lang="en-AU" dirty="0" smtClean="0"/>
              <a:t>urban planning, housing 	development</a:t>
            </a:r>
            <a:r>
              <a:rPr lang="en-AU" dirty="0"/>
              <a:t>, </a:t>
            </a:r>
            <a:r>
              <a:rPr lang="en-AU" dirty="0" smtClean="0"/>
              <a:t>transport and </a:t>
            </a:r>
            <a:r>
              <a:rPr lang="en-AU" dirty="0"/>
              <a:t>other </a:t>
            </a:r>
            <a:r>
              <a:rPr lang="en-AU" dirty="0" smtClean="0"/>
              <a:t>amenities</a:t>
            </a:r>
            <a:endParaRPr lang="en-AU" dirty="0"/>
          </a:p>
        </p:txBody>
      </p:sp>
      <p:sp>
        <p:nvSpPr>
          <p:cNvPr id="3" name="Title 2"/>
          <p:cNvSpPr>
            <a:spLocks noGrp="1"/>
          </p:cNvSpPr>
          <p:nvPr>
            <p:ph type="title"/>
          </p:nvPr>
        </p:nvSpPr>
        <p:spPr/>
        <p:txBody>
          <a:bodyPr>
            <a:normAutofit/>
          </a:bodyPr>
          <a:lstStyle/>
          <a:p>
            <a:r>
              <a:rPr lang="en-AU" dirty="0" smtClean="0"/>
              <a:t>Innovation in Policy</a:t>
            </a:r>
            <a:endParaRPr lang="en-AU" dirty="0"/>
          </a:p>
        </p:txBody>
      </p:sp>
      <p:sp>
        <p:nvSpPr>
          <p:cNvPr id="4" name="AutoShape 2" descr="Image result for Infrastructur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4075" y="2852936"/>
            <a:ext cx="2724150"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562097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504" y="3501008"/>
            <a:ext cx="8496943" cy="2625155"/>
          </a:xfrm>
        </p:spPr>
        <p:txBody>
          <a:bodyPr>
            <a:normAutofit fontScale="92500" lnSpcReduction="10000"/>
          </a:bodyPr>
          <a:lstStyle/>
          <a:p>
            <a:r>
              <a:rPr lang="en-AU" dirty="0"/>
              <a:t>Novel financing arrangement that lead to off-book financing, </a:t>
            </a:r>
            <a:r>
              <a:rPr lang="en-AU" dirty="0" smtClean="0"/>
              <a:t>the minimization </a:t>
            </a:r>
            <a:r>
              <a:rPr lang="en-AU" dirty="0"/>
              <a:t>in the increment of cost for private-sector </a:t>
            </a:r>
            <a:r>
              <a:rPr lang="en-AU" dirty="0" smtClean="0"/>
              <a:t>financing, desirable </a:t>
            </a:r>
            <a:r>
              <a:rPr lang="en-AU" dirty="0"/>
              <a:t>patterns of cost and revenue, and the identification of creative revenue</a:t>
            </a:r>
          </a:p>
          <a:p>
            <a:r>
              <a:rPr lang="en-AU" dirty="0" smtClean="0"/>
              <a:t>Public Private Partnerships (PPP</a:t>
            </a:r>
            <a:r>
              <a:rPr lang="en-AU" dirty="0"/>
              <a:t>) is one </a:t>
            </a:r>
            <a:r>
              <a:rPr lang="en-AU" dirty="0" smtClean="0"/>
              <a:t>area </a:t>
            </a:r>
            <a:r>
              <a:rPr lang="en-AU" dirty="0"/>
              <a:t>of innovation that can unlock private sector funding. PPP brings with it the market discipline and helps us to take into account the full cycle cost of the project.</a:t>
            </a:r>
          </a:p>
        </p:txBody>
      </p:sp>
      <p:sp>
        <p:nvSpPr>
          <p:cNvPr id="3" name="Title 2"/>
          <p:cNvSpPr>
            <a:spLocks noGrp="1"/>
          </p:cNvSpPr>
          <p:nvPr>
            <p:ph type="title"/>
          </p:nvPr>
        </p:nvSpPr>
        <p:spPr/>
        <p:txBody>
          <a:bodyPr/>
          <a:lstStyle/>
          <a:p>
            <a:pPr algn="l"/>
            <a:r>
              <a:rPr lang="en-AU" dirty="0" smtClean="0"/>
              <a:t>Financial Innovation</a:t>
            </a:r>
            <a:endParaRPr lang="en-AU" dirty="0"/>
          </a:p>
        </p:txBody>
      </p:sp>
      <p:pic>
        <p:nvPicPr>
          <p:cNvPr id="10242" name="Picture 2" descr="Image result for financial innov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0"/>
            <a:ext cx="3635896" cy="32522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40578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r>
              <a:rPr lang="en-AU" dirty="0"/>
              <a:t>T</a:t>
            </a:r>
            <a:r>
              <a:rPr lang="en-AU" dirty="0" smtClean="0"/>
              <a:t>echnologies that </a:t>
            </a:r>
            <a:r>
              <a:rPr lang="en-AU" dirty="0"/>
              <a:t>can impact infrastructure development at the design and planning </a:t>
            </a:r>
            <a:r>
              <a:rPr lang="en-AU" dirty="0" smtClean="0"/>
              <a:t>stage such as modelling and 3-D design software </a:t>
            </a:r>
            <a:r>
              <a:rPr lang="en-AU" dirty="0"/>
              <a:t>which </a:t>
            </a:r>
            <a:r>
              <a:rPr lang="en-AU" dirty="0" smtClean="0"/>
              <a:t>allow </a:t>
            </a:r>
            <a:r>
              <a:rPr lang="en-AU" dirty="0"/>
              <a:t>for better visualisation, </a:t>
            </a:r>
            <a:r>
              <a:rPr lang="en-AU" dirty="0" smtClean="0"/>
              <a:t>planning </a:t>
            </a:r>
            <a:r>
              <a:rPr lang="en-AU" dirty="0"/>
              <a:t>and </a:t>
            </a:r>
            <a:r>
              <a:rPr lang="en-AU" dirty="0" smtClean="0"/>
              <a:t>forecast</a:t>
            </a:r>
            <a:r>
              <a:rPr lang="en-AU" dirty="0"/>
              <a:t>. </a:t>
            </a:r>
            <a:br>
              <a:rPr lang="en-AU" dirty="0"/>
            </a:br>
            <a:r>
              <a:rPr lang="en-AU" dirty="0"/>
              <a:t> </a:t>
            </a:r>
            <a:endParaRPr lang="en-AU" dirty="0" smtClean="0"/>
          </a:p>
          <a:p>
            <a:r>
              <a:rPr lang="en-AU" dirty="0"/>
              <a:t>T</a:t>
            </a:r>
            <a:r>
              <a:rPr lang="en-AU" dirty="0" smtClean="0"/>
              <a:t>echnologies supporting the construction </a:t>
            </a:r>
            <a:r>
              <a:rPr lang="en-AU" dirty="0"/>
              <a:t>of </a:t>
            </a:r>
            <a:r>
              <a:rPr lang="en-AU" dirty="0" smtClean="0"/>
              <a:t>infrastructure assets, whether through new </a:t>
            </a:r>
            <a:r>
              <a:rPr lang="en-AU" dirty="0"/>
              <a:t>building materials, new and more efficient methods of construction, </a:t>
            </a:r>
            <a:r>
              <a:rPr lang="en-AU" dirty="0" smtClean="0"/>
              <a:t>logistical technologies, and pre-assembly.</a:t>
            </a:r>
          </a:p>
          <a:p>
            <a:pPr marL="0" indent="0">
              <a:buNone/>
            </a:pPr>
            <a:r>
              <a:rPr lang="en-AU" dirty="0" smtClean="0"/>
              <a:t> </a:t>
            </a:r>
          </a:p>
          <a:p>
            <a:r>
              <a:rPr lang="en-AU" dirty="0"/>
              <a:t>T</a:t>
            </a:r>
            <a:r>
              <a:rPr lang="en-AU" dirty="0" smtClean="0"/>
              <a:t>echnologies in data </a:t>
            </a:r>
            <a:r>
              <a:rPr lang="en-AU" dirty="0"/>
              <a:t>analytics which </a:t>
            </a:r>
            <a:r>
              <a:rPr lang="en-AU" dirty="0" smtClean="0"/>
              <a:t>can make </a:t>
            </a:r>
            <a:r>
              <a:rPr lang="en-AU" dirty="0"/>
              <a:t>operation and maintenance of infrastructure much more efficient. Through a network </a:t>
            </a:r>
            <a:r>
              <a:rPr lang="en-AU" dirty="0" smtClean="0"/>
              <a:t>of RFID, drones </a:t>
            </a:r>
            <a:r>
              <a:rPr lang="en-AU" dirty="0"/>
              <a:t>and other sensory equipment, </a:t>
            </a:r>
            <a:r>
              <a:rPr lang="en-AU" dirty="0" smtClean="0"/>
              <a:t>data </a:t>
            </a:r>
            <a:r>
              <a:rPr lang="en-AU" dirty="0"/>
              <a:t>can be collected </a:t>
            </a:r>
            <a:r>
              <a:rPr lang="en-AU" dirty="0" smtClean="0"/>
              <a:t>which allow </a:t>
            </a:r>
            <a:r>
              <a:rPr lang="en-AU" dirty="0"/>
              <a:t>for better monitoring, better forecast of demand and </a:t>
            </a:r>
            <a:r>
              <a:rPr lang="en-AU" dirty="0" smtClean="0"/>
              <a:t>supply, </a:t>
            </a:r>
            <a:r>
              <a:rPr lang="en-AU" dirty="0"/>
              <a:t>and </a:t>
            </a:r>
            <a:r>
              <a:rPr lang="en-AU" dirty="0" smtClean="0"/>
              <a:t>early </a:t>
            </a:r>
            <a:r>
              <a:rPr lang="en-AU" dirty="0"/>
              <a:t>detection of </a:t>
            </a:r>
            <a:r>
              <a:rPr lang="en-AU" dirty="0" smtClean="0"/>
              <a:t>defects.</a:t>
            </a:r>
            <a:endParaRPr lang="en-AU" dirty="0"/>
          </a:p>
        </p:txBody>
      </p:sp>
      <p:sp>
        <p:nvSpPr>
          <p:cNvPr id="3" name="Title 2"/>
          <p:cNvSpPr>
            <a:spLocks noGrp="1"/>
          </p:cNvSpPr>
          <p:nvPr>
            <p:ph type="title"/>
          </p:nvPr>
        </p:nvSpPr>
        <p:spPr/>
        <p:txBody>
          <a:bodyPr/>
          <a:lstStyle/>
          <a:p>
            <a:r>
              <a:rPr lang="en-AU" dirty="0" smtClean="0"/>
              <a:t>Technological Innovation</a:t>
            </a:r>
            <a:endParaRPr lang="en-AU" dirty="0"/>
          </a:p>
        </p:txBody>
      </p:sp>
    </p:spTree>
    <p:extLst>
      <p:ext uri="{BB962C8B-B14F-4D97-AF65-F5344CB8AC3E}">
        <p14:creationId xmlns:p14="http://schemas.microsoft.com/office/powerpoint/2010/main" val="34787272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3528" y="338328"/>
            <a:ext cx="8363272" cy="1252728"/>
          </a:xfrm>
        </p:spPr>
        <p:txBody>
          <a:bodyPr>
            <a:normAutofit/>
          </a:bodyPr>
          <a:lstStyle/>
          <a:p>
            <a:r>
              <a:rPr lang="en-AU" sz="3600" dirty="0" smtClean="0"/>
              <a:t>Innovation in Climate Change Adaptation</a:t>
            </a:r>
            <a:endParaRPr lang="en-AU" sz="3600" dirty="0"/>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1268760"/>
            <a:ext cx="8784976" cy="532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486745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1" y="2420888"/>
            <a:ext cx="8028880" cy="3705275"/>
          </a:xfrm>
        </p:spPr>
        <p:txBody>
          <a:bodyPr/>
          <a:lstStyle/>
          <a:p>
            <a:r>
              <a:rPr lang="en-AU" dirty="0" smtClean="0"/>
              <a:t>New mobility through distributed travel information, fare integration, transport sharing</a:t>
            </a:r>
          </a:p>
          <a:p>
            <a:r>
              <a:rPr lang="en-AU" dirty="0" smtClean="0"/>
              <a:t>City logistics - centralised </a:t>
            </a:r>
            <a:r>
              <a:rPr lang="en-AU" dirty="0"/>
              <a:t>urban distribution </a:t>
            </a:r>
            <a:r>
              <a:rPr lang="en-AU" dirty="0" smtClean="0"/>
              <a:t>centres, environmental zone pricing</a:t>
            </a:r>
          </a:p>
          <a:p>
            <a:r>
              <a:rPr lang="en-AU" dirty="0"/>
              <a:t>Intelligent system </a:t>
            </a:r>
            <a:r>
              <a:rPr lang="en-AU" dirty="0" smtClean="0"/>
              <a:t>management – congestion charging, automated </a:t>
            </a:r>
            <a:r>
              <a:rPr lang="en-AU" dirty="0"/>
              <a:t>traffic </a:t>
            </a:r>
            <a:r>
              <a:rPr lang="en-AU" dirty="0" smtClean="0"/>
              <a:t>enforcement</a:t>
            </a:r>
          </a:p>
          <a:p>
            <a:r>
              <a:rPr lang="en-AU" dirty="0" err="1" smtClean="0"/>
              <a:t>Livability</a:t>
            </a:r>
            <a:r>
              <a:rPr lang="en-AU" dirty="0" smtClean="0"/>
              <a:t> – pedestrian realms, breaking the driving routine, bus rapid transport, shared space</a:t>
            </a:r>
            <a:endParaRPr lang="en-AU" dirty="0"/>
          </a:p>
          <a:p>
            <a:endParaRPr lang="en-AU" dirty="0"/>
          </a:p>
        </p:txBody>
      </p:sp>
      <p:sp>
        <p:nvSpPr>
          <p:cNvPr id="3" name="Title 2"/>
          <p:cNvSpPr>
            <a:spLocks noGrp="1"/>
          </p:cNvSpPr>
          <p:nvPr>
            <p:ph type="title"/>
          </p:nvPr>
        </p:nvSpPr>
        <p:spPr/>
        <p:txBody>
          <a:bodyPr>
            <a:normAutofit fontScale="90000"/>
          </a:bodyPr>
          <a:lstStyle/>
          <a:p>
            <a:r>
              <a:rPr lang="en-AU" dirty="0" smtClean="0"/>
              <a:t>Innovation in Sustainable Transport -</a:t>
            </a:r>
            <a:br>
              <a:rPr lang="en-AU" dirty="0" smtClean="0"/>
            </a:br>
            <a:r>
              <a:rPr lang="en-AU" dirty="0" smtClean="0"/>
              <a:t>technological and social</a:t>
            </a:r>
            <a:endParaRPr lang="en-AU" dirty="0"/>
          </a:p>
        </p:txBody>
      </p:sp>
    </p:spTree>
    <p:extLst>
      <p:ext uri="{BB962C8B-B14F-4D97-AF65-F5344CB8AC3E}">
        <p14:creationId xmlns:p14="http://schemas.microsoft.com/office/powerpoint/2010/main" val="10170390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A possible framework for adaptation:</a:t>
            </a:r>
          </a:p>
          <a:p>
            <a:r>
              <a:rPr lang="en-AU" dirty="0" smtClean="0"/>
              <a:t>Determining environmental loadings over the design life of the infrastructure</a:t>
            </a:r>
          </a:p>
          <a:p>
            <a:r>
              <a:rPr lang="en-AU" dirty="0" smtClean="0"/>
              <a:t>Risk assessment in response to those changing loadings</a:t>
            </a:r>
          </a:p>
          <a:p>
            <a:r>
              <a:rPr lang="en-AU" dirty="0" smtClean="0"/>
              <a:t>Adaptation options development</a:t>
            </a:r>
          </a:p>
          <a:p>
            <a:r>
              <a:rPr lang="en-AU" dirty="0" smtClean="0"/>
              <a:t>Options assessment and determination by owners and stakeholders on an agreed </a:t>
            </a:r>
            <a:r>
              <a:rPr lang="en-AU" smtClean="0"/>
              <a:t>adaptation approach</a:t>
            </a:r>
            <a:endParaRPr lang="en-AU" dirty="0"/>
          </a:p>
        </p:txBody>
      </p:sp>
      <p:sp>
        <p:nvSpPr>
          <p:cNvPr id="3" name="Title 2"/>
          <p:cNvSpPr>
            <a:spLocks noGrp="1"/>
          </p:cNvSpPr>
          <p:nvPr>
            <p:ph type="title"/>
          </p:nvPr>
        </p:nvSpPr>
        <p:spPr>
          <a:xfrm>
            <a:off x="467544" y="116632"/>
            <a:ext cx="8229600" cy="1866536"/>
          </a:xfrm>
        </p:spPr>
        <p:txBody>
          <a:bodyPr>
            <a:normAutofit/>
          </a:bodyPr>
          <a:lstStyle/>
          <a:p>
            <a:r>
              <a:rPr lang="en-AU" sz="3200" dirty="0" smtClean="0"/>
              <a:t>Climate loadings on infrastructure will change over the lifetime of infrastructure built today </a:t>
            </a:r>
            <a:r>
              <a:rPr lang="en-AU" sz="2000" dirty="0" smtClean="0"/>
              <a:t>(Tom O’Connor, Focus, 2016)</a:t>
            </a:r>
            <a:endParaRPr lang="en-AU" sz="2000" dirty="0"/>
          </a:p>
        </p:txBody>
      </p:sp>
    </p:spTree>
    <p:extLst>
      <p:ext uri="{BB962C8B-B14F-4D97-AF65-F5344CB8AC3E}">
        <p14:creationId xmlns:p14="http://schemas.microsoft.com/office/powerpoint/2010/main" val="42747135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276872"/>
            <a:ext cx="8229600" cy="1368152"/>
          </a:xfrm>
        </p:spPr>
        <p:txBody>
          <a:bodyPr>
            <a:normAutofit fontScale="90000"/>
          </a:bodyPr>
          <a:lstStyle/>
          <a:p>
            <a:r>
              <a:rPr lang="en-AU" dirty="0" smtClean="0">
                <a:solidFill>
                  <a:schemeClr val="bg1"/>
                </a:solidFill>
                <a:hlinkClick r:id="rId2" action="ppaction://hlinkpres?slideindex=1&amp;slidetitle="/>
              </a:rPr>
              <a:t>What is Innovation and why is it important?</a:t>
            </a:r>
            <a:br>
              <a:rPr lang="en-AU" dirty="0" smtClean="0">
                <a:solidFill>
                  <a:schemeClr val="bg1"/>
                </a:solidFill>
                <a:hlinkClick r:id="rId2" action="ppaction://hlinkpres?slideindex=1&amp;slidetitle="/>
              </a:rPr>
            </a:br>
            <a:r>
              <a:rPr lang="en-AU" dirty="0">
                <a:hlinkClick r:id="rId2" action="ppaction://hlinkpres?slideindex=1&amp;slidetitle="/>
              </a:rPr>
              <a:t/>
            </a:r>
            <a:br>
              <a:rPr lang="en-AU" dirty="0">
                <a:hlinkClick r:id="rId2" action="ppaction://hlinkpres?slideindex=1&amp;slidetitle="/>
              </a:rPr>
            </a:br>
            <a:r>
              <a:rPr lang="en-AU" sz="2700" dirty="0">
                <a:solidFill>
                  <a:srgbClr val="002060"/>
                </a:solidFill>
                <a:hlinkClick r:id="rId2" action="ppaction://hlinkpres?slideindex=1&amp;slidetitle="/>
              </a:rPr>
              <a:t>https://www.globalinnovationindex.org/analysis-indicator</a:t>
            </a:r>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15616" y="3429000"/>
            <a:ext cx="7128792"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92796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AU"/>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260648"/>
            <a:ext cx="8640960" cy="59766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0324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Global Innovation Index</a:t>
            </a:r>
            <a:endParaRPr lang="en-AU"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59632" y="2204864"/>
            <a:ext cx="6768752"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85123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1561" y="1772816"/>
            <a:ext cx="7668840" cy="4353347"/>
          </a:xfrm>
        </p:spPr>
        <p:txBody>
          <a:bodyPr>
            <a:normAutofit/>
          </a:bodyPr>
          <a:lstStyle/>
          <a:p>
            <a:pPr marL="0" indent="0">
              <a:buNone/>
            </a:pPr>
            <a:r>
              <a:rPr lang="en-AU" sz="4400" dirty="0"/>
              <a:t>Invention is not </a:t>
            </a:r>
            <a:r>
              <a:rPr lang="en-AU" sz="4400" dirty="0" smtClean="0"/>
              <a:t>Innovation</a:t>
            </a:r>
          </a:p>
          <a:p>
            <a:endParaRPr lang="en-AU" dirty="0"/>
          </a:p>
          <a:p>
            <a:r>
              <a:rPr lang="en-AU" dirty="0" smtClean="0"/>
              <a:t>An</a:t>
            </a:r>
            <a:r>
              <a:rPr lang="en-AU" dirty="0"/>
              <a:t> </a:t>
            </a:r>
            <a:r>
              <a:rPr lang="en-AU" b="1" dirty="0"/>
              <a:t>invention</a:t>
            </a:r>
            <a:r>
              <a:rPr lang="en-AU" dirty="0"/>
              <a:t> is a unique </a:t>
            </a:r>
            <a:r>
              <a:rPr lang="en-AU" dirty="0" smtClean="0"/>
              <a:t>or novel device, </a:t>
            </a:r>
            <a:r>
              <a:rPr lang="en-AU" dirty="0"/>
              <a:t>method, composition or </a:t>
            </a:r>
            <a:r>
              <a:rPr lang="en-AU" dirty="0" smtClean="0"/>
              <a:t>process, but it is not innovation. </a:t>
            </a:r>
          </a:p>
          <a:p>
            <a:r>
              <a:rPr lang="en-AU" dirty="0" smtClean="0"/>
              <a:t>Think of </a:t>
            </a:r>
            <a:r>
              <a:rPr lang="en-AU" b="1" dirty="0" smtClean="0"/>
              <a:t>innovation</a:t>
            </a:r>
            <a:r>
              <a:rPr lang="en-AU" dirty="0" smtClean="0"/>
              <a:t> as the </a:t>
            </a:r>
          </a:p>
          <a:p>
            <a:pPr marL="0" indent="0">
              <a:buNone/>
            </a:pPr>
            <a:r>
              <a:rPr lang="en-AU" dirty="0" smtClean="0"/>
              <a:t>laying of an egg, whereas </a:t>
            </a:r>
          </a:p>
          <a:p>
            <a:pPr marL="0" indent="0">
              <a:buNone/>
            </a:pPr>
            <a:r>
              <a:rPr lang="en-AU" dirty="0" smtClean="0"/>
              <a:t>innovation is the laying, </a:t>
            </a:r>
          </a:p>
          <a:p>
            <a:pPr marL="0" indent="0">
              <a:buNone/>
            </a:pPr>
            <a:r>
              <a:rPr lang="en-AU" dirty="0" smtClean="0"/>
              <a:t>incubation, hatching </a:t>
            </a:r>
          </a:p>
          <a:p>
            <a:pPr marL="0" indent="0">
              <a:buNone/>
            </a:pPr>
            <a:r>
              <a:rPr lang="en-AU" dirty="0" smtClean="0"/>
              <a:t>and rearing.</a:t>
            </a:r>
          </a:p>
          <a:p>
            <a:endParaRPr lang="en-AU" dirty="0" smtClean="0"/>
          </a:p>
          <a:p>
            <a:endParaRPr lang="en-AU" dirty="0"/>
          </a:p>
        </p:txBody>
      </p:sp>
      <p:sp>
        <p:nvSpPr>
          <p:cNvPr id="3" name="Title 2"/>
          <p:cNvSpPr>
            <a:spLocks noGrp="1"/>
          </p:cNvSpPr>
          <p:nvPr>
            <p:ph type="title"/>
          </p:nvPr>
        </p:nvSpPr>
        <p:spPr/>
        <p:txBody>
          <a:bodyPr>
            <a:normAutofit/>
          </a:bodyPr>
          <a:lstStyle/>
          <a:p>
            <a:r>
              <a:rPr lang="en-AU" dirty="0" smtClean="0"/>
              <a:t>What is Innovation? </a:t>
            </a:r>
            <a:endParaRPr lang="en-A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3861048"/>
            <a:ext cx="396044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85202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1" y="2276872"/>
            <a:ext cx="4680520" cy="4320480"/>
          </a:xfrm>
        </p:spPr>
        <p:txBody>
          <a:bodyPr>
            <a:normAutofit/>
          </a:bodyPr>
          <a:lstStyle/>
          <a:p>
            <a:r>
              <a:rPr lang="en-AU" dirty="0"/>
              <a:t>“Innovation is more than simply coming up with good ideas; it is the process of growing them into practical use.” (Thomas Edison) </a:t>
            </a:r>
            <a:endParaRPr lang="en-AU" dirty="0" smtClean="0"/>
          </a:p>
          <a:p>
            <a:r>
              <a:rPr lang="en-AU" dirty="0" smtClean="0"/>
              <a:t>“Innovation is implementing ideas that create value” (Innovation Network USA)</a:t>
            </a:r>
          </a:p>
          <a:p>
            <a:r>
              <a:rPr lang="en-AU" dirty="0" smtClean="0"/>
              <a:t>“Innovation is new ideas that work” (Geoff </a:t>
            </a:r>
            <a:r>
              <a:rPr lang="en-AU" dirty="0" err="1" smtClean="0"/>
              <a:t>Mulgan</a:t>
            </a:r>
            <a:r>
              <a:rPr lang="en-AU" dirty="0" smtClean="0"/>
              <a:t>, NESTA, 2008)</a:t>
            </a:r>
            <a:endParaRPr lang="en-AU" dirty="0"/>
          </a:p>
          <a:p>
            <a:pPr marL="0" indent="0">
              <a:buNone/>
            </a:pPr>
            <a:endParaRPr lang="en-AU" dirty="0"/>
          </a:p>
          <a:p>
            <a:endParaRPr lang="en-AU" dirty="0"/>
          </a:p>
        </p:txBody>
      </p:sp>
      <p:sp>
        <p:nvSpPr>
          <p:cNvPr id="3" name="Title 2"/>
          <p:cNvSpPr>
            <a:spLocks noGrp="1"/>
          </p:cNvSpPr>
          <p:nvPr>
            <p:ph type="title"/>
          </p:nvPr>
        </p:nvSpPr>
        <p:spPr/>
        <p:txBody>
          <a:bodyPr/>
          <a:lstStyle/>
          <a:p>
            <a:r>
              <a:rPr lang="en-AU" dirty="0" smtClean="0"/>
              <a:t>Some Definitions</a:t>
            </a:r>
            <a:endParaRPr lang="en-AU" dirty="0"/>
          </a:p>
        </p:txBody>
      </p:sp>
      <p:pic>
        <p:nvPicPr>
          <p:cNvPr id="2050" name="Picture 2" descr="Image result for innovation photo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2996952"/>
            <a:ext cx="2857500" cy="3096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52232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a:xfrm>
            <a:off x="395536" y="548680"/>
            <a:ext cx="8229600" cy="1124744"/>
          </a:xfrm>
        </p:spPr>
        <p:txBody>
          <a:bodyPr>
            <a:normAutofit/>
          </a:bodyPr>
          <a:lstStyle/>
          <a:p>
            <a:r>
              <a:rPr lang="en-AU" sz="4000" dirty="0" smtClean="0">
                <a:solidFill>
                  <a:schemeClr val="bg1"/>
                </a:solidFill>
              </a:rPr>
              <a:t>So Innovation Involves</a:t>
            </a:r>
            <a:endParaRPr lang="en-AU" sz="4000" dirty="0">
              <a:solidFill>
                <a:schemeClr val="bg1"/>
              </a:solidFill>
            </a:endParaRPr>
          </a:p>
        </p:txBody>
      </p:sp>
      <p:sp>
        <p:nvSpPr>
          <p:cNvPr id="2053" name="Rectangle 5"/>
          <p:cNvSpPr>
            <a:spLocks noGrp="1" noChangeArrowheads="1"/>
          </p:cNvSpPr>
          <p:nvPr>
            <p:ph idx="1"/>
          </p:nvPr>
        </p:nvSpPr>
        <p:spPr>
          <a:xfrm>
            <a:off x="107504" y="1916832"/>
            <a:ext cx="5976664" cy="4941168"/>
          </a:xfrm>
        </p:spPr>
        <p:txBody>
          <a:bodyPr>
            <a:normAutofit fontScale="85000" lnSpcReduction="10000"/>
          </a:bodyPr>
          <a:lstStyle/>
          <a:p>
            <a:pPr marL="609600" indent="-609600">
              <a:lnSpc>
                <a:spcPct val="90000"/>
              </a:lnSpc>
            </a:pPr>
            <a:endParaRPr lang="en-AU" dirty="0" smtClean="0"/>
          </a:p>
          <a:p>
            <a:pPr marL="609600" indent="-609600">
              <a:lnSpc>
                <a:spcPct val="90000"/>
              </a:lnSpc>
            </a:pPr>
            <a:r>
              <a:rPr lang="en-AU" sz="2800" dirty="0" smtClean="0"/>
              <a:t>New </a:t>
            </a:r>
            <a:r>
              <a:rPr lang="en-AU" sz="2800" dirty="0"/>
              <a:t>products, new </a:t>
            </a:r>
            <a:r>
              <a:rPr lang="en-AU" sz="2800" dirty="0" smtClean="0"/>
              <a:t>processes, new services</a:t>
            </a:r>
          </a:p>
          <a:p>
            <a:pPr marL="609600" indent="-609600">
              <a:lnSpc>
                <a:spcPct val="90000"/>
              </a:lnSpc>
            </a:pPr>
            <a:r>
              <a:rPr lang="en-AU" sz="2800" dirty="0" smtClean="0"/>
              <a:t>New means for producing those </a:t>
            </a:r>
            <a:r>
              <a:rPr lang="en-AU" sz="2800" dirty="0"/>
              <a:t>products, </a:t>
            </a:r>
            <a:r>
              <a:rPr lang="en-AU" sz="2800" dirty="0" smtClean="0"/>
              <a:t>processes or </a:t>
            </a:r>
            <a:r>
              <a:rPr lang="en-AU" sz="2800" dirty="0"/>
              <a:t>services</a:t>
            </a:r>
          </a:p>
          <a:p>
            <a:pPr marL="609600" indent="-609600">
              <a:lnSpc>
                <a:spcPct val="90000"/>
              </a:lnSpc>
            </a:pPr>
            <a:r>
              <a:rPr lang="en-AU" sz="2800" dirty="0"/>
              <a:t>T</a:t>
            </a:r>
            <a:r>
              <a:rPr lang="en-AU" sz="2800" dirty="0" smtClean="0"/>
              <a:t>he </a:t>
            </a:r>
            <a:r>
              <a:rPr lang="en-AU" sz="2800" dirty="0"/>
              <a:t>process of turning ideas into </a:t>
            </a:r>
            <a:r>
              <a:rPr lang="en-AU" sz="2800" dirty="0" smtClean="0"/>
              <a:t>reality</a:t>
            </a:r>
            <a:endParaRPr lang="en-AU" sz="2800" dirty="0"/>
          </a:p>
          <a:p>
            <a:pPr marL="609600" indent="-609600">
              <a:lnSpc>
                <a:spcPct val="90000"/>
              </a:lnSpc>
            </a:pPr>
            <a:r>
              <a:rPr lang="en-AU" sz="2800" dirty="0"/>
              <a:t>New ways to create value for your </a:t>
            </a:r>
            <a:r>
              <a:rPr lang="en-AU" sz="2800" dirty="0" smtClean="0"/>
              <a:t>customers</a:t>
            </a:r>
            <a:endParaRPr lang="en-AU" sz="2800" dirty="0"/>
          </a:p>
          <a:p>
            <a:pPr marL="609600" indent="-609600">
              <a:lnSpc>
                <a:spcPct val="90000"/>
              </a:lnSpc>
            </a:pPr>
            <a:r>
              <a:rPr lang="en-AU" sz="2800" dirty="0"/>
              <a:t>The core organisational process of </a:t>
            </a:r>
            <a:r>
              <a:rPr lang="en-AU" sz="2800" dirty="0" smtClean="0"/>
              <a:t>renewal</a:t>
            </a:r>
            <a:endParaRPr lang="en-AU" sz="2800" dirty="0"/>
          </a:p>
          <a:p>
            <a:pPr marL="609600" indent="-609600">
              <a:lnSpc>
                <a:spcPct val="90000"/>
              </a:lnSpc>
            </a:pPr>
            <a:r>
              <a:rPr lang="en-AU" sz="2800" dirty="0"/>
              <a:t>The creative process whereby economic value is extracted from </a:t>
            </a:r>
            <a:r>
              <a:rPr lang="en-AU" sz="2800" dirty="0" smtClean="0"/>
              <a:t>knowledge</a:t>
            </a:r>
            <a:endParaRPr lang="en-AU" sz="2800" dirty="0"/>
          </a:p>
          <a:p>
            <a:pPr marL="609600" indent="-609600">
              <a:lnSpc>
                <a:spcPct val="90000"/>
              </a:lnSpc>
            </a:pPr>
            <a:r>
              <a:rPr lang="en-AU" sz="2800" dirty="0"/>
              <a:t>Learning the rules, so you know how to break them</a:t>
            </a:r>
          </a:p>
        </p:txBody>
      </p:sp>
      <p:pic>
        <p:nvPicPr>
          <p:cNvPr id="3074" name="Picture 2" descr="Image result for innovation photo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1772816"/>
            <a:ext cx="3096344" cy="5023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4181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2067" y="2492896"/>
            <a:ext cx="6508245" cy="3633267"/>
          </a:xfrm>
        </p:spPr>
        <p:txBody>
          <a:bodyPr>
            <a:normAutofit fontScale="92500"/>
          </a:bodyPr>
          <a:lstStyle/>
          <a:p>
            <a:r>
              <a:rPr lang="en-AU" dirty="0" smtClean="0"/>
              <a:t>The key word is ‘novelty’</a:t>
            </a:r>
          </a:p>
          <a:p>
            <a:r>
              <a:rPr lang="en-AU" dirty="0" smtClean="0"/>
              <a:t>What was an innovation yesterday is not an innovation today</a:t>
            </a:r>
          </a:p>
          <a:p>
            <a:r>
              <a:rPr lang="en-AU" dirty="0" smtClean="0"/>
              <a:t>Each innovation is by definition unique</a:t>
            </a:r>
          </a:p>
          <a:p>
            <a:r>
              <a:rPr lang="en-AU" dirty="0" smtClean="0"/>
              <a:t>Hence there can be no rule book for innovation</a:t>
            </a:r>
          </a:p>
          <a:p>
            <a:r>
              <a:rPr lang="en-AU" dirty="0" smtClean="0"/>
              <a:t>Attempts to manage or promote innovation require ‘managing’ the unique</a:t>
            </a:r>
          </a:p>
          <a:p>
            <a:r>
              <a:rPr lang="en-AU" dirty="0" smtClean="0"/>
              <a:t>But management is designed to establish routine – the opposite of innovation</a:t>
            </a:r>
            <a:endParaRPr lang="en-AU" dirty="0"/>
          </a:p>
        </p:txBody>
      </p:sp>
      <p:sp>
        <p:nvSpPr>
          <p:cNvPr id="3" name="Title 2"/>
          <p:cNvSpPr>
            <a:spLocks noGrp="1"/>
          </p:cNvSpPr>
          <p:nvPr>
            <p:ph type="title"/>
          </p:nvPr>
        </p:nvSpPr>
        <p:spPr/>
        <p:txBody>
          <a:bodyPr>
            <a:normAutofit fontScale="90000"/>
          </a:bodyPr>
          <a:lstStyle/>
          <a:p>
            <a:pPr algn="l"/>
            <a:r>
              <a:rPr lang="en-AU" dirty="0" smtClean="0"/>
              <a:t>The Paradox </a:t>
            </a:r>
            <a:br>
              <a:rPr lang="en-AU" dirty="0" smtClean="0"/>
            </a:br>
            <a:r>
              <a:rPr lang="en-AU" dirty="0" smtClean="0"/>
              <a:t>of Innovation</a:t>
            </a:r>
            <a:endParaRPr lang="en-AU" dirty="0"/>
          </a:p>
        </p:txBody>
      </p:sp>
      <p:pic>
        <p:nvPicPr>
          <p:cNvPr id="4098" name="Picture 2" descr="Image result for Parado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260648"/>
            <a:ext cx="4094584"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925345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914</TotalTime>
  <Words>943</Words>
  <Application>Microsoft Office PowerPoint</Application>
  <PresentationFormat>On-screen Show (4:3)</PresentationFormat>
  <Paragraphs>107</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Waveform</vt:lpstr>
      <vt:lpstr>Innovation for Leadership  Australia-Indonesia Centre Emerging Leaders Program   November 2016  Why Innovation?      </vt:lpstr>
      <vt:lpstr>PowerPoint Presentation</vt:lpstr>
      <vt:lpstr>What is Innovation and why is it important?  https://www.globalinnovationindex.org/analysis-indicator</vt:lpstr>
      <vt:lpstr>PowerPoint Presentation</vt:lpstr>
      <vt:lpstr>Global Innovation Index</vt:lpstr>
      <vt:lpstr>What is Innovation? </vt:lpstr>
      <vt:lpstr>Some Definitions</vt:lpstr>
      <vt:lpstr>So Innovation Involves</vt:lpstr>
      <vt:lpstr>The Paradox  of Innovation</vt:lpstr>
      <vt:lpstr>How innovation happens, ideally</vt:lpstr>
      <vt:lpstr>How innovation really happens</vt:lpstr>
      <vt:lpstr>A 3M Perspective </vt:lpstr>
      <vt:lpstr>How Do They Manage Innovation?</vt:lpstr>
      <vt:lpstr>Why is Innovation Important?</vt:lpstr>
      <vt:lpstr>Growth of investment in innovation</vt:lpstr>
      <vt:lpstr>But if innovation is so important, how do we manage it better?</vt:lpstr>
      <vt:lpstr>The Five Stages in Systematic Innovation</vt:lpstr>
      <vt:lpstr>The OECD Innovation Strategy 2015  - 5 priorities for policy-makers</vt:lpstr>
      <vt:lpstr>Innovation for Leadership  Australia-Indonesia Centre Emerging Leaders Program  November 2016 Opportunities for Innovation in Infrastructure?      </vt:lpstr>
      <vt:lpstr>Innovation in Policy</vt:lpstr>
      <vt:lpstr>Financial Innovation</vt:lpstr>
      <vt:lpstr>Technological Innovation</vt:lpstr>
      <vt:lpstr>Innovation in Climate Change Adaptation</vt:lpstr>
      <vt:lpstr>Innovation in Sustainable Transport - technological and social</vt:lpstr>
      <vt:lpstr>Climate loadings on infrastructure will change over the lifetime of infrastructure built today (Tom O’Connor, Focus, 2016)</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ENGG1061   Work, Health and Safety</dc:title>
  <dc:creator>Lynne</dc:creator>
  <cp:lastModifiedBy>Lynne</cp:lastModifiedBy>
  <cp:revision>91</cp:revision>
  <cp:lastPrinted>2016-11-07T04:27:26Z</cp:lastPrinted>
  <dcterms:created xsi:type="dcterms:W3CDTF">2016-09-04T02:36:24Z</dcterms:created>
  <dcterms:modified xsi:type="dcterms:W3CDTF">2016-11-18T00:09:47Z</dcterms:modified>
</cp:coreProperties>
</file>