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9"/>
  </p:notesMasterIdLst>
  <p:sldIdLst>
    <p:sldId id="271" r:id="rId2"/>
    <p:sldId id="281" r:id="rId3"/>
    <p:sldId id="309" r:id="rId4"/>
    <p:sldId id="308" r:id="rId5"/>
    <p:sldId id="282" r:id="rId6"/>
    <p:sldId id="283" r:id="rId7"/>
    <p:sldId id="296" r:id="rId8"/>
    <p:sldId id="295" r:id="rId9"/>
    <p:sldId id="302" r:id="rId10"/>
    <p:sldId id="286" r:id="rId11"/>
    <p:sldId id="287" r:id="rId12"/>
    <p:sldId id="285" r:id="rId13"/>
    <p:sldId id="291" r:id="rId14"/>
    <p:sldId id="303" r:id="rId15"/>
    <p:sldId id="284" r:id="rId16"/>
    <p:sldId id="292" r:id="rId17"/>
    <p:sldId id="293" r:id="rId18"/>
    <p:sldId id="294" r:id="rId19"/>
    <p:sldId id="297" r:id="rId20"/>
    <p:sldId id="298" r:id="rId21"/>
    <p:sldId id="299" r:id="rId22"/>
    <p:sldId id="300" r:id="rId23"/>
    <p:sldId id="306" r:id="rId24"/>
    <p:sldId id="307" r:id="rId25"/>
    <p:sldId id="301" r:id="rId26"/>
    <p:sldId id="305" r:id="rId27"/>
    <p:sldId id="312" r:id="rId28"/>
    <p:sldId id="311" r:id="rId29"/>
    <p:sldId id="332" r:id="rId30"/>
    <p:sldId id="344" r:id="rId31"/>
    <p:sldId id="336" r:id="rId32"/>
    <p:sldId id="338" r:id="rId33"/>
    <p:sldId id="335" r:id="rId34"/>
    <p:sldId id="333" r:id="rId35"/>
    <p:sldId id="357" r:id="rId36"/>
    <p:sldId id="356" r:id="rId37"/>
    <p:sldId id="334" r:id="rId38"/>
    <p:sldId id="354" r:id="rId39"/>
    <p:sldId id="355" r:id="rId40"/>
    <p:sldId id="339" r:id="rId41"/>
    <p:sldId id="341" r:id="rId42"/>
    <p:sldId id="340" r:id="rId43"/>
    <p:sldId id="342" r:id="rId44"/>
    <p:sldId id="343" r:id="rId45"/>
    <p:sldId id="331" r:id="rId46"/>
    <p:sldId id="345" r:id="rId47"/>
    <p:sldId id="315" r:id="rId48"/>
    <p:sldId id="316" r:id="rId49"/>
    <p:sldId id="317" r:id="rId50"/>
    <p:sldId id="318" r:id="rId51"/>
    <p:sldId id="313" r:id="rId52"/>
    <p:sldId id="320" r:id="rId53"/>
    <p:sldId id="348" r:id="rId54"/>
    <p:sldId id="347" r:id="rId55"/>
    <p:sldId id="350" r:id="rId56"/>
    <p:sldId id="349" r:id="rId57"/>
    <p:sldId id="319" r:id="rId58"/>
    <p:sldId id="321" r:id="rId59"/>
    <p:sldId id="322" r:id="rId60"/>
    <p:sldId id="323" r:id="rId61"/>
    <p:sldId id="351" r:id="rId62"/>
    <p:sldId id="326" r:id="rId63"/>
    <p:sldId id="328" r:id="rId64"/>
    <p:sldId id="352" r:id="rId65"/>
    <p:sldId id="329" r:id="rId66"/>
    <p:sldId id="324" r:id="rId67"/>
    <p:sldId id="353" r:id="rId68"/>
    <p:sldId id="310" r:id="rId69"/>
    <p:sldId id="358" r:id="rId70"/>
    <p:sldId id="359" r:id="rId71"/>
    <p:sldId id="360" r:id="rId72"/>
    <p:sldId id="361" r:id="rId73"/>
    <p:sldId id="362" r:id="rId74"/>
    <p:sldId id="363" r:id="rId75"/>
    <p:sldId id="364" r:id="rId76"/>
    <p:sldId id="365" r:id="rId77"/>
    <p:sldId id="366" r:id="rId7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107" charset="0"/>
        <a:ea typeface="ＭＳ Ｐゴシック" pitchFamily="-107" charset="-128"/>
        <a:cs typeface="ＭＳ Ｐゴシック" pitchFamily="-107" charset="-128"/>
      </a:defRPr>
    </a:lvl1pPr>
    <a:lvl2pPr marL="457200" algn="l" rtl="0" fontAlgn="base">
      <a:spcBef>
        <a:spcPct val="0"/>
      </a:spcBef>
      <a:spcAft>
        <a:spcPct val="0"/>
      </a:spcAft>
      <a:defRPr kern="1200">
        <a:solidFill>
          <a:schemeClr val="tx1"/>
        </a:solidFill>
        <a:latin typeface="Arial" pitchFamily="-107" charset="0"/>
        <a:ea typeface="ＭＳ Ｐゴシック" pitchFamily="-107" charset="-128"/>
        <a:cs typeface="ＭＳ Ｐゴシック" pitchFamily="-107" charset="-128"/>
      </a:defRPr>
    </a:lvl2pPr>
    <a:lvl3pPr marL="914400" algn="l" rtl="0" fontAlgn="base">
      <a:spcBef>
        <a:spcPct val="0"/>
      </a:spcBef>
      <a:spcAft>
        <a:spcPct val="0"/>
      </a:spcAft>
      <a:defRPr kern="1200">
        <a:solidFill>
          <a:schemeClr val="tx1"/>
        </a:solidFill>
        <a:latin typeface="Arial" pitchFamily="-107" charset="0"/>
        <a:ea typeface="ＭＳ Ｐゴシック" pitchFamily="-107" charset="-128"/>
        <a:cs typeface="ＭＳ Ｐゴシック" pitchFamily="-107" charset="-128"/>
      </a:defRPr>
    </a:lvl3pPr>
    <a:lvl4pPr marL="1371600" algn="l" rtl="0" fontAlgn="base">
      <a:spcBef>
        <a:spcPct val="0"/>
      </a:spcBef>
      <a:spcAft>
        <a:spcPct val="0"/>
      </a:spcAft>
      <a:defRPr kern="1200">
        <a:solidFill>
          <a:schemeClr val="tx1"/>
        </a:solidFill>
        <a:latin typeface="Arial" pitchFamily="-107" charset="0"/>
        <a:ea typeface="ＭＳ Ｐゴシック" pitchFamily="-107" charset="-128"/>
        <a:cs typeface="ＭＳ Ｐゴシック" pitchFamily="-107" charset="-128"/>
      </a:defRPr>
    </a:lvl4pPr>
    <a:lvl5pPr marL="1828800" algn="l" rtl="0" fontAlgn="base">
      <a:spcBef>
        <a:spcPct val="0"/>
      </a:spcBef>
      <a:spcAft>
        <a:spcPct val="0"/>
      </a:spcAft>
      <a:defRPr kern="1200">
        <a:solidFill>
          <a:schemeClr val="tx1"/>
        </a:solidFill>
        <a:latin typeface="Arial" pitchFamily="-107" charset="0"/>
        <a:ea typeface="ＭＳ Ｐゴシック" pitchFamily="-107" charset="-128"/>
        <a:cs typeface="ＭＳ Ｐゴシック" pitchFamily="-107" charset="-128"/>
      </a:defRPr>
    </a:lvl5pPr>
    <a:lvl6pPr marL="2286000" algn="l" defTabSz="457200" rtl="0" eaLnBrk="1" latinLnBrk="0" hangingPunct="1">
      <a:defRPr kern="1200">
        <a:solidFill>
          <a:schemeClr val="tx1"/>
        </a:solidFill>
        <a:latin typeface="Arial" pitchFamily="-107" charset="0"/>
        <a:ea typeface="ＭＳ Ｐゴシック" pitchFamily="-107" charset="-128"/>
        <a:cs typeface="ＭＳ Ｐゴシック" pitchFamily="-107" charset="-128"/>
      </a:defRPr>
    </a:lvl6pPr>
    <a:lvl7pPr marL="2743200" algn="l" defTabSz="457200" rtl="0" eaLnBrk="1" latinLnBrk="0" hangingPunct="1">
      <a:defRPr kern="1200">
        <a:solidFill>
          <a:schemeClr val="tx1"/>
        </a:solidFill>
        <a:latin typeface="Arial" pitchFamily="-107" charset="0"/>
        <a:ea typeface="ＭＳ Ｐゴシック" pitchFamily="-107" charset="-128"/>
        <a:cs typeface="ＭＳ Ｐゴシック" pitchFamily="-107" charset="-128"/>
      </a:defRPr>
    </a:lvl7pPr>
    <a:lvl8pPr marL="3200400" algn="l" defTabSz="457200" rtl="0" eaLnBrk="1" latinLnBrk="0" hangingPunct="1">
      <a:defRPr kern="1200">
        <a:solidFill>
          <a:schemeClr val="tx1"/>
        </a:solidFill>
        <a:latin typeface="Arial" pitchFamily="-107" charset="0"/>
        <a:ea typeface="ＭＳ Ｐゴシック" pitchFamily="-107" charset="-128"/>
        <a:cs typeface="ＭＳ Ｐゴシック" pitchFamily="-107" charset="-128"/>
      </a:defRPr>
    </a:lvl8pPr>
    <a:lvl9pPr marL="3657600" algn="l" defTabSz="457200" rtl="0" eaLnBrk="1" latinLnBrk="0" hangingPunct="1">
      <a:defRPr kern="1200">
        <a:solidFill>
          <a:schemeClr val="tx1"/>
        </a:solidFill>
        <a:latin typeface="Arial" pitchFamily="-107" charset="0"/>
        <a:ea typeface="ＭＳ Ｐゴシック" pitchFamily="-107" charset="-128"/>
        <a:cs typeface="ＭＳ Ｐゴシック" pitchFamily="-107" charset="-128"/>
      </a:defRPr>
    </a:lvl9pPr>
  </p:defaultTextStyle>
  <p:extLst>
    <p:ext uri="{EFAFB233-063F-42B5-8137-9DF3F51BA10A}">
      <p15:sldGuideLst xmlns:p15="http://schemas.microsoft.com/office/powerpoint/2012/main">
        <p15:guide id="1" orient="horz" pos="1706">
          <p15:clr>
            <a:srgbClr val="A4A3A4"/>
          </p15:clr>
        </p15:guide>
        <p15:guide id="2" orient="horz" pos="1434">
          <p15:clr>
            <a:srgbClr val="A4A3A4"/>
          </p15:clr>
        </p15:guide>
        <p15:guide id="3"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p:restoredLeft sz="15620"/>
    <p:restoredTop sz="94660"/>
  </p:normalViewPr>
  <p:slideViewPr>
    <p:cSldViewPr>
      <p:cViewPr varScale="1">
        <p:scale>
          <a:sx n="120" d="100"/>
          <a:sy n="120" d="100"/>
        </p:scale>
        <p:origin x="-1288" y="-104"/>
      </p:cViewPr>
      <p:guideLst>
        <p:guide orient="horz" pos="1706"/>
        <p:guide orient="horz" pos="1434"/>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5EF061-EE61-4C8E-8459-7892E1CD0991}"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n-AU"/>
        </a:p>
      </dgm:t>
    </dgm:pt>
    <dgm:pt modelId="{ED409E89-F0B1-4858-B7E2-7B6798BE06D6}">
      <dgm:prSet phldrT="[Text]" custT="1"/>
      <dgm:spPr/>
      <dgm:t>
        <a:bodyPr/>
        <a:lstStyle/>
        <a:p>
          <a:r>
            <a:rPr lang="en-AU" sz="1600" b="1" dirty="0" smtClean="0">
              <a:solidFill>
                <a:schemeClr val="tx1"/>
              </a:solidFill>
            </a:rPr>
            <a:t>Connectivity</a:t>
          </a:r>
          <a:endParaRPr lang="en-AU" sz="1600" b="1" dirty="0">
            <a:solidFill>
              <a:schemeClr val="tx1"/>
            </a:solidFill>
          </a:endParaRPr>
        </a:p>
      </dgm:t>
    </dgm:pt>
    <dgm:pt modelId="{6786E759-97A7-492D-8B25-E2AED6B536A9}" type="parTrans" cxnId="{19037A3F-C414-4014-944E-9F0C2FB25E17}">
      <dgm:prSet/>
      <dgm:spPr/>
      <dgm:t>
        <a:bodyPr/>
        <a:lstStyle/>
        <a:p>
          <a:endParaRPr lang="en-AU"/>
        </a:p>
      </dgm:t>
    </dgm:pt>
    <dgm:pt modelId="{9FA42D34-05E2-41CB-B32E-B1C76340C2CD}" type="sibTrans" cxnId="{19037A3F-C414-4014-944E-9F0C2FB25E17}">
      <dgm:prSet/>
      <dgm:spPr/>
      <dgm:t>
        <a:bodyPr/>
        <a:lstStyle/>
        <a:p>
          <a:endParaRPr lang="en-AU"/>
        </a:p>
      </dgm:t>
    </dgm:pt>
    <dgm:pt modelId="{93F60EBF-8556-47D1-BB72-8DC37B16B7A0}">
      <dgm:prSet phldrT="[Text]"/>
      <dgm:spPr/>
      <dgm:t>
        <a:bodyPr/>
        <a:lstStyle/>
        <a:p>
          <a:r>
            <a:rPr lang="en-AU" b="1" dirty="0" smtClean="0">
              <a:solidFill>
                <a:schemeClr val="tx1"/>
              </a:solidFill>
            </a:rPr>
            <a:t>Creativity</a:t>
          </a:r>
          <a:endParaRPr lang="en-AU" b="1" dirty="0">
            <a:solidFill>
              <a:schemeClr val="tx1"/>
            </a:solidFill>
          </a:endParaRPr>
        </a:p>
      </dgm:t>
    </dgm:pt>
    <dgm:pt modelId="{604BC19D-2673-49DB-B5F8-EEC4C704E44F}" type="parTrans" cxnId="{C0C77AB7-B378-4973-9084-692F110C9AE2}">
      <dgm:prSet/>
      <dgm:spPr/>
      <dgm:t>
        <a:bodyPr/>
        <a:lstStyle/>
        <a:p>
          <a:endParaRPr lang="en-AU"/>
        </a:p>
      </dgm:t>
    </dgm:pt>
    <dgm:pt modelId="{A787F0E6-6F64-4D67-921E-5E51611C92A9}" type="sibTrans" cxnId="{C0C77AB7-B378-4973-9084-692F110C9AE2}">
      <dgm:prSet/>
      <dgm:spPr/>
      <dgm:t>
        <a:bodyPr/>
        <a:lstStyle/>
        <a:p>
          <a:endParaRPr lang="en-AU"/>
        </a:p>
      </dgm:t>
    </dgm:pt>
    <dgm:pt modelId="{EE584BA1-8A8C-43F5-AE78-B30F6BEDF00C}">
      <dgm:prSet phldrT="[Text]"/>
      <dgm:spPr/>
      <dgm:t>
        <a:bodyPr/>
        <a:lstStyle/>
        <a:p>
          <a:r>
            <a:rPr lang="en-AU" b="1" dirty="0" smtClean="0">
              <a:solidFill>
                <a:schemeClr val="tx1"/>
              </a:solidFill>
            </a:rPr>
            <a:t>Innovation</a:t>
          </a:r>
          <a:endParaRPr lang="en-AU" b="1" dirty="0">
            <a:solidFill>
              <a:schemeClr val="tx1"/>
            </a:solidFill>
          </a:endParaRPr>
        </a:p>
      </dgm:t>
    </dgm:pt>
    <dgm:pt modelId="{FD70CF70-71C8-459D-9B2F-CFC05615C474}" type="parTrans" cxnId="{A2A01709-FF70-4A30-BA36-BCE56825FA76}">
      <dgm:prSet/>
      <dgm:spPr/>
      <dgm:t>
        <a:bodyPr/>
        <a:lstStyle/>
        <a:p>
          <a:endParaRPr lang="en-AU"/>
        </a:p>
      </dgm:t>
    </dgm:pt>
    <dgm:pt modelId="{5E1D85D9-0ECF-4F89-813C-454F306A9D3A}" type="sibTrans" cxnId="{A2A01709-FF70-4A30-BA36-BCE56825FA76}">
      <dgm:prSet/>
      <dgm:spPr/>
      <dgm:t>
        <a:bodyPr/>
        <a:lstStyle/>
        <a:p>
          <a:endParaRPr lang="en-AU"/>
        </a:p>
      </dgm:t>
    </dgm:pt>
    <dgm:pt modelId="{8DB8D9C0-1A8A-48C4-8D93-EA882B0543A3}">
      <dgm:prSet phldrT="[Text]"/>
      <dgm:spPr/>
      <dgm:t>
        <a:bodyPr/>
        <a:lstStyle/>
        <a:p>
          <a:r>
            <a:rPr lang="en-AU" b="1" dirty="0" smtClean="0">
              <a:solidFill>
                <a:schemeClr val="tx1"/>
              </a:solidFill>
            </a:rPr>
            <a:t>Productivity</a:t>
          </a:r>
          <a:endParaRPr lang="en-AU" b="1" dirty="0">
            <a:solidFill>
              <a:schemeClr val="tx1"/>
            </a:solidFill>
          </a:endParaRPr>
        </a:p>
      </dgm:t>
    </dgm:pt>
    <dgm:pt modelId="{84155C81-72BC-4B0E-8F72-75D6044AE9B9}" type="parTrans" cxnId="{FFB1E33F-F766-423C-8D9E-440ADE846F8C}">
      <dgm:prSet/>
      <dgm:spPr/>
      <dgm:t>
        <a:bodyPr/>
        <a:lstStyle/>
        <a:p>
          <a:endParaRPr lang="en-AU"/>
        </a:p>
      </dgm:t>
    </dgm:pt>
    <dgm:pt modelId="{092F3E8F-7BA9-4EAF-9A9E-A2F72A50C0F1}" type="sibTrans" cxnId="{FFB1E33F-F766-423C-8D9E-440ADE846F8C}">
      <dgm:prSet/>
      <dgm:spPr/>
      <dgm:t>
        <a:bodyPr/>
        <a:lstStyle/>
        <a:p>
          <a:endParaRPr lang="en-AU"/>
        </a:p>
      </dgm:t>
    </dgm:pt>
    <dgm:pt modelId="{7FEB4769-3FB9-4286-8109-3648DEE4522F}">
      <dgm:prSet phldrT="[Text]"/>
      <dgm:spPr>
        <a:solidFill>
          <a:schemeClr val="accent2"/>
        </a:solidFill>
      </dgm:spPr>
      <dgm:t>
        <a:bodyPr/>
        <a:lstStyle/>
        <a:p>
          <a:r>
            <a:rPr lang="en-AU" dirty="0" smtClean="0">
              <a:solidFill>
                <a:schemeClr val="tx1"/>
              </a:solidFill>
            </a:rPr>
            <a:t>PROSPERITY</a:t>
          </a:r>
          <a:endParaRPr lang="en-AU" dirty="0">
            <a:solidFill>
              <a:schemeClr val="tx1"/>
            </a:solidFill>
          </a:endParaRPr>
        </a:p>
      </dgm:t>
    </dgm:pt>
    <dgm:pt modelId="{E5E0FFB6-87B2-4142-89BD-A58B41F9C70B}" type="parTrans" cxnId="{3C934569-EBB8-4A48-BC32-FDD58BA4275D}">
      <dgm:prSet/>
      <dgm:spPr/>
      <dgm:t>
        <a:bodyPr/>
        <a:lstStyle/>
        <a:p>
          <a:endParaRPr lang="en-AU"/>
        </a:p>
      </dgm:t>
    </dgm:pt>
    <dgm:pt modelId="{B1647E57-0CCE-4B6F-903B-40AD8CF074A7}" type="sibTrans" cxnId="{3C934569-EBB8-4A48-BC32-FDD58BA4275D}">
      <dgm:prSet/>
      <dgm:spPr/>
      <dgm:t>
        <a:bodyPr/>
        <a:lstStyle/>
        <a:p>
          <a:endParaRPr lang="en-AU"/>
        </a:p>
      </dgm:t>
    </dgm:pt>
    <dgm:pt modelId="{1F0CC59F-0DB7-4297-BCA3-0489134D50E0}" type="pres">
      <dgm:prSet presAssocID="{695EF061-EE61-4C8E-8459-7892E1CD0991}" presName="Name0" presStyleCnt="0">
        <dgm:presLayoutVars>
          <dgm:dir/>
          <dgm:resizeHandles val="exact"/>
        </dgm:presLayoutVars>
      </dgm:prSet>
      <dgm:spPr/>
      <dgm:t>
        <a:bodyPr/>
        <a:lstStyle/>
        <a:p>
          <a:endParaRPr lang="en-AU"/>
        </a:p>
      </dgm:t>
    </dgm:pt>
    <dgm:pt modelId="{38692FE2-25C6-44AA-AC79-D7374C9E8524}" type="pres">
      <dgm:prSet presAssocID="{ED409E89-F0B1-4858-B7E2-7B6798BE06D6}" presName="node" presStyleLbl="node1" presStyleIdx="0" presStyleCnt="5" custLinFactNeighborY="0">
        <dgm:presLayoutVars>
          <dgm:bulletEnabled val="1"/>
        </dgm:presLayoutVars>
      </dgm:prSet>
      <dgm:spPr/>
      <dgm:t>
        <a:bodyPr/>
        <a:lstStyle/>
        <a:p>
          <a:endParaRPr lang="en-AU"/>
        </a:p>
      </dgm:t>
    </dgm:pt>
    <dgm:pt modelId="{48857AA6-7872-4534-8DA5-2565D307D804}" type="pres">
      <dgm:prSet presAssocID="{9FA42D34-05E2-41CB-B32E-B1C76340C2CD}" presName="sibTrans" presStyleCnt="0"/>
      <dgm:spPr/>
    </dgm:pt>
    <dgm:pt modelId="{FC2DFE66-B6FF-4D29-A8EA-A47A58DD1C9B}" type="pres">
      <dgm:prSet presAssocID="{93F60EBF-8556-47D1-BB72-8DC37B16B7A0}" presName="node" presStyleLbl="node1" presStyleIdx="1" presStyleCnt="5">
        <dgm:presLayoutVars>
          <dgm:bulletEnabled val="1"/>
        </dgm:presLayoutVars>
      </dgm:prSet>
      <dgm:spPr/>
      <dgm:t>
        <a:bodyPr/>
        <a:lstStyle/>
        <a:p>
          <a:endParaRPr lang="en-AU"/>
        </a:p>
      </dgm:t>
    </dgm:pt>
    <dgm:pt modelId="{72D5C988-F3FA-4E99-8AE9-5A47F4DBE59E}" type="pres">
      <dgm:prSet presAssocID="{A787F0E6-6F64-4D67-921E-5E51611C92A9}" presName="sibTrans" presStyleCnt="0"/>
      <dgm:spPr/>
    </dgm:pt>
    <dgm:pt modelId="{019945E9-14C0-4BF9-8688-CE791AFB47A9}" type="pres">
      <dgm:prSet presAssocID="{EE584BA1-8A8C-43F5-AE78-B30F6BEDF00C}" presName="node" presStyleLbl="node1" presStyleIdx="2" presStyleCnt="5">
        <dgm:presLayoutVars>
          <dgm:bulletEnabled val="1"/>
        </dgm:presLayoutVars>
      </dgm:prSet>
      <dgm:spPr/>
      <dgm:t>
        <a:bodyPr/>
        <a:lstStyle/>
        <a:p>
          <a:endParaRPr lang="en-AU"/>
        </a:p>
      </dgm:t>
    </dgm:pt>
    <dgm:pt modelId="{ABF162CD-D6DE-40ED-918D-36A0542DBFB5}" type="pres">
      <dgm:prSet presAssocID="{5E1D85D9-0ECF-4F89-813C-454F306A9D3A}" presName="sibTrans" presStyleCnt="0"/>
      <dgm:spPr/>
    </dgm:pt>
    <dgm:pt modelId="{85883170-16B0-490C-84A5-BC339E13F806}" type="pres">
      <dgm:prSet presAssocID="{8DB8D9C0-1A8A-48C4-8D93-EA882B0543A3}" presName="node" presStyleLbl="node1" presStyleIdx="3" presStyleCnt="5">
        <dgm:presLayoutVars>
          <dgm:bulletEnabled val="1"/>
        </dgm:presLayoutVars>
      </dgm:prSet>
      <dgm:spPr/>
      <dgm:t>
        <a:bodyPr/>
        <a:lstStyle/>
        <a:p>
          <a:endParaRPr lang="en-AU"/>
        </a:p>
      </dgm:t>
    </dgm:pt>
    <dgm:pt modelId="{66CD9646-E402-4664-9374-CBEB13A5A297}" type="pres">
      <dgm:prSet presAssocID="{092F3E8F-7BA9-4EAF-9A9E-A2F72A50C0F1}" presName="sibTrans" presStyleCnt="0"/>
      <dgm:spPr/>
    </dgm:pt>
    <dgm:pt modelId="{0A904F39-E0DE-4E74-A8FC-BA5AD77889DD}" type="pres">
      <dgm:prSet presAssocID="{7FEB4769-3FB9-4286-8109-3648DEE4522F}" presName="node" presStyleLbl="node1" presStyleIdx="4" presStyleCnt="5">
        <dgm:presLayoutVars>
          <dgm:bulletEnabled val="1"/>
        </dgm:presLayoutVars>
      </dgm:prSet>
      <dgm:spPr/>
      <dgm:t>
        <a:bodyPr/>
        <a:lstStyle/>
        <a:p>
          <a:endParaRPr lang="en-AU"/>
        </a:p>
      </dgm:t>
    </dgm:pt>
  </dgm:ptLst>
  <dgm:cxnLst>
    <dgm:cxn modelId="{A2A01709-FF70-4A30-BA36-BCE56825FA76}" srcId="{695EF061-EE61-4C8E-8459-7892E1CD0991}" destId="{EE584BA1-8A8C-43F5-AE78-B30F6BEDF00C}" srcOrd="2" destOrd="0" parTransId="{FD70CF70-71C8-459D-9B2F-CFC05615C474}" sibTransId="{5E1D85D9-0ECF-4F89-813C-454F306A9D3A}"/>
    <dgm:cxn modelId="{C0C77AB7-B378-4973-9084-692F110C9AE2}" srcId="{695EF061-EE61-4C8E-8459-7892E1CD0991}" destId="{93F60EBF-8556-47D1-BB72-8DC37B16B7A0}" srcOrd="1" destOrd="0" parTransId="{604BC19D-2673-49DB-B5F8-EEC4C704E44F}" sibTransId="{A787F0E6-6F64-4D67-921E-5E51611C92A9}"/>
    <dgm:cxn modelId="{86956861-EB57-DB41-BA65-9F78F9C2C441}" type="presOf" srcId="{93F60EBF-8556-47D1-BB72-8DC37B16B7A0}" destId="{FC2DFE66-B6FF-4D29-A8EA-A47A58DD1C9B}" srcOrd="0" destOrd="0" presId="urn:microsoft.com/office/officeart/2005/8/layout/hList6"/>
    <dgm:cxn modelId="{695F84AA-2449-8C47-A872-44D32F2C95D0}" type="presOf" srcId="{EE584BA1-8A8C-43F5-AE78-B30F6BEDF00C}" destId="{019945E9-14C0-4BF9-8688-CE791AFB47A9}" srcOrd="0" destOrd="0" presId="urn:microsoft.com/office/officeart/2005/8/layout/hList6"/>
    <dgm:cxn modelId="{FFB1E33F-F766-423C-8D9E-440ADE846F8C}" srcId="{695EF061-EE61-4C8E-8459-7892E1CD0991}" destId="{8DB8D9C0-1A8A-48C4-8D93-EA882B0543A3}" srcOrd="3" destOrd="0" parTransId="{84155C81-72BC-4B0E-8F72-75D6044AE9B9}" sibTransId="{092F3E8F-7BA9-4EAF-9A9E-A2F72A50C0F1}"/>
    <dgm:cxn modelId="{058CB944-0214-794B-AB97-C3793EF9DE14}" type="presOf" srcId="{695EF061-EE61-4C8E-8459-7892E1CD0991}" destId="{1F0CC59F-0DB7-4297-BCA3-0489134D50E0}" srcOrd="0" destOrd="0" presId="urn:microsoft.com/office/officeart/2005/8/layout/hList6"/>
    <dgm:cxn modelId="{95B0611D-4C56-FB4B-906E-1761F581489A}" type="presOf" srcId="{7FEB4769-3FB9-4286-8109-3648DEE4522F}" destId="{0A904F39-E0DE-4E74-A8FC-BA5AD77889DD}" srcOrd="0" destOrd="0" presId="urn:microsoft.com/office/officeart/2005/8/layout/hList6"/>
    <dgm:cxn modelId="{59D82463-38E7-EA43-8478-B0DC2DEEC0B7}" type="presOf" srcId="{ED409E89-F0B1-4858-B7E2-7B6798BE06D6}" destId="{38692FE2-25C6-44AA-AC79-D7374C9E8524}" srcOrd="0" destOrd="0" presId="urn:microsoft.com/office/officeart/2005/8/layout/hList6"/>
    <dgm:cxn modelId="{3C934569-EBB8-4A48-BC32-FDD58BA4275D}" srcId="{695EF061-EE61-4C8E-8459-7892E1CD0991}" destId="{7FEB4769-3FB9-4286-8109-3648DEE4522F}" srcOrd="4" destOrd="0" parTransId="{E5E0FFB6-87B2-4142-89BD-A58B41F9C70B}" sibTransId="{B1647E57-0CCE-4B6F-903B-40AD8CF074A7}"/>
    <dgm:cxn modelId="{DEA14537-87B4-144C-9240-CCDB046B1921}" type="presOf" srcId="{8DB8D9C0-1A8A-48C4-8D93-EA882B0543A3}" destId="{85883170-16B0-490C-84A5-BC339E13F806}" srcOrd="0" destOrd="0" presId="urn:microsoft.com/office/officeart/2005/8/layout/hList6"/>
    <dgm:cxn modelId="{19037A3F-C414-4014-944E-9F0C2FB25E17}" srcId="{695EF061-EE61-4C8E-8459-7892E1CD0991}" destId="{ED409E89-F0B1-4858-B7E2-7B6798BE06D6}" srcOrd="0" destOrd="0" parTransId="{6786E759-97A7-492D-8B25-E2AED6B536A9}" sibTransId="{9FA42D34-05E2-41CB-B32E-B1C76340C2CD}"/>
    <dgm:cxn modelId="{83D0DD6A-7042-4F42-9233-A92685D54031}" type="presParOf" srcId="{1F0CC59F-0DB7-4297-BCA3-0489134D50E0}" destId="{38692FE2-25C6-44AA-AC79-D7374C9E8524}" srcOrd="0" destOrd="0" presId="urn:microsoft.com/office/officeart/2005/8/layout/hList6"/>
    <dgm:cxn modelId="{44B9E6AA-713A-824D-ACD1-CD7FEE46BAE0}" type="presParOf" srcId="{1F0CC59F-0DB7-4297-BCA3-0489134D50E0}" destId="{48857AA6-7872-4534-8DA5-2565D307D804}" srcOrd="1" destOrd="0" presId="urn:microsoft.com/office/officeart/2005/8/layout/hList6"/>
    <dgm:cxn modelId="{3D268144-5606-3E4F-A19C-D6BF3DD323CC}" type="presParOf" srcId="{1F0CC59F-0DB7-4297-BCA3-0489134D50E0}" destId="{FC2DFE66-B6FF-4D29-A8EA-A47A58DD1C9B}" srcOrd="2" destOrd="0" presId="urn:microsoft.com/office/officeart/2005/8/layout/hList6"/>
    <dgm:cxn modelId="{B92CAEC4-7668-1848-AD0E-C232DC9EAC2A}" type="presParOf" srcId="{1F0CC59F-0DB7-4297-BCA3-0489134D50E0}" destId="{72D5C988-F3FA-4E99-8AE9-5A47F4DBE59E}" srcOrd="3" destOrd="0" presId="urn:microsoft.com/office/officeart/2005/8/layout/hList6"/>
    <dgm:cxn modelId="{8BCE7537-5720-734D-815D-67128B880F10}" type="presParOf" srcId="{1F0CC59F-0DB7-4297-BCA3-0489134D50E0}" destId="{019945E9-14C0-4BF9-8688-CE791AFB47A9}" srcOrd="4" destOrd="0" presId="urn:microsoft.com/office/officeart/2005/8/layout/hList6"/>
    <dgm:cxn modelId="{21729F0B-AA4D-0240-86FB-3B40C3F9741F}" type="presParOf" srcId="{1F0CC59F-0DB7-4297-BCA3-0489134D50E0}" destId="{ABF162CD-D6DE-40ED-918D-36A0542DBFB5}" srcOrd="5" destOrd="0" presId="urn:microsoft.com/office/officeart/2005/8/layout/hList6"/>
    <dgm:cxn modelId="{84885F12-32F0-3E46-A4F4-6B296626879D}" type="presParOf" srcId="{1F0CC59F-0DB7-4297-BCA3-0489134D50E0}" destId="{85883170-16B0-490C-84A5-BC339E13F806}" srcOrd="6" destOrd="0" presId="urn:microsoft.com/office/officeart/2005/8/layout/hList6"/>
    <dgm:cxn modelId="{9673A648-0D59-F04C-B8D9-5D3E0DB70664}" type="presParOf" srcId="{1F0CC59F-0DB7-4297-BCA3-0489134D50E0}" destId="{66CD9646-E402-4664-9374-CBEB13A5A297}" srcOrd="7" destOrd="0" presId="urn:microsoft.com/office/officeart/2005/8/layout/hList6"/>
    <dgm:cxn modelId="{40B65970-D6B3-4140-BEDA-6E207D3FB5E0}" type="presParOf" srcId="{1F0CC59F-0DB7-4297-BCA3-0489134D50E0}" destId="{0A904F39-E0DE-4E74-A8FC-BA5AD77889DD}" srcOrd="8"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76CB5A68-1165-CC4C-9778-8CF3408466AE}" type="datetime1">
              <a:rPr lang="en-AU"/>
              <a:pPr>
                <a:defRPr/>
              </a:pPr>
              <a:t>15/06/2014</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A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A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98A02C01-3F25-E949-804D-007E47F767EF}" type="slidenum">
              <a:rPr lang="en-AU"/>
              <a:pPr>
                <a:defRPr/>
              </a:pPr>
              <a:t>‹#›</a:t>
            </a:fld>
            <a:endParaRPr lang="en-AU"/>
          </a:p>
        </p:txBody>
      </p:sp>
    </p:spTree>
    <p:extLst>
      <p:ext uri="{BB962C8B-B14F-4D97-AF65-F5344CB8AC3E}">
        <p14:creationId xmlns:p14="http://schemas.microsoft.com/office/powerpoint/2010/main" val="20528988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itchFamily="-107" charset="-128"/>
        <a:cs typeface="ＭＳ Ｐゴシック" pitchFamily="-107" charset="-128"/>
      </a:defRPr>
    </a:lvl1pPr>
    <a:lvl2pPr marL="457200" algn="l" rtl="0" eaLnBrk="0" fontAlgn="base" hangingPunct="0">
      <a:spcBef>
        <a:spcPct val="30000"/>
      </a:spcBef>
      <a:spcAft>
        <a:spcPct val="0"/>
      </a:spcAft>
      <a:defRPr sz="1200" kern="1200">
        <a:solidFill>
          <a:schemeClr val="tx1"/>
        </a:solidFill>
        <a:latin typeface="+mn-lt"/>
        <a:ea typeface="ＭＳ Ｐゴシック" pitchFamily="-107"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07"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07"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07"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174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A537113-704D-0041-BAC2-B44FB3E2B33B}" type="slidenum">
              <a:rPr lang="en-AU" smtClean="0">
                <a:ea typeface="ＭＳ Ｐゴシック" pitchFamily="-107" charset="-128"/>
                <a:cs typeface="ＭＳ Ｐゴシック" pitchFamily="-107" charset="-128"/>
              </a:rPr>
              <a:pPr fontAlgn="base">
                <a:spcBef>
                  <a:spcPct val="0"/>
                </a:spcBef>
                <a:spcAft>
                  <a:spcPct val="0"/>
                </a:spcAft>
                <a:defRPr/>
              </a:pPr>
              <a:t>1</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3404610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389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0DAB6A-3C9F-4742-AF96-74511F89FB8F}" type="slidenum">
              <a:rPr lang="en-AU" smtClean="0">
                <a:ea typeface="ＭＳ Ｐゴシック" pitchFamily="-107" charset="-128"/>
                <a:cs typeface="ＭＳ Ｐゴシック" pitchFamily="-107" charset="-128"/>
              </a:rPr>
              <a:pPr fontAlgn="base">
                <a:spcBef>
                  <a:spcPct val="0"/>
                </a:spcBef>
                <a:spcAft>
                  <a:spcPct val="0"/>
                </a:spcAft>
                <a:defRPr/>
              </a:pPr>
              <a:t>13</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747723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409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949D6C9-8DE1-744F-8CCC-A44BAC0B3F64}" type="slidenum">
              <a:rPr lang="en-AU" smtClean="0">
                <a:ea typeface="ＭＳ Ｐゴシック" pitchFamily="-107" charset="-128"/>
                <a:cs typeface="ＭＳ Ｐゴシック" pitchFamily="-107" charset="-128"/>
              </a:rPr>
              <a:pPr fontAlgn="base">
                <a:spcBef>
                  <a:spcPct val="0"/>
                </a:spcBef>
                <a:spcAft>
                  <a:spcPct val="0"/>
                </a:spcAft>
                <a:defRPr/>
              </a:pPr>
              <a:t>14</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3498930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430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71D9CD9-BACE-CB45-9004-2D5C4D3E482B}" type="slidenum">
              <a:rPr lang="en-AU" smtClean="0">
                <a:ea typeface="ＭＳ Ｐゴシック" pitchFamily="-107" charset="-128"/>
                <a:cs typeface="ＭＳ Ｐゴシック" pitchFamily="-107" charset="-128"/>
              </a:rPr>
              <a:pPr fontAlgn="base">
                <a:spcBef>
                  <a:spcPct val="0"/>
                </a:spcBef>
                <a:spcAft>
                  <a:spcPct val="0"/>
                </a:spcAft>
                <a:defRPr/>
              </a:pPr>
              <a:t>15</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40577807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450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9AB8498-1F68-B341-828B-508AD4D62A59}" type="slidenum">
              <a:rPr lang="en-AU" smtClean="0">
                <a:ea typeface="ＭＳ Ｐゴシック" pitchFamily="-107" charset="-128"/>
                <a:cs typeface="ＭＳ Ｐゴシック" pitchFamily="-107" charset="-128"/>
              </a:rPr>
              <a:pPr fontAlgn="base">
                <a:spcBef>
                  <a:spcPct val="0"/>
                </a:spcBef>
                <a:spcAft>
                  <a:spcPct val="0"/>
                </a:spcAft>
                <a:defRPr/>
              </a:pPr>
              <a:t>16</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7020336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47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B0D3E8-CCAF-3F40-9471-A84EC1A87A76}" type="slidenum">
              <a:rPr lang="en-AU" smtClean="0">
                <a:ea typeface="ＭＳ Ｐゴシック" pitchFamily="-107" charset="-128"/>
                <a:cs typeface="ＭＳ Ｐゴシック" pitchFamily="-107" charset="-128"/>
              </a:rPr>
              <a:pPr fontAlgn="base">
                <a:spcBef>
                  <a:spcPct val="0"/>
                </a:spcBef>
                <a:spcAft>
                  <a:spcPct val="0"/>
                </a:spcAft>
                <a:defRPr/>
              </a:pPr>
              <a:t>17</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11283144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491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17295D-75A5-0349-8447-A4115C0993E7}" type="slidenum">
              <a:rPr lang="en-AU" smtClean="0">
                <a:ea typeface="ＭＳ Ｐゴシック" pitchFamily="-107" charset="-128"/>
                <a:cs typeface="ＭＳ Ｐゴシック" pitchFamily="-107" charset="-128"/>
              </a:rPr>
              <a:pPr fontAlgn="base">
                <a:spcBef>
                  <a:spcPct val="0"/>
                </a:spcBef>
                <a:spcAft>
                  <a:spcPct val="0"/>
                </a:spcAft>
                <a:defRPr/>
              </a:pPr>
              <a:t>18</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2658389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512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2597E0B-CACA-2342-AC8E-CA3FBCDBF198}" type="slidenum">
              <a:rPr lang="en-AU" smtClean="0">
                <a:ea typeface="ＭＳ Ｐゴシック" pitchFamily="-107" charset="-128"/>
                <a:cs typeface="ＭＳ Ｐゴシック" pitchFamily="-107" charset="-128"/>
              </a:rPr>
              <a:pPr fontAlgn="base">
                <a:spcBef>
                  <a:spcPct val="0"/>
                </a:spcBef>
                <a:spcAft>
                  <a:spcPct val="0"/>
                </a:spcAft>
                <a:defRPr/>
              </a:pPr>
              <a:t>19</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3586602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532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05FB9E7-282A-E047-8064-74A4107360D2}" type="slidenum">
              <a:rPr lang="en-AU" smtClean="0">
                <a:ea typeface="ＭＳ Ｐゴシック" pitchFamily="-107" charset="-128"/>
                <a:cs typeface="ＭＳ Ｐゴシック" pitchFamily="-107" charset="-128"/>
              </a:rPr>
              <a:pPr fontAlgn="base">
                <a:spcBef>
                  <a:spcPct val="0"/>
                </a:spcBef>
                <a:spcAft>
                  <a:spcPct val="0"/>
                </a:spcAft>
                <a:defRPr/>
              </a:pPr>
              <a:t>20</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24064295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55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F5230A0-5833-7C43-9258-FD776FD710BA}" type="slidenum">
              <a:rPr lang="en-AU" smtClean="0">
                <a:ea typeface="ＭＳ Ｐゴシック" pitchFamily="-107" charset="-128"/>
                <a:cs typeface="ＭＳ Ｐゴシック" pitchFamily="-107" charset="-128"/>
              </a:rPr>
              <a:pPr fontAlgn="base">
                <a:spcBef>
                  <a:spcPct val="0"/>
                </a:spcBef>
                <a:spcAft>
                  <a:spcPct val="0"/>
                </a:spcAft>
                <a:defRPr/>
              </a:pPr>
              <a:t>21</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28909046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573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BD7704A-9B41-954A-8D53-39A21D2AD8AD}" type="slidenum">
              <a:rPr lang="en-AU" smtClean="0">
                <a:ea typeface="ＭＳ Ｐゴシック" pitchFamily="-107" charset="-128"/>
                <a:cs typeface="ＭＳ Ｐゴシック" pitchFamily="-107" charset="-128"/>
              </a:rPr>
              <a:pPr fontAlgn="base">
                <a:spcBef>
                  <a:spcPct val="0"/>
                </a:spcBef>
                <a:spcAft>
                  <a:spcPct val="0"/>
                </a:spcAft>
                <a:defRPr/>
              </a:pPr>
              <a:t>22</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4003690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p:cNvSpPr>
          <p:nvPr>
            <p:ph type="sldImg"/>
          </p:nvPr>
        </p:nvSpPr>
        <p:spPr bwMode="auto">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194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064CF6-E864-0546-9297-84F804A69451}" type="slidenum">
              <a:rPr lang="en-AU" smtClean="0">
                <a:ea typeface="ＭＳ Ｐゴシック" pitchFamily="-107" charset="-128"/>
                <a:cs typeface="ＭＳ Ｐゴシック" pitchFamily="-107" charset="-128"/>
              </a:rPr>
              <a:pPr fontAlgn="base">
                <a:spcBef>
                  <a:spcPct val="0"/>
                </a:spcBef>
                <a:spcAft>
                  <a:spcPct val="0"/>
                </a:spcAft>
                <a:defRPr/>
              </a:pPr>
              <a:t>2</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7512409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59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CFBA745-A64D-2B46-B032-DEBB2939A3E2}" type="slidenum">
              <a:rPr lang="en-AU" smtClean="0">
                <a:ea typeface="ＭＳ Ｐゴシック" pitchFamily="-107" charset="-128"/>
                <a:cs typeface="ＭＳ Ｐゴシック" pitchFamily="-107" charset="-128"/>
              </a:rPr>
              <a:pPr fontAlgn="base">
                <a:spcBef>
                  <a:spcPct val="0"/>
                </a:spcBef>
                <a:spcAft>
                  <a:spcPct val="0"/>
                </a:spcAft>
                <a:defRPr/>
              </a:pPr>
              <a:t>23</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38251666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61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8A0A02A-85B4-EB41-B615-87510ADF181A}" type="slidenum">
              <a:rPr lang="en-AU" smtClean="0">
                <a:ea typeface="ＭＳ Ｐゴシック" pitchFamily="-107" charset="-128"/>
                <a:cs typeface="ＭＳ Ｐゴシック" pitchFamily="-107" charset="-128"/>
              </a:rPr>
              <a:pPr fontAlgn="base">
                <a:spcBef>
                  <a:spcPct val="0"/>
                </a:spcBef>
                <a:spcAft>
                  <a:spcPct val="0"/>
                </a:spcAft>
                <a:defRPr/>
              </a:pPr>
              <a:t>24</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41267108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634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1B44C6-2162-3D4F-885E-D99EB79C743A}" type="slidenum">
              <a:rPr lang="en-AU" smtClean="0">
                <a:ea typeface="ＭＳ Ｐゴシック" pitchFamily="-107" charset="-128"/>
                <a:cs typeface="ＭＳ Ｐゴシック" pitchFamily="-107" charset="-128"/>
              </a:rPr>
              <a:pPr fontAlgn="base">
                <a:spcBef>
                  <a:spcPct val="0"/>
                </a:spcBef>
                <a:spcAft>
                  <a:spcPct val="0"/>
                </a:spcAft>
                <a:defRPr/>
              </a:pPr>
              <a:t>25</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21038421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66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D6B3C4C-1FC8-A345-8E6F-E570D413295F}" type="slidenum">
              <a:rPr lang="en-AU" smtClean="0">
                <a:ea typeface="ＭＳ Ｐゴシック" pitchFamily="-107" charset="-128"/>
                <a:cs typeface="ＭＳ Ｐゴシック" pitchFamily="-107" charset="-128"/>
              </a:rPr>
              <a:pPr fontAlgn="base">
                <a:spcBef>
                  <a:spcPct val="0"/>
                </a:spcBef>
                <a:spcAft>
                  <a:spcPct val="0"/>
                </a:spcAft>
                <a:defRPr/>
              </a:pPr>
              <a:t>27</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19623099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686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E168279-F216-9B45-92F0-A48D03DCA408}" type="slidenum">
              <a:rPr lang="en-AU" smtClean="0">
                <a:ea typeface="ＭＳ Ｐゴシック" pitchFamily="-107" charset="-128"/>
                <a:cs typeface="ＭＳ Ｐゴシック" pitchFamily="-107" charset="-128"/>
              </a:rPr>
              <a:pPr fontAlgn="base">
                <a:spcBef>
                  <a:spcPct val="0"/>
                </a:spcBef>
                <a:spcAft>
                  <a:spcPct val="0"/>
                </a:spcAft>
                <a:defRPr/>
              </a:pPr>
              <a:t>28</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26852754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AFBCA1-FD45-9E49-BB23-5408B76F199F}" type="slidenum">
              <a:rPr lang="en-US"/>
              <a:pPr/>
              <a:t>38</a:t>
            </a:fld>
            <a:endParaRPr lang="en-US"/>
          </a:p>
        </p:txBody>
      </p:sp>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1710039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1C29F6-A6F4-8947-92CA-F961E0BF5226}" type="slidenum">
              <a:rPr lang="en-US"/>
              <a:pPr/>
              <a:t>39</a:t>
            </a:fld>
            <a:endParaRPr lang="en-US"/>
          </a:p>
        </p:txBody>
      </p:sp>
      <p:sp>
        <p:nvSpPr>
          <p:cNvPr id="143362" name="Rectangle 2"/>
          <p:cNvSpPr>
            <a:spLocks noGrp="1" noRot="1" noChangeAspect="1" noChangeArrowheads="1" noTextEdit="1"/>
          </p:cNvSpPr>
          <p:nvPr>
            <p:ph type="sldImg"/>
          </p:nvPr>
        </p:nvSpPr>
        <p:spPr>
          <a:ln/>
        </p:spPr>
      </p:sp>
      <p:sp>
        <p:nvSpPr>
          <p:cNvPr id="14336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1028082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C816C8-61F9-FF4A-98B7-DC00D059A109}" type="slidenum">
              <a:rPr lang="en-US">
                <a:ea typeface="ＭＳ Ｐゴシック" pitchFamily="-107" charset="-128"/>
                <a:cs typeface="ＭＳ Ｐゴシック" pitchFamily="-107" charset="-128"/>
              </a:rPr>
              <a:pPr fontAlgn="base">
                <a:spcBef>
                  <a:spcPct val="0"/>
                </a:spcBef>
                <a:spcAft>
                  <a:spcPct val="0"/>
                </a:spcAft>
                <a:defRPr/>
              </a:pPr>
              <a:t>47</a:t>
            </a:fld>
            <a:endParaRPr lang="en-US">
              <a:ea typeface="ＭＳ Ｐゴシック" pitchFamily="-107" charset="-128"/>
              <a:cs typeface="ＭＳ Ｐゴシック" pitchFamily="-107" charset="-128"/>
            </a:endParaRPr>
          </a:p>
        </p:txBody>
      </p:sp>
      <p:sp>
        <p:nvSpPr>
          <p:cNvPr id="84995"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84996" name="Rectangle 3"/>
          <p:cNvSpPr>
            <a:spLocks noGrp="1" noChangeArrowheads="1"/>
          </p:cNvSpPr>
          <p:nvPr>
            <p:ph type="body" idx="1"/>
          </p:nvPr>
        </p:nvSpPr>
        <p:spPr bwMode="auto">
          <a:xfrm>
            <a:off x="914400" y="6264275"/>
            <a:ext cx="1239838" cy="2698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AU"/>
          </a:p>
        </p:txBody>
      </p:sp>
    </p:spTree>
    <p:extLst>
      <p:ext uri="{BB962C8B-B14F-4D97-AF65-F5344CB8AC3E}">
        <p14:creationId xmlns:p14="http://schemas.microsoft.com/office/powerpoint/2010/main" val="32192219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836E8A4-B612-9143-8DA2-2F00A63378FF}" type="slidenum">
              <a:rPr lang="en-US">
                <a:ea typeface="ＭＳ Ｐゴシック" pitchFamily="-107" charset="-128"/>
                <a:cs typeface="ＭＳ Ｐゴシック" pitchFamily="-107" charset="-128"/>
              </a:rPr>
              <a:pPr fontAlgn="base">
                <a:spcBef>
                  <a:spcPct val="0"/>
                </a:spcBef>
                <a:spcAft>
                  <a:spcPct val="0"/>
                </a:spcAft>
                <a:defRPr/>
              </a:pPr>
              <a:t>48</a:t>
            </a:fld>
            <a:endParaRPr lang="en-US">
              <a:ea typeface="ＭＳ Ｐゴシック" pitchFamily="-107" charset="-128"/>
              <a:cs typeface="ＭＳ Ｐゴシック" pitchFamily="-107" charset="-128"/>
            </a:endParaRPr>
          </a:p>
        </p:txBody>
      </p:sp>
      <p:sp>
        <p:nvSpPr>
          <p:cNvPr id="87043"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87044" name="Rectangle 3"/>
          <p:cNvSpPr>
            <a:spLocks noGrp="1" noChangeArrowheads="1"/>
          </p:cNvSpPr>
          <p:nvPr>
            <p:ph type="body" idx="1"/>
          </p:nvPr>
        </p:nvSpPr>
        <p:spPr bwMode="auto">
          <a:xfrm>
            <a:off x="914400" y="6264275"/>
            <a:ext cx="1239838" cy="2698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AU"/>
          </a:p>
        </p:txBody>
      </p:sp>
    </p:spTree>
    <p:extLst>
      <p:ext uri="{BB962C8B-B14F-4D97-AF65-F5344CB8AC3E}">
        <p14:creationId xmlns:p14="http://schemas.microsoft.com/office/powerpoint/2010/main" val="42018713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628E89B-B08E-AE41-9EE2-25753060B124}" type="slidenum">
              <a:rPr lang="en-US">
                <a:ea typeface="ＭＳ Ｐゴシック" pitchFamily="-107" charset="-128"/>
                <a:cs typeface="ＭＳ Ｐゴシック" pitchFamily="-107" charset="-128"/>
              </a:rPr>
              <a:pPr fontAlgn="base">
                <a:spcBef>
                  <a:spcPct val="0"/>
                </a:spcBef>
                <a:spcAft>
                  <a:spcPct val="0"/>
                </a:spcAft>
                <a:defRPr/>
              </a:pPr>
              <a:t>49</a:t>
            </a:fld>
            <a:endParaRPr lang="en-US">
              <a:ea typeface="ＭＳ Ｐゴシック" pitchFamily="-107" charset="-128"/>
              <a:cs typeface="ＭＳ Ｐゴシック" pitchFamily="-107" charset="-128"/>
            </a:endParaRPr>
          </a:p>
        </p:txBody>
      </p:sp>
      <p:sp>
        <p:nvSpPr>
          <p:cNvPr id="8909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89092" name="Rectangle 3"/>
          <p:cNvSpPr>
            <a:spLocks noGrp="1" noChangeArrowheads="1"/>
          </p:cNvSpPr>
          <p:nvPr>
            <p:ph type="body" idx="1"/>
          </p:nvPr>
        </p:nvSpPr>
        <p:spPr bwMode="auto">
          <a:xfrm>
            <a:off x="914400" y="6264275"/>
            <a:ext cx="1239838" cy="2698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AU"/>
          </a:p>
        </p:txBody>
      </p:sp>
    </p:spTree>
    <p:extLst>
      <p:ext uri="{BB962C8B-B14F-4D97-AF65-F5344CB8AC3E}">
        <p14:creationId xmlns:p14="http://schemas.microsoft.com/office/powerpoint/2010/main" val="40932671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215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0545E03-EA0F-6446-AA6A-7A40978D2228}" type="slidenum">
              <a:rPr lang="en-AU" smtClean="0">
                <a:ea typeface="ＭＳ Ｐゴシック" pitchFamily="-107" charset="-128"/>
                <a:cs typeface="ＭＳ Ｐゴシック" pitchFamily="-107" charset="-128"/>
              </a:rPr>
              <a:pPr fontAlgn="base">
                <a:spcBef>
                  <a:spcPct val="0"/>
                </a:spcBef>
                <a:spcAft>
                  <a:spcPct val="0"/>
                </a:spcAft>
                <a:defRPr/>
              </a:pPr>
              <a:t>3</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17036055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3CED6B-CA43-C444-9C38-31937A2A8210}" type="slidenum">
              <a:rPr lang="en-US">
                <a:ea typeface="ＭＳ Ｐゴシック" pitchFamily="-107" charset="-128"/>
                <a:cs typeface="ＭＳ Ｐゴシック" pitchFamily="-107" charset="-128"/>
              </a:rPr>
              <a:pPr fontAlgn="base">
                <a:spcBef>
                  <a:spcPct val="0"/>
                </a:spcBef>
                <a:spcAft>
                  <a:spcPct val="0"/>
                </a:spcAft>
                <a:defRPr/>
              </a:pPr>
              <a:t>50</a:t>
            </a:fld>
            <a:endParaRPr lang="en-US">
              <a:ea typeface="ＭＳ Ｐゴシック" pitchFamily="-107" charset="-128"/>
              <a:cs typeface="ＭＳ Ｐゴシック" pitchFamily="-107" charset="-128"/>
            </a:endParaRPr>
          </a:p>
        </p:txBody>
      </p:sp>
      <p:sp>
        <p:nvSpPr>
          <p:cNvPr id="91139"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91140" name="Rectangle 3"/>
          <p:cNvSpPr>
            <a:spLocks noGrp="1" noChangeArrowheads="1"/>
          </p:cNvSpPr>
          <p:nvPr>
            <p:ph type="body" idx="1"/>
          </p:nvPr>
        </p:nvSpPr>
        <p:spPr bwMode="auto">
          <a:xfrm>
            <a:off x="914400" y="6264275"/>
            <a:ext cx="1239838" cy="2698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AU"/>
          </a:p>
        </p:txBody>
      </p:sp>
    </p:spTree>
    <p:extLst>
      <p:ext uri="{BB962C8B-B14F-4D97-AF65-F5344CB8AC3E}">
        <p14:creationId xmlns:p14="http://schemas.microsoft.com/office/powerpoint/2010/main" val="12467253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11F0F8-70CD-394C-97CD-54F1CDF61EE0}" type="slidenum">
              <a:rPr lang="en-US">
                <a:ea typeface="ＭＳ Ｐゴシック" pitchFamily="-107" charset="-128"/>
                <a:cs typeface="ＭＳ Ｐゴシック" pitchFamily="-107" charset="-128"/>
              </a:rPr>
              <a:pPr fontAlgn="base">
                <a:spcBef>
                  <a:spcPct val="0"/>
                </a:spcBef>
                <a:spcAft>
                  <a:spcPct val="0"/>
                </a:spcAft>
                <a:defRPr/>
              </a:pPr>
              <a:t>51</a:t>
            </a:fld>
            <a:endParaRPr lang="en-US">
              <a:ea typeface="ＭＳ Ｐゴシック" pitchFamily="-107" charset="-128"/>
              <a:cs typeface="ＭＳ Ｐゴシック" pitchFamily="-107" charset="-128"/>
            </a:endParaRPr>
          </a:p>
        </p:txBody>
      </p:sp>
      <p:sp>
        <p:nvSpPr>
          <p:cNvPr id="931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3188" name="Rectangle 3"/>
          <p:cNvSpPr>
            <a:spLocks noGrp="1" noChangeArrowheads="1"/>
          </p:cNvSpPr>
          <p:nvPr>
            <p:ph type="body" idx="1"/>
          </p:nvPr>
        </p:nvSpPr>
        <p:spPr bwMode="auto">
          <a:xfrm>
            <a:off x="914400" y="6264275"/>
            <a:ext cx="1239838" cy="269875"/>
          </a:xfrm>
          <a:noFill/>
        </p:spPr>
        <p:txBody>
          <a:bodyPr wrap="square" numCol="1" anchor="t" anchorCtr="0" compatLnSpc="1">
            <a:prstTxWarp prst="textNoShape">
              <a:avLst/>
            </a:prstTxWarp>
          </a:bodyPr>
          <a:lstStyle/>
          <a:p>
            <a:pPr eaLnBrk="1" hangingPunct="1">
              <a:spcBef>
                <a:spcPct val="0"/>
              </a:spcBef>
            </a:pPr>
            <a:endParaRPr lang="en-AU"/>
          </a:p>
        </p:txBody>
      </p:sp>
    </p:spTree>
    <p:extLst>
      <p:ext uri="{BB962C8B-B14F-4D97-AF65-F5344CB8AC3E}">
        <p14:creationId xmlns:p14="http://schemas.microsoft.com/office/powerpoint/2010/main" val="29984349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3187" name="Rectangle 3"/>
          <p:cNvSpPr>
            <a:spLocks noGrp="1" noChangeArrowheads="1"/>
          </p:cNvSpPr>
          <p:nvPr>
            <p:ph type="body" idx="1"/>
          </p:nvPr>
        </p:nvSpPr>
        <p:spPr>
          <a:ln/>
        </p:spPr>
        <p:txBody>
          <a:bodyPr lIns="92256" tIns="46130" rIns="92256" bIns="46130"/>
          <a:lstStyle/>
          <a:p>
            <a:pPr marL="338138" lvl="1" indent="-223838" eaLnBrk="1" fontAlgn="auto" hangingPunct="1">
              <a:lnSpc>
                <a:spcPct val="110000"/>
              </a:lnSpc>
              <a:spcBef>
                <a:spcPct val="50000"/>
              </a:spcBef>
              <a:spcAft>
                <a:spcPts val="0"/>
              </a:spcAft>
              <a:defRPr/>
            </a:pPr>
            <a:r>
              <a:rPr lang="en-US" sz="2800" kern="0" dirty="0" smtClean="0">
                <a:ea typeface="ＭＳ Ｐゴシック" pitchFamily="8" charset="-128"/>
                <a:cs typeface="Calibri" pitchFamily="34" charset="0"/>
              </a:rPr>
              <a:t>Core Beliefs</a:t>
            </a:r>
          </a:p>
          <a:p>
            <a:pPr marL="738187" lvl="2"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Entering the “Age of Biology”</a:t>
            </a:r>
          </a:p>
          <a:p>
            <a:pPr marL="738187" lvl="2"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Convergence is real and is impacting health and energy</a:t>
            </a:r>
          </a:p>
          <a:p>
            <a:pPr marL="738187" lvl="2"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In health care, a new industry is emerging that is based on </a:t>
            </a:r>
            <a:r>
              <a:rPr lang="en-US" sz="2000" i="1" kern="0" dirty="0" smtClean="0">
                <a:ea typeface="ＭＳ Ｐゴシック" pitchFamily="8" charset="-128"/>
                <a:cs typeface="Calibri" pitchFamily="34" charset="0"/>
              </a:rPr>
              <a:t>prevention</a:t>
            </a:r>
            <a:r>
              <a:rPr lang="en-US" sz="2000" kern="0" dirty="0" smtClean="0">
                <a:ea typeface="ＭＳ Ｐゴシック" pitchFamily="8" charset="-128"/>
                <a:cs typeface="Calibri" pitchFamily="34" charset="0"/>
              </a:rPr>
              <a:t> and </a:t>
            </a:r>
            <a:r>
              <a:rPr lang="en-US" sz="2000" i="1" kern="0" dirty="0" smtClean="0">
                <a:ea typeface="ＭＳ Ｐゴシック" pitchFamily="8" charset="-128"/>
                <a:cs typeface="Calibri" pitchFamily="34" charset="0"/>
              </a:rPr>
              <a:t>cure</a:t>
            </a:r>
            <a:r>
              <a:rPr lang="en-US" sz="2000" kern="0" dirty="0" smtClean="0">
                <a:ea typeface="ＭＳ Ｐゴシック" pitchFamily="8" charset="-128"/>
                <a:cs typeface="Calibri" pitchFamily="34" charset="0"/>
              </a:rPr>
              <a:t> as well as  </a:t>
            </a:r>
            <a:r>
              <a:rPr lang="en-US" sz="2000" i="1" kern="0" dirty="0" smtClean="0">
                <a:ea typeface="ＭＳ Ｐゴシック" pitchFamily="8" charset="-128"/>
                <a:cs typeface="Calibri" pitchFamily="34" charset="0"/>
              </a:rPr>
              <a:t>treatment</a:t>
            </a:r>
            <a:r>
              <a:rPr lang="en-US" sz="2000" kern="0" dirty="0" smtClean="0">
                <a:ea typeface="ＭＳ Ｐゴシック" pitchFamily="8" charset="-128"/>
                <a:cs typeface="Calibri" pitchFamily="34" charset="0"/>
              </a:rPr>
              <a:t>.  </a:t>
            </a:r>
          </a:p>
          <a:p>
            <a:pPr marL="1195387" lvl="3"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This new industry will challenge Minnesota’s current treatment based economy.</a:t>
            </a:r>
          </a:p>
          <a:p>
            <a:pPr eaLnBrk="1" fontAlgn="auto" hangingPunct="1">
              <a:spcBef>
                <a:spcPts val="0"/>
              </a:spcBef>
              <a:spcAft>
                <a:spcPts val="0"/>
              </a:spcAft>
              <a:defRPr/>
            </a:pPr>
            <a:endParaRPr lang="en-US" dirty="0" smtClean="0">
              <a:ea typeface="ＭＳ Ｐゴシック" pitchFamily="34" charset="-128"/>
              <a:cs typeface="+mn-cs"/>
            </a:endParaRPr>
          </a:p>
        </p:txBody>
      </p:sp>
    </p:spTree>
    <p:extLst>
      <p:ext uri="{BB962C8B-B14F-4D97-AF65-F5344CB8AC3E}">
        <p14:creationId xmlns:p14="http://schemas.microsoft.com/office/powerpoint/2010/main" val="23894139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3187" name="Rectangle 3"/>
          <p:cNvSpPr>
            <a:spLocks noGrp="1" noChangeArrowheads="1"/>
          </p:cNvSpPr>
          <p:nvPr>
            <p:ph type="body" idx="1"/>
          </p:nvPr>
        </p:nvSpPr>
        <p:spPr>
          <a:ln/>
        </p:spPr>
        <p:txBody>
          <a:bodyPr lIns="92256" tIns="46130" rIns="92256" bIns="46130"/>
          <a:lstStyle/>
          <a:p>
            <a:pPr marL="338138" lvl="1" indent="-223838" eaLnBrk="1" fontAlgn="auto" hangingPunct="1">
              <a:lnSpc>
                <a:spcPct val="110000"/>
              </a:lnSpc>
              <a:spcBef>
                <a:spcPct val="50000"/>
              </a:spcBef>
              <a:spcAft>
                <a:spcPts val="0"/>
              </a:spcAft>
              <a:defRPr/>
            </a:pPr>
            <a:r>
              <a:rPr lang="en-US" sz="2800" kern="0" dirty="0" smtClean="0">
                <a:ea typeface="ＭＳ Ｐゴシック" pitchFamily="8" charset="-128"/>
                <a:cs typeface="Calibri" pitchFamily="34" charset="0"/>
              </a:rPr>
              <a:t>Core Beliefs</a:t>
            </a:r>
          </a:p>
          <a:p>
            <a:pPr marL="738187" lvl="2"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Entering the “Age of Biology”</a:t>
            </a:r>
          </a:p>
          <a:p>
            <a:pPr marL="738187" lvl="2"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Convergence is real and is impacting health and energy</a:t>
            </a:r>
          </a:p>
          <a:p>
            <a:pPr marL="738187" lvl="2"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In health care, a new industry is emerging that is based on </a:t>
            </a:r>
            <a:r>
              <a:rPr lang="en-US" sz="2000" i="1" kern="0" dirty="0" smtClean="0">
                <a:ea typeface="ＭＳ Ｐゴシック" pitchFamily="8" charset="-128"/>
                <a:cs typeface="Calibri" pitchFamily="34" charset="0"/>
              </a:rPr>
              <a:t>prevention</a:t>
            </a:r>
            <a:r>
              <a:rPr lang="en-US" sz="2000" kern="0" dirty="0" smtClean="0">
                <a:ea typeface="ＭＳ Ｐゴシック" pitchFamily="8" charset="-128"/>
                <a:cs typeface="Calibri" pitchFamily="34" charset="0"/>
              </a:rPr>
              <a:t> and </a:t>
            </a:r>
            <a:r>
              <a:rPr lang="en-US" sz="2000" i="1" kern="0" dirty="0" smtClean="0">
                <a:ea typeface="ＭＳ Ｐゴシック" pitchFamily="8" charset="-128"/>
                <a:cs typeface="Calibri" pitchFamily="34" charset="0"/>
              </a:rPr>
              <a:t>cure</a:t>
            </a:r>
            <a:r>
              <a:rPr lang="en-US" sz="2000" kern="0" dirty="0" smtClean="0">
                <a:ea typeface="ＭＳ Ｐゴシック" pitchFamily="8" charset="-128"/>
                <a:cs typeface="Calibri" pitchFamily="34" charset="0"/>
              </a:rPr>
              <a:t> as well as  </a:t>
            </a:r>
            <a:r>
              <a:rPr lang="en-US" sz="2000" i="1" kern="0" dirty="0" smtClean="0">
                <a:ea typeface="ＭＳ Ｐゴシック" pitchFamily="8" charset="-128"/>
                <a:cs typeface="Calibri" pitchFamily="34" charset="0"/>
              </a:rPr>
              <a:t>treatment</a:t>
            </a:r>
            <a:r>
              <a:rPr lang="en-US" sz="2000" kern="0" dirty="0" smtClean="0">
                <a:ea typeface="ＭＳ Ｐゴシック" pitchFamily="8" charset="-128"/>
                <a:cs typeface="Calibri" pitchFamily="34" charset="0"/>
              </a:rPr>
              <a:t>.  </a:t>
            </a:r>
          </a:p>
          <a:p>
            <a:pPr marL="1195387" lvl="3"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This new industry will challenge Minnesota’s current treatment based economy.</a:t>
            </a:r>
          </a:p>
          <a:p>
            <a:pPr eaLnBrk="1" fontAlgn="auto" hangingPunct="1">
              <a:spcBef>
                <a:spcPts val="0"/>
              </a:spcBef>
              <a:spcAft>
                <a:spcPts val="0"/>
              </a:spcAft>
              <a:defRPr/>
            </a:pPr>
            <a:endParaRPr lang="en-US" dirty="0" smtClean="0">
              <a:ea typeface="ＭＳ Ｐゴシック" pitchFamily="34" charset="-128"/>
              <a:cs typeface="+mn-cs"/>
            </a:endParaRPr>
          </a:p>
        </p:txBody>
      </p:sp>
    </p:spTree>
    <p:extLst>
      <p:ext uri="{BB962C8B-B14F-4D97-AF65-F5344CB8AC3E}">
        <p14:creationId xmlns:p14="http://schemas.microsoft.com/office/powerpoint/2010/main" val="7447603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3187" name="Rectangle 3"/>
          <p:cNvSpPr>
            <a:spLocks noGrp="1" noChangeArrowheads="1"/>
          </p:cNvSpPr>
          <p:nvPr>
            <p:ph type="body" idx="1"/>
          </p:nvPr>
        </p:nvSpPr>
        <p:spPr>
          <a:ln/>
        </p:spPr>
        <p:txBody>
          <a:bodyPr lIns="92256" tIns="46130" rIns="92256" bIns="46130"/>
          <a:lstStyle/>
          <a:p>
            <a:pPr marL="338138" lvl="1" indent="-223838" eaLnBrk="1" fontAlgn="auto" hangingPunct="1">
              <a:lnSpc>
                <a:spcPct val="110000"/>
              </a:lnSpc>
              <a:spcBef>
                <a:spcPct val="50000"/>
              </a:spcBef>
              <a:spcAft>
                <a:spcPts val="0"/>
              </a:spcAft>
              <a:defRPr/>
            </a:pPr>
            <a:r>
              <a:rPr lang="en-US" sz="2800" kern="0" dirty="0" smtClean="0">
                <a:ea typeface="ＭＳ Ｐゴシック" pitchFamily="8" charset="-128"/>
                <a:cs typeface="Calibri" pitchFamily="34" charset="0"/>
              </a:rPr>
              <a:t>Core Beliefs</a:t>
            </a:r>
          </a:p>
          <a:p>
            <a:pPr marL="738187" lvl="2"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Entering the “Age of Biology”</a:t>
            </a:r>
          </a:p>
          <a:p>
            <a:pPr marL="738187" lvl="2"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Convergence is real and is impacting health and energy</a:t>
            </a:r>
          </a:p>
          <a:p>
            <a:pPr marL="738187" lvl="2"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In health care, a new industry is emerging that is based on </a:t>
            </a:r>
            <a:r>
              <a:rPr lang="en-US" sz="2000" i="1" kern="0" dirty="0" smtClean="0">
                <a:ea typeface="ＭＳ Ｐゴシック" pitchFamily="8" charset="-128"/>
                <a:cs typeface="Calibri" pitchFamily="34" charset="0"/>
              </a:rPr>
              <a:t>prevention</a:t>
            </a:r>
            <a:r>
              <a:rPr lang="en-US" sz="2000" kern="0" dirty="0" smtClean="0">
                <a:ea typeface="ＭＳ Ｐゴシック" pitchFamily="8" charset="-128"/>
                <a:cs typeface="Calibri" pitchFamily="34" charset="0"/>
              </a:rPr>
              <a:t> and </a:t>
            </a:r>
            <a:r>
              <a:rPr lang="en-US" sz="2000" i="1" kern="0" dirty="0" smtClean="0">
                <a:ea typeface="ＭＳ Ｐゴシック" pitchFamily="8" charset="-128"/>
                <a:cs typeface="Calibri" pitchFamily="34" charset="0"/>
              </a:rPr>
              <a:t>cure</a:t>
            </a:r>
            <a:r>
              <a:rPr lang="en-US" sz="2000" kern="0" dirty="0" smtClean="0">
                <a:ea typeface="ＭＳ Ｐゴシック" pitchFamily="8" charset="-128"/>
                <a:cs typeface="Calibri" pitchFamily="34" charset="0"/>
              </a:rPr>
              <a:t> as well as  </a:t>
            </a:r>
            <a:r>
              <a:rPr lang="en-US" sz="2000" i="1" kern="0" dirty="0" smtClean="0">
                <a:ea typeface="ＭＳ Ｐゴシック" pitchFamily="8" charset="-128"/>
                <a:cs typeface="Calibri" pitchFamily="34" charset="0"/>
              </a:rPr>
              <a:t>treatment</a:t>
            </a:r>
            <a:r>
              <a:rPr lang="en-US" sz="2000" kern="0" dirty="0" smtClean="0">
                <a:ea typeface="ＭＳ Ｐゴシック" pitchFamily="8" charset="-128"/>
                <a:cs typeface="Calibri" pitchFamily="34" charset="0"/>
              </a:rPr>
              <a:t>.  </a:t>
            </a:r>
          </a:p>
          <a:p>
            <a:pPr marL="1195387" lvl="3"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This new industry will challenge Minnesota’s current treatment based economy.</a:t>
            </a:r>
          </a:p>
          <a:p>
            <a:pPr eaLnBrk="1" fontAlgn="auto" hangingPunct="1">
              <a:spcBef>
                <a:spcPts val="0"/>
              </a:spcBef>
              <a:spcAft>
                <a:spcPts val="0"/>
              </a:spcAft>
              <a:defRPr/>
            </a:pPr>
            <a:endParaRPr lang="en-US" dirty="0" smtClean="0">
              <a:ea typeface="ＭＳ Ｐゴシック" pitchFamily="34" charset="-128"/>
              <a:cs typeface="+mn-cs"/>
            </a:endParaRPr>
          </a:p>
        </p:txBody>
      </p:sp>
    </p:spTree>
    <p:extLst>
      <p:ext uri="{BB962C8B-B14F-4D97-AF65-F5344CB8AC3E}">
        <p14:creationId xmlns:p14="http://schemas.microsoft.com/office/powerpoint/2010/main" val="14924655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3187" name="Rectangle 3"/>
          <p:cNvSpPr>
            <a:spLocks noGrp="1" noChangeArrowheads="1"/>
          </p:cNvSpPr>
          <p:nvPr>
            <p:ph type="body" idx="1"/>
          </p:nvPr>
        </p:nvSpPr>
        <p:spPr>
          <a:ln/>
        </p:spPr>
        <p:txBody>
          <a:bodyPr lIns="92256" tIns="46130" rIns="92256" bIns="46130"/>
          <a:lstStyle/>
          <a:p>
            <a:pPr marL="338138" lvl="1" indent="-223838" eaLnBrk="1" fontAlgn="auto" hangingPunct="1">
              <a:lnSpc>
                <a:spcPct val="110000"/>
              </a:lnSpc>
              <a:spcBef>
                <a:spcPct val="50000"/>
              </a:spcBef>
              <a:spcAft>
                <a:spcPts val="0"/>
              </a:spcAft>
              <a:defRPr/>
            </a:pPr>
            <a:r>
              <a:rPr lang="en-US" sz="2800" kern="0" dirty="0" smtClean="0">
                <a:ea typeface="ＭＳ Ｐゴシック" pitchFamily="8" charset="-128"/>
                <a:cs typeface="Calibri" pitchFamily="34" charset="0"/>
              </a:rPr>
              <a:t>Core Beliefs</a:t>
            </a:r>
          </a:p>
          <a:p>
            <a:pPr marL="738187" lvl="2"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Entering the “Age of Biology”</a:t>
            </a:r>
          </a:p>
          <a:p>
            <a:pPr marL="738187" lvl="2"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Convergence is real and is impacting health and energy</a:t>
            </a:r>
          </a:p>
          <a:p>
            <a:pPr marL="738187" lvl="2"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In health care, a new industry is emerging that is based on </a:t>
            </a:r>
            <a:r>
              <a:rPr lang="en-US" sz="2000" i="1" kern="0" dirty="0" smtClean="0">
                <a:ea typeface="ＭＳ Ｐゴシック" pitchFamily="8" charset="-128"/>
                <a:cs typeface="Calibri" pitchFamily="34" charset="0"/>
              </a:rPr>
              <a:t>prevention</a:t>
            </a:r>
            <a:r>
              <a:rPr lang="en-US" sz="2000" kern="0" dirty="0" smtClean="0">
                <a:ea typeface="ＭＳ Ｐゴシック" pitchFamily="8" charset="-128"/>
                <a:cs typeface="Calibri" pitchFamily="34" charset="0"/>
              </a:rPr>
              <a:t> and </a:t>
            </a:r>
            <a:r>
              <a:rPr lang="en-US" sz="2000" i="1" kern="0" dirty="0" smtClean="0">
                <a:ea typeface="ＭＳ Ｐゴシック" pitchFamily="8" charset="-128"/>
                <a:cs typeface="Calibri" pitchFamily="34" charset="0"/>
              </a:rPr>
              <a:t>cure</a:t>
            </a:r>
            <a:r>
              <a:rPr lang="en-US" sz="2000" kern="0" dirty="0" smtClean="0">
                <a:ea typeface="ＭＳ Ｐゴシック" pitchFamily="8" charset="-128"/>
                <a:cs typeface="Calibri" pitchFamily="34" charset="0"/>
              </a:rPr>
              <a:t> as well as  </a:t>
            </a:r>
            <a:r>
              <a:rPr lang="en-US" sz="2000" i="1" kern="0" dirty="0" smtClean="0">
                <a:ea typeface="ＭＳ Ｐゴシック" pitchFamily="8" charset="-128"/>
                <a:cs typeface="Calibri" pitchFamily="34" charset="0"/>
              </a:rPr>
              <a:t>treatment</a:t>
            </a:r>
            <a:r>
              <a:rPr lang="en-US" sz="2000" kern="0" dirty="0" smtClean="0">
                <a:ea typeface="ＭＳ Ｐゴシック" pitchFamily="8" charset="-128"/>
                <a:cs typeface="Calibri" pitchFamily="34" charset="0"/>
              </a:rPr>
              <a:t>.  </a:t>
            </a:r>
          </a:p>
          <a:p>
            <a:pPr marL="1195387" lvl="3"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This new industry will challenge Minnesota’s current treatment based economy.</a:t>
            </a:r>
          </a:p>
          <a:p>
            <a:pPr eaLnBrk="1" fontAlgn="auto" hangingPunct="1">
              <a:spcBef>
                <a:spcPts val="0"/>
              </a:spcBef>
              <a:spcAft>
                <a:spcPts val="0"/>
              </a:spcAft>
              <a:defRPr/>
            </a:pPr>
            <a:endParaRPr lang="en-US" dirty="0" smtClean="0">
              <a:ea typeface="ＭＳ Ｐゴシック" pitchFamily="34" charset="-128"/>
              <a:cs typeface="+mn-cs"/>
            </a:endParaRPr>
          </a:p>
        </p:txBody>
      </p:sp>
    </p:spTree>
    <p:extLst>
      <p:ext uri="{BB962C8B-B14F-4D97-AF65-F5344CB8AC3E}">
        <p14:creationId xmlns:p14="http://schemas.microsoft.com/office/powerpoint/2010/main" val="21907524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3187" name="Rectangle 3"/>
          <p:cNvSpPr>
            <a:spLocks noGrp="1" noChangeArrowheads="1"/>
          </p:cNvSpPr>
          <p:nvPr>
            <p:ph type="body" idx="1"/>
          </p:nvPr>
        </p:nvSpPr>
        <p:spPr>
          <a:ln/>
        </p:spPr>
        <p:txBody>
          <a:bodyPr lIns="92256" tIns="46130" rIns="92256" bIns="46130"/>
          <a:lstStyle/>
          <a:p>
            <a:pPr marL="338138" lvl="1" indent="-223838" eaLnBrk="1" fontAlgn="auto" hangingPunct="1">
              <a:lnSpc>
                <a:spcPct val="110000"/>
              </a:lnSpc>
              <a:spcBef>
                <a:spcPct val="50000"/>
              </a:spcBef>
              <a:spcAft>
                <a:spcPts val="0"/>
              </a:spcAft>
              <a:defRPr/>
            </a:pPr>
            <a:r>
              <a:rPr lang="en-US" sz="2800" kern="0" dirty="0" smtClean="0">
                <a:ea typeface="ＭＳ Ｐゴシック" pitchFamily="8" charset="-128"/>
                <a:cs typeface="Calibri" pitchFamily="34" charset="0"/>
              </a:rPr>
              <a:t>Core Beliefs</a:t>
            </a:r>
          </a:p>
          <a:p>
            <a:pPr marL="738187" lvl="2"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Entering the “Age of Biology”</a:t>
            </a:r>
          </a:p>
          <a:p>
            <a:pPr marL="738187" lvl="2"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Convergence is real and is impacting health and energy</a:t>
            </a:r>
          </a:p>
          <a:p>
            <a:pPr marL="738187" lvl="2"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In health care, a new industry is emerging that is based on </a:t>
            </a:r>
            <a:r>
              <a:rPr lang="en-US" sz="2000" i="1" kern="0" dirty="0" smtClean="0">
                <a:ea typeface="ＭＳ Ｐゴシック" pitchFamily="8" charset="-128"/>
                <a:cs typeface="Calibri" pitchFamily="34" charset="0"/>
              </a:rPr>
              <a:t>prevention</a:t>
            </a:r>
            <a:r>
              <a:rPr lang="en-US" sz="2000" kern="0" dirty="0" smtClean="0">
                <a:ea typeface="ＭＳ Ｐゴシック" pitchFamily="8" charset="-128"/>
                <a:cs typeface="Calibri" pitchFamily="34" charset="0"/>
              </a:rPr>
              <a:t> and </a:t>
            </a:r>
            <a:r>
              <a:rPr lang="en-US" sz="2000" i="1" kern="0" dirty="0" smtClean="0">
                <a:ea typeface="ＭＳ Ｐゴシック" pitchFamily="8" charset="-128"/>
                <a:cs typeface="Calibri" pitchFamily="34" charset="0"/>
              </a:rPr>
              <a:t>cure</a:t>
            </a:r>
            <a:r>
              <a:rPr lang="en-US" sz="2000" kern="0" dirty="0" smtClean="0">
                <a:ea typeface="ＭＳ Ｐゴシック" pitchFamily="8" charset="-128"/>
                <a:cs typeface="Calibri" pitchFamily="34" charset="0"/>
              </a:rPr>
              <a:t> as well as  </a:t>
            </a:r>
            <a:r>
              <a:rPr lang="en-US" sz="2000" i="1" kern="0" dirty="0" smtClean="0">
                <a:ea typeface="ＭＳ Ｐゴシック" pitchFamily="8" charset="-128"/>
                <a:cs typeface="Calibri" pitchFamily="34" charset="0"/>
              </a:rPr>
              <a:t>treatment</a:t>
            </a:r>
            <a:r>
              <a:rPr lang="en-US" sz="2000" kern="0" dirty="0" smtClean="0">
                <a:ea typeface="ＭＳ Ｐゴシック" pitchFamily="8" charset="-128"/>
                <a:cs typeface="Calibri" pitchFamily="34" charset="0"/>
              </a:rPr>
              <a:t>.  </a:t>
            </a:r>
          </a:p>
          <a:p>
            <a:pPr marL="1195387" lvl="3" indent="-285750" eaLnBrk="1" fontAlgn="auto" hangingPunct="1">
              <a:lnSpc>
                <a:spcPct val="110000"/>
              </a:lnSpc>
              <a:spcBef>
                <a:spcPts val="0"/>
              </a:spcBef>
              <a:spcAft>
                <a:spcPts val="0"/>
              </a:spcAft>
              <a:buFont typeface="Arial" pitchFamily="34" charset="0"/>
              <a:buChar char="•"/>
              <a:defRPr/>
            </a:pPr>
            <a:r>
              <a:rPr lang="en-US" sz="2000" kern="0" dirty="0" smtClean="0">
                <a:ea typeface="ＭＳ Ｐゴシック" pitchFamily="8" charset="-128"/>
                <a:cs typeface="Calibri" pitchFamily="34" charset="0"/>
              </a:rPr>
              <a:t>This new industry will challenge Minnesota’s current treatment based economy.</a:t>
            </a:r>
          </a:p>
          <a:p>
            <a:pPr eaLnBrk="1" fontAlgn="auto" hangingPunct="1">
              <a:spcBef>
                <a:spcPts val="0"/>
              </a:spcBef>
              <a:spcAft>
                <a:spcPts val="0"/>
              </a:spcAft>
              <a:defRPr/>
            </a:pPr>
            <a:endParaRPr lang="en-US" dirty="0" smtClean="0">
              <a:ea typeface="ＭＳ Ｐゴシック" pitchFamily="34" charset="-128"/>
              <a:cs typeface="+mn-cs"/>
            </a:endParaRPr>
          </a:p>
        </p:txBody>
      </p:sp>
    </p:spTree>
    <p:extLst>
      <p:ext uri="{BB962C8B-B14F-4D97-AF65-F5344CB8AC3E}">
        <p14:creationId xmlns:p14="http://schemas.microsoft.com/office/powerpoint/2010/main" val="29906605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12" tIns="45707" rIns="91412" bIns="45707" anchor="b">
            <a:prstTxWarp prst="textNoShape">
              <a:avLst/>
            </a:prstTxWarp>
          </a:bodyPr>
          <a:lstStyle/>
          <a:p>
            <a:pPr algn="r"/>
            <a:fld id="{6ED79351-2611-854E-B801-F6303F19E9A7}" type="slidenum">
              <a:rPr lang="en-US" sz="1200">
                <a:latin typeface="Calibri" pitchFamily="-107" charset="0"/>
              </a:rPr>
              <a:pPr algn="r"/>
              <a:t>57</a:t>
            </a:fld>
            <a:endParaRPr lang="en-US" sz="1200">
              <a:latin typeface="Calibri" pitchFamily="-107" charset="0"/>
            </a:endParaRPr>
          </a:p>
        </p:txBody>
      </p:sp>
      <p:sp>
        <p:nvSpPr>
          <p:cNvPr id="10547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372" tIns="45682" rIns="91372" bIns="45682" anchor="b">
            <a:prstTxWarp prst="textNoShape">
              <a:avLst/>
            </a:prstTxWarp>
          </a:bodyPr>
          <a:lstStyle/>
          <a:p>
            <a:pPr algn="r"/>
            <a:fld id="{1192443E-8C3D-D24A-B7E9-70558704D053}" type="slidenum">
              <a:rPr lang="en-US" sz="1200">
                <a:latin typeface="Calibri" pitchFamily="-107" charset="0"/>
              </a:rPr>
              <a:pPr algn="r"/>
              <a:t>57</a:t>
            </a:fld>
            <a:endParaRPr lang="en-US" sz="1200">
              <a:latin typeface="Calibri" pitchFamily="-107" charset="0"/>
            </a:endParaRPr>
          </a:p>
        </p:txBody>
      </p:sp>
      <p:sp>
        <p:nvSpPr>
          <p:cNvPr id="10547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5477" name="Rectangle 3"/>
          <p:cNvSpPr>
            <a:spLocks noGrp="1" noChangeArrowheads="1"/>
          </p:cNvSpPr>
          <p:nvPr>
            <p:ph type="body" idx="1"/>
          </p:nvPr>
        </p:nvSpPr>
        <p:spPr bwMode="auto">
          <a:noFill/>
        </p:spPr>
        <p:txBody>
          <a:bodyPr wrap="square" lIns="91372" tIns="45682" rIns="91372" bIns="45682" numCol="1" anchor="t" anchorCtr="0" compatLnSpc="1">
            <a:prstTxWarp prst="textNoShape">
              <a:avLst/>
            </a:prstTxWarp>
          </a:bodyPr>
          <a:lstStyle/>
          <a:p>
            <a:pPr eaLnBrk="1" hangingPunct="1">
              <a:spcBef>
                <a:spcPct val="0"/>
              </a:spcBef>
            </a:pPr>
            <a:r>
              <a:rPr lang="en-US" smtClean="0">
                <a:latin typeface="Arial" pitchFamily="-107" charset="0"/>
              </a:rPr>
              <a:t>We work to a plan: D2025</a:t>
            </a:r>
          </a:p>
          <a:p>
            <a:pPr eaLnBrk="1" hangingPunct="1">
              <a:spcBef>
                <a:spcPct val="0"/>
              </a:spcBef>
            </a:pPr>
            <a:r>
              <a:rPr lang="en-US" smtClean="0">
                <a:latin typeface="Arial" pitchFamily="-107" charset="0"/>
              </a:rPr>
              <a:t>	</a:t>
            </a:r>
          </a:p>
          <a:p>
            <a:pPr eaLnBrk="1" hangingPunct="1">
              <a:spcBef>
                <a:spcPct val="0"/>
              </a:spcBef>
            </a:pPr>
            <a:r>
              <a:rPr lang="en-US" smtClean="0">
                <a:latin typeface="Arial" pitchFamily="-107" charset="0"/>
              </a:rPr>
              <a:t>	Lead projects</a:t>
            </a:r>
          </a:p>
          <a:p>
            <a:pPr eaLnBrk="1" hangingPunct="1">
              <a:spcBef>
                <a:spcPct val="0"/>
              </a:spcBef>
            </a:pPr>
            <a:r>
              <a:rPr lang="en-US" smtClean="0">
                <a:latin typeface="Arial" pitchFamily="-107" charset="0"/>
              </a:rPr>
              <a:t>	Support companies </a:t>
            </a:r>
          </a:p>
          <a:p>
            <a:pPr eaLnBrk="1" hangingPunct="1">
              <a:spcBef>
                <a:spcPct val="0"/>
              </a:spcBef>
            </a:pPr>
            <a:r>
              <a:rPr lang="en-US" smtClean="0">
                <a:latin typeface="Arial" pitchFamily="-107" charset="0"/>
              </a:rPr>
              <a:t>	Develop new industry segments in partnership other organizations</a:t>
            </a:r>
          </a:p>
          <a:p>
            <a:pPr eaLnBrk="1" hangingPunct="1">
              <a:spcBef>
                <a:spcPct val="0"/>
              </a:spcBef>
            </a:pPr>
            <a:endParaRPr lang="en-US" smtClean="0">
              <a:latin typeface="Arial" pitchFamily="-107" charset="0"/>
            </a:endParaRPr>
          </a:p>
          <a:p>
            <a:pPr eaLnBrk="1" hangingPunct="1">
              <a:spcBef>
                <a:spcPct val="0"/>
              </a:spcBef>
            </a:pPr>
            <a:r>
              <a:rPr lang="en-US" smtClean="0">
                <a:latin typeface="Arial" pitchFamily="-107" charset="0"/>
              </a:rPr>
              <a:t>We advocate for the industry, and work with communities to help them start or grow industries</a:t>
            </a:r>
          </a:p>
          <a:p>
            <a:pPr eaLnBrk="1" hangingPunct="1">
              <a:spcBef>
                <a:spcPct val="0"/>
              </a:spcBef>
            </a:pPr>
            <a:r>
              <a:rPr lang="en-US" smtClean="0">
                <a:latin typeface="Arial" pitchFamily="-107" charset="0"/>
              </a:rPr>
              <a:t>	Focus on Growing existing companies</a:t>
            </a:r>
          </a:p>
          <a:p>
            <a:pPr eaLnBrk="1" hangingPunct="1">
              <a:spcBef>
                <a:spcPct val="0"/>
              </a:spcBef>
            </a:pPr>
            <a:r>
              <a:rPr lang="en-US" smtClean="0">
                <a:latin typeface="Arial" pitchFamily="-107" charset="0"/>
              </a:rPr>
              <a:t>	Starting new ones </a:t>
            </a:r>
          </a:p>
          <a:p>
            <a:pPr eaLnBrk="1" hangingPunct="1">
              <a:spcBef>
                <a:spcPct val="0"/>
              </a:spcBef>
            </a:pPr>
            <a:r>
              <a:rPr lang="en-US" smtClean="0">
                <a:latin typeface="Arial" pitchFamily="-107" charset="0"/>
              </a:rPr>
              <a:t>	Recruit only when needed </a:t>
            </a:r>
          </a:p>
        </p:txBody>
      </p:sp>
    </p:spTree>
    <p:extLst>
      <p:ext uri="{BB962C8B-B14F-4D97-AF65-F5344CB8AC3E}">
        <p14:creationId xmlns:p14="http://schemas.microsoft.com/office/powerpoint/2010/main" val="28286477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p:cNvSpPr>
          <p:nvPr>
            <p:ph type="sldImg"/>
          </p:nvPr>
        </p:nvSpPr>
        <p:spPr bwMode="auto">
          <a:noFill/>
          <a:ln>
            <a:solidFill>
              <a:srgbClr val="000000"/>
            </a:solidFill>
            <a:miter lim="800000"/>
            <a:headEnd/>
            <a:tailEnd/>
          </a:ln>
        </p:spPr>
      </p:sp>
      <p:sp>
        <p:nvSpPr>
          <p:cNvPr id="1095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095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985FBB4-51ED-4343-BF23-3EDC7F6BF11B}" type="slidenum">
              <a:rPr lang="en-US" smtClean="0">
                <a:ea typeface="ＭＳ Ｐゴシック" pitchFamily="-107" charset="-128"/>
                <a:cs typeface="ＭＳ Ｐゴシック" pitchFamily="-107" charset="-128"/>
              </a:rPr>
              <a:pPr fontAlgn="base">
                <a:spcBef>
                  <a:spcPct val="0"/>
                </a:spcBef>
                <a:spcAft>
                  <a:spcPct val="0"/>
                </a:spcAft>
                <a:defRPr/>
              </a:pPr>
              <a:t>60</a:t>
            </a:fld>
            <a:endParaRPr lang="en-US"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34448070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p:cNvSpPr>
          <p:nvPr>
            <p:ph type="sldImg"/>
          </p:nvPr>
        </p:nvSpPr>
        <p:spPr bwMode="auto">
          <a:noFill/>
          <a:ln>
            <a:solidFill>
              <a:srgbClr val="000000"/>
            </a:solidFill>
            <a:miter lim="800000"/>
            <a:headEnd/>
            <a:tailEnd/>
          </a:ln>
        </p:spPr>
      </p:sp>
      <p:sp>
        <p:nvSpPr>
          <p:cNvPr id="1116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1116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A484105-68E8-B946-B91B-8199DEC8F64F}" type="slidenum">
              <a:rPr lang="en-US" smtClean="0">
                <a:ea typeface="ＭＳ Ｐゴシック" pitchFamily="-107" charset="-128"/>
                <a:cs typeface="ＭＳ Ｐゴシック" pitchFamily="-107" charset="-128"/>
              </a:rPr>
              <a:pPr fontAlgn="base">
                <a:spcBef>
                  <a:spcPct val="0"/>
                </a:spcBef>
                <a:spcAft>
                  <a:spcPct val="0"/>
                </a:spcAft>
                <a:defRPr/>
              </a:pPr>
              <a:t>61</a:t>
            </a:fld>
            <a:endParaRPr lang="en-US"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3108562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235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7FBA60-E6D3-4844-AB8C-137F43A09B17}" type="slidenum">
              <a:rPr lang="en-AU" smtClean="0">
                <a:ea typeface="ＭＳ Ｐゴシック" pitchFamily="-107" charset="-128"/>
                <a:cs typeface="ＭＳ Ｐゴシック" pitchFamily="-107" charset="-128"/>
              </a:rPr>
              <a:pPr fontAlgn="base">
                <a:spcBef>
                  <a:spcPct val="0"/>
                </a:spcBef>
                <a:spcAft>
                  <a:spcPct val="0"/>
                </a:spcAft>
                <a:defRPr/>
              </a:pPr>
              <a:t>4</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6105046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p:cNvSpPr>
          <p:nvPr>
            <p:ph type="sldImg"/>
          </p:nvPr>
        </p:nvSpPr>
        <p:spPr bwMode="auto">
          <a:noFill/>
          <a:ln>
            <a:solidFill>
              <a:srgbClr val="000000"/>
            </a:solidFill>
            <a:miter lim="800000"/>
            <a:headEnd/>
            <a:tailEnd/>
          </a:ln>
        </p:spPr>
      </p:sp>
      <p:sp>
        <p:nvSpPr>
          <p:cNvPr id="1187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1187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4C1711-5E65-E240-8DCF-9416EAB5DD8C}" type="slidenum">
              <a:rPr lang="en-AU" smtClean="0">
                <a:ea typeface="ＭＳ Ｐゴシック" pitchFamily="-107" charset="-128"/>
                <a:cs typeface="ＭＳ Ｐゴシック" pitchFamily="-107" charset="-128"/>
              </a:rPr>
              <a:pPr fontAlgn="base">
                <a:spcBef>
                  <a:spcPct val="0"/>
                </a:spcBef>
                <a:spcAft>
                  <a:spcPct val="0"/>
                </a:spcAft>
                <a:defRPr/>
              </a:pPr>
              <a:t>67</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39577725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p:cNvSpPr>
          <p:nvPr>
            <p:ph type="sldImg"/>
          </p:nvPr>
        </p:nvSpPr>
        <p:spPr bwMode="auto">
          <a:noFill/>
          <a:ln>
            <a:solidFill>
              <a:srgbClr val="000000"/>
            </a:solidFill>
            <a:miter lim="800000"/>
            <a:headEnd/>
            <a:tailEnd/>
          </a:ln>
        </p:spPr>
      </p:sp>
      <p:sp>
        <p:nvSpPr>
          <p:cNvPr id="1208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1208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F3DE373-B357-1B4F-ADD6-E219B9A6DCD4}" type="slidenum">
              <a:rPr lang="en-AU" smtClean="0">
                <a:ea typeface="ＭＳ Ｐゴシック" pitchFamily="-107" charset="-128"/>
                <a:cs typeface="ＭＳ Ｐゴシック" pitchFamily="-107" charset="-128"/>
              </a:rPr>
              <a:pPr fontAlgn="base">
                <a:spcBef>
                  <a:spcPct val="0"/>
                </a:spcBef>
                <a:spcAft>
                  <a:spcPct val="0"/>
                </a:spcAft>
                <a:defRPr/>
              </a:pPr>
              <a:t>68</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19099653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32A1A58-EA9B-4DB8-9FF5-C2CC107A338E}" type="slidenum">
              <a:rPr lang="en-AU" smtClean="0"/>
              <a:t>69</a:t>
            </a:fld>
            <a:endParaRPr lang="en-AU"/>
          </a:p>
        </p:txBody>
      </p:sp>
    </p:spTree>
    <p:extLst>
      <p:ext uri="{BB962C8B-B14F-4D97-AF65-F5344CB8AC3E}">
        <p14:creationId xmlns:p14="http://schemas.microsoft.com/office/powerpoint/2010/main" val="34985139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t>
            </a:r>
            <a:endParaRPr lang="en-AU" dirty="0"/>
          </a:p>
        </p:txBody>
      </p:sp>
      <p:sp>
        <p:nvSpPr>
          <p:cNvPr id="4" name="Slide Number Placeholder 3"/>
          <p:cNvSpPr>
            <a:spLocks noGrp="1"/>
          </p:cNvSpPr>
          <p:nvPr>
            <p:ph type="sldNum" sz="quarter" idx="10"/>
          </p:nvPr>
        </p:nvSpPr>
        <p:spPr/>
        <p:txBody>
          <a:bodyPr/>
          <a:lstStyle/>
          <a:p>
            <a:fld id="{532A1A58-EA9B-4DB8-9FF5-C2CC107A338E}" type="slidenum">
              <a:rPr lang="en-AU" smtClean="0"/>
              <a:t>70</a:t>
            </a:fld>
            <a:endParaRPr lang="en-AU"/>
          </a:p>
        </p:txBody>
      </p:sp>
    </p:spTree>
    <p:extLst>
      <p:ext uri="{BB962C8B-B14F-4D97-AF65-F5344CB8AC3E}">
        <p14:creationId xmlns:p14="http://schemas.microsoft.com/office/powerpoint/2010/main" val="42734846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32A1A58-EA9B-4DB8-9FF5-C2CC107A338E}" type="slidenum">
              <a:rPr lang="en-AU" smtClean="0"/>
              <a:t>71</a:t>
            </a:fld>
            <a:endParaRPr lang="en-AU"/>
          </a:p>
        </p:txBody>
      </p:sp>
    </p:spTree>
    <p:extLst>
      <p:ext uri="{BB962C8B-B14F-4D97-AF65-F5344CB8AC3E}">
        <p14:creationId xmlns:p14="http://schemas.microsoft.com/office/powerpoint/2010/main" val="17559320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32A1A58-EA9B-4DB8-9FF5-C2CC107A338E}" type="slidenum">
              <a:rPr lang="en-AU" smtClean="0"/>
              <a:t>72</a:t>
            </a:fld>
            <a:endParaRPr lang="en-AU"/>
          </a:p>
        </p:txBody>
      </p:sp>
    </p:spTree>
    <p:extLst>
      <p:ext uri="{BB962C8B-B14F-4D97-AF65-F5344CB8AC3E}">
        <p14:creationId xmlns:p14="http://schemas.microsoft.com/office/powerpoint/2010/main" val="4474350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32A1A58-EA9B-4DB8-9FF5-C2CC107A338E}" type="slidenum">
              <a:rPr lang="en-AU" smtClean="0"/>
              <a:t>73</a:t>
            </a:fld>
            <a:endParaRPr lang="en-AU"/>
          </a:p>
        </p:txBody>
      </p:sp>
    </p:spTree>
    <p:extLst>
      <p:ext uri="{BB962C8B-B14F-4D97-AF65-F5344CB8AC3E}">
        <p14:creationId xmlns:p14="http://schemas.microsoft.com/office/powerpoint/2010/main" val="38928163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32A1A58-EA9B-4DB8-9FF5-C2CC107A338E}" type="slidenum">
              <a:rPr lang="en-AU" smtClean="0"/>
              <a:t>74</a:t>
            </a:fld>
            <a:endParaRPr lang="en-AU"/>
          </a:p>
        </p:txBody>
      </p:sp>
    </p:spTree>
    <p:extLst>
      <p:ext uri="{BB962C8B-B14F-4D97-AF65-F5344CB8AC3E}">
        <p14:creationId xmlns:p14="http://schemas.microsoft.com/office/powerpoint/2010/main" val="28197369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32A1A58-EA9B-4DB8-9FF5-C2CC107A338E}" type="slidenum">
              <a:rPr lang="en-AU" smtClean="0"/>
              <a:t>75</a:t>
            </a:fld>
            <a:endParaRPr lang="en-AU"/>
          </a:p>
        </p:txBody>
      </p:sp>
    </p:spTree>
    <p:extLst>
      <p:ext uri="{BB962C8B-B14F-4D97-AF65-F5344CB8AC3E}">
        <p14:creationId xmlns:p14="http://schemas.microsoft.com/office/powerpoint/2010/main" val="15336564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32A1A58-EA9B-4DB8-9FF5-C2CC107A338E}" type="slidenum">
              <a:rPr lang="en-AU" smtClean="0"/>
              <a:t>76</a:t>
            </a:fld>
            <a:endParaRPr lang="en-AU"/>
          </a:p>
        </p:txBody>
      </p:sp>
    </p:spTree>
    <p:extLst>
      <p:ext uri="{BB962C8B-B14F-4D97-AF65-F5344CB8AC3E}">
        <p14:creationId xmlns:p14="http://schemas.microsoft.com/office/powerpoint/2010/main" val="1703978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256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EA3FE51-EA33-954B-B75E-68CD6D612919}" type="slidenum">
              <a:rPr lang="en-AU" smtClean="0">
                <a:ea typeface="ＭＳ Ｐゴシック" pitchFamily="-107" charset="-128"/>
                <a:cs typeface="ＭＳ Ｐゴシック" pitchFamily="-107" charset="-128"/>
              </a:rPr>
              <a:pPr fontAlgn="base">
                <a:spcBef>
                  <a:spcPct val="0"/>
                </a:spcBef>
                <a:spcAft>
                  <a:spcPct val="0"/>
                </a:spcAft>
                <a:defRPr/>
              </a:pPr>
              <a:t>5</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286288132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32A1A58-EA9B-4DB8-9FF5-C2CC107A338E}" type="slidenum">
              <a:rPr lang="en-AU" smtClean="0"/>
              <a:t>77</a:t>
            </a:fld>
            <a:endParaRPr lang="en-AU"/>
          </a:p>
        </p:txBody>
      </p:sp>
    </p:spTree>
    <p:extLst>
      <p:ext uri="{BB962C8B-B14F-4D97-AF65-F5344CB8AC3E}">
        <p14:creationId xmlns:p14="http://schemas.microsoft.com/office/powerpoint/2010/main" val="693220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276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7B74EF6-34F4-D647-8B95-DAEACC41998E}" type="slidenum">
              <a:rPr lang="en-AU" smtClean="0">
                <a:ea typeface="ＭＳ Ｐゴシック" pitchFamily="-107" charset="-128"/>
                <a:cs typeface="ＭＳ Ｐゴシック" pitchFamily="-107" charset="-128"/>
              </a:rPr>
              <a:pPr fontAlgn="base">
                <a:spcBef>
                  <a:spcPct val="0"/>
                </a:spcBef>
                <a:spcAft>
                  <a:spcPct val="0"/>
                </a:spcAft>
                <a:defRPr/>
              </a:pPr>
              <a:t>6</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22238660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327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A296711-41B6-8349-9216-D96E2FE18453}" type="slidenum">
              <a:rPr lang="en-AU" smtClean="0">
                <a:ea typeface="ＭＳ Ｐゴシック" pitchFamily="-107" charset="-128"/>
                <a:cs typeface="ＭＳ Ｐゴシック" pitchFamily="-107" charset="-128"/>
              </a:rPr>
              <a:pPr fontAlgn="base">
                <a:spcBef>
                  <a:spcPct val="0"/>
                </a:spcBef>
                <a:spcAft>
                  <a:spcPct val="0"/>
                </a:spcAft>
                <a:defRPr/>
              </a:pPr>
              <a:t>10</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2182209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7EC687-9981-994C-8DF7-FB7337A7839B}" type="slidenum">
              <a:rPr lang="en-AU" smtClean="0">
                <a:ea typeface="ＭＳ Ｐゴシック" pitchFamily="-107" charset="-128"/>
                <a:cs typeface="ＭＳ Ｐゴシック" pitchFamily="-107" charset="-128"/>
              </a:rPr>
              <a:pPr fontAlgn="base">
                <a:spcBef>
                  <a:spcPct val="0"/>
                </a:spcBef>
                <a:spcAft>
                  <a:spcPct val="0"/>
                </a:spcAft>
                <a:defRPr/>
              </a:pPr>
              <a:t>11</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9300335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a:p>
        </p:txBody>
      </p:sp>
      <p:sp>
        <p:nvSpPr>
          <p:cNvPr id="36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1FECC3A-7915-114B-A2B3-6CBB1A6FC18E}" type="slidenum">
              <a:rPr lang="en-AU" smtClean="0">
                <a:ea typeface="ＭＳ Ｐゴシック" pitchFamily="-107" charset="-128"/>
                <a:cs typeface="ＭＳ Ｐゴシック" pitchFamily="-107" charset="-128"/>
              </a:rPr>
              <a:pPr fontAlgn="base">
                <a:spcBef>
                  <a:spcPct val="0"/>
                </a:spcBef>
                <a:spcAft>
                  <a:spcPct val="0"/>
                </a:spcAft>
                <a:defRPr/>
              </a:pPr>
              <a:t>12</a:t>
            </a:fld>
            <a:endParaRPr lang="en-AU" smtClean="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2903235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pPr>
              <a:defRPr/>
            </a:pPr>
            <a:fld id="{1B457083-70F6-C44A-87B0-F2E91314511E}" type="datetime1">
              <a:rPr lang="en-AU"/>
              <a:pPr>
                <a:defRPr/>
              </a:pPr>
              <a:t>15/06/2014</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512839B4-5FF8-C040-A0E2-B68EE0F4DC2D}" type="slidenum">
              <a:rPr lang="en-AU"/>
              <a:pPr>
                <a:defRPr/>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pPr>
              <a:defRPr/>
            </a:pPr>
            <a:fld id="{07DF5F70-ACAD-8E4F-AA0A-613B63F0FF06}" type="datetime1">
              <a:rPr lang="en-AU"/>
              <a:pPr>
                <a:defRPr/>
              </a:pPr>
              <a:t>15/06/2014</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286D5BF3-5BD0-874D-AFDE-945069023930}" type="slidenum">
              <a:rPr lang="en-AU"/>
              <a:pPr>
                <a:defRPr/>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pPr>
              <a:defRPr/>
            </a:pPr>
            <a:fld id="{85825130-3D71-7E42-82FF-1ED217994107}" type="datetime1">
              <a:rPr lang="en-AU"/>
              <a:pPr>
                <a:defRPr/>
              </a:pPr>
              <a:t>15/06/2014</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9A09BD5B-DD2D-3D4C-99A8-D28B90713320}" type="slidenum">
              <a:rPr lang="en-AU"/>
              <a:pPr>
                <a:defRPr/>
              </a:pPr>
              <a:t>‹#›</a:t>
            </a:fld>
            <a:endParaRPr lang="en-A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Footer Placeholder 2"/>
          <p:cNvSpPr>
            <a:spLocks noGrp="1"/>
          </p:cNvSpPr>
          <p:nvPr>
            <p:ph type="ftr" sz="quarter" idx="10"/>
          </p:nvPr>
        </p:nvSpPr>
        <p:spPr>
          <a:xfrm>
            <a:off x="0" y="6477000"/>
            <a:ext cx="2895600" cy="228600"/>
          </a:xfrm>
        </p:spPr>
        <p:txBody>
          <a:bodyPr/>
          <a:lstStyle>
            <a:lvl1pPr>
              <a:defRPr/>
            </a:lvl1pPr>
          </a:lstStyle>
          <a:p>
            <a:pPr>
              <a:defRPr/>
            </a:pPr>
            <a:r>
              <a:rPr lang="en-US"/>
              <a:t> 2006 Professor Kelvin W. Willoughby.</a:t>
            </a:r>
            <a:endParaRPr lang="en-US" sz="140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10"/>
          </p:nvPr>
        </p:nvSpPr>
        <p:spPr>
          <a:xfrm>
            <a:off x="1219200" y="6248400"/>
            <a:ext cx="5791200" cy="304800"/>
          </a:xfrm>
        </p:spPr>
        <p:txBody>
          <a:bodyPr/>
          <a:lstStyle>
            <a:lvl1pPr fontAlgn="auto">
              <a:spcBef>
                <a:spcPts val="0"/>
              </a:spcBef>
              <a:spcAft>
                <a:spcPts val="0"/>
              </a:spcAft>
              <a:defRPr/>
            </a:lvl1pPr>
          </a:lstStyle>
          <a:p>
            <a:pPr>
              <a:defRPr/>
            </a:pPr>
            <a:r>
              <a:rPr lang="en-US"/>
              <a:t>Enriching Minnesota’s Future through the Biosciences</a:t>
            </a:r>
            <a:endParaRPr lang="en-US" sz="1600"/>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pPr>
              <a:defRPr/>
            </a:pPr>
            <a:fld id="{410BCA94-EF53-F44A-BCFB-AC825ACA14DC}" type="datetime1">
              <a:rPr lang="en-AU"/>
              <a:pPr>
                <a:defRPr/>
              </a:pPr>
              <a:t>15/06/2014</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1A0FA79C-414F-5B4D-8808-0DD776D7001D}" type="slidenum">
              <a:rPr lang="en-AU"/>
              <a:pPr>
                <a:defRPr/>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806DCAE-57A5-0C47-857D-3F985289ACA8}" type="datetime1">
              <a:rPr lang="en-AU"/>
              <a:pPr>
                <a:defRPr/>
              </a:pPr>
              <a:t>15/06/2014</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820E95A4-E659-4143-9A53-CDC3A4CA05CA}" type="slidenum">
              <a:rPr lang="en-AU"/>
              <a:pPr>
                <a:defRPr/>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3"/>
          <p:cNvSpPr>
            <a:spLocks noGrp="1"/>
          </p:cNvSpPr>
          <p:nvPr>
            <p:ph type="dt" sz="half" idx="10"/>
          </p:nvPr>
        </p:nvSpPr>
        <p:spPr/>
        <p:txBody>
          <a:bodyPr/>
          <a:lstStyle>
            <a:lvl1pPr>
              <a:defRPr/>
            </a:lvl1pPr>
          </a:lstStyle>
          <a:p>
            <a:pPr>
              <a:defRPr/>
            </a:pPr>
            <a:fld id="{F9D3C313-F1E4-D840-B014-38146AE9DEC0}" type="datetime1">
              <a:rPr lang="en-AU"/>
              <a:pPr>
                <a:defRPr/>
              </a:pPr>
              <a:t>15/06/2014</a:t>
            </a:fld>
            <a:endParaRPr lang="en-AU"/>
          </a:p>
        </p:txBody>
      </p:sp>
      <p:sp>
        <p:nvSpPr>
          <p:cNvPr id="6" name="Footer Placeholder 4"/>
          <p:cNvSpPr>
            <a:spLocks noGrp="1"/>
          </p:cNvSpPr>
          <p:nvPr>
            <p:ph type="ftr" sz="quarter" idx="11"/>
          </p:nvPr>
        </p:nvSpPr>
        <p:spPr/>
        <p:txBody>
          <a:bodyPr/>
          <a:lstStyle>
            <a:lvl1pPr>
              <a:defRPr/>
            </a:lvl1pPr>
          </a:lstStyle>
          <a:p>
            <a:pPr>
              <a:defRPr/>
            </a:pPr>
            <a:endParaRPr lang="en-AU"/>
          </a:p>
        </p:txBody>
      </p:sp>
      <p:sp>
        <p:nvSpPr>
          <p:cNvPr id="7" name="Slide Number Placeholder 5"/>
          <p:cNvSpPr>
            <a:spLocks noGrp="1"/>
          </p:cNvSpPr>
          <p:nvPr>
            <p:ph type="sldNum" sz="quarter" idx="12"/>
          </p:nvPr>
        </p:nvSpPr>
        <p:spPr/>
        <p:txBody>
          <a:bodyPr/>
          <a:lstStyle>
            <a:lvl1pPr>
              <a:defRPr/>
            </a:lvl1pPr>
          </a:lstStyle>
          <a:p>
            <a:pPr>
              <a:defRPr/>
            </a:pPr>
            <a:fld id="{97271AFF-9960-B640-ABCC-636BE7A4DFAD}" type="slidenum">
              <a:rPr lang="en-AU"/>
              <a:pPr>
                <a:defRPr/>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3"/>
          <p:cNvSpPr>
            <a:spLocks noGrp="1"/>
          </p:cNvSpPr>
          <p:nvPr>
            <p:ph type="dt" sz="half" idx="10"/>
          </p:nvPr>
        </p:nvSpPr>
        <p:spPr/>
        <p:txBody>
          <a:bodyPr/>
          <a:lstStyle>
            <a:lvl1pPr>
              <a:defRPr/>
            </a:lvl1pPr>
          </a:lstStyle>
          <a:p>
            <a:pPr>
              <a:defRPr/>
            </a:pPr>
            <a:fld id="{A48B64CB-A875-8B41-822B-403F72F21ED2}" type="datetime1">
              <a:rPr lang="en-AU"/>
              <a:pPr>
                <a:defRPr/>
              </a:pPr>
              <a:t>15/06/2014</a:t>
            </a:fld>
            <a:endParaRPr lang="en-AU"/>
          </a:p>
        </p:txBody>
      </p:sp>
      <p:sp>
        <p:nvSpPr>
          <p:cNvPr id="8" name="Footer Placeholder 4"/>
          <p:cNvSpPr>
            <a:spLocks noGrp="1"/>
          </p:cNvSpPr>
          <p:nvPr>
            <p:ph type="ftr" sz="quarter" idx="11"/>
          </p:nvPr>
        </p:nvSpPr>
        <p:spPr/>
        <p:txBody>
          <a:bodyPr/>
          <a:lstStyle>
            <a:lvl1pPr>
              <a:defRPr/>
            </a:lvl1pPr>
          </a:lstStyle>
          <a:p>
            <a:pPr>
              <a:defRPr/>
            </a:pPr>
            <a:endParaRPr lang="en-AU"/>
          </a:p>
        </p:txBody>
      </p:sp>
      <p:sp>
        <p:nvSpPr>
          <p:cNvPr id="9" name="Slide Number Placeholder 5"/>
          <p:cNvSpPr>
            <a:spLocks noGrp="1"/>
          </p:cNvSpPr>
          <p:nvPr>
            <p:ph type="sldNum" sz="quarter" idx="12"/>
          </p:nvPr>
        </p:nvSpPr>
        <p:spPr/>
        <p:txBody>
          <a:bodyPr/>
          <a:lstStyle>
            <a:lvl1pPr>
              <a:defRPr/>
            </a:lvl1pPr>
          </a:lstStyle>
          <a:p>
            <a:pPr>
              <a:defRPr/>
            </a:pPr>
            <a:fld id="{49A906CC-8B9C-394D-B4DA-94B71DEED8AA}" type="slidenum">
              <a:rPr lang="en-AU"/>
              <a:pPr>
                <a:defRPr/>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3"/>
          <p:cNvSpPr>
            <a:spLocks noGrp="1"/>
          </p:cNvSpPr>
          <p:nvPr>
            <p:ph type="dt" sz="half" idx="10"/>
          </p:nvPr>
        </p:nvSpPr>
        <p:spPr/>
        <p:txBody>
          <a:bodyPr/>
          <a:lstStyle>
            <a:lvl1pPr>
              <a:defRPr/>
            </a:lvl1pPr>
          </a:lstStyle>
          <a:p>
            <a:pPr>
              <a:defRPr/>
            </a:pPr>
            <a:fld id="{4CC4FB01-A899-E147-838D-CC71021C617B}" type="datetime1">
              <a:rPr lang="en-AU"/>
              <a:pPr>
                <a:defRPr/>
              </a:pPr>
              <a:t>15/06/2014</a:t>
            </a:fld>
            <a:endParaRPr lang="en-AU"/>
          </a:p>
        </p:txBody>
      </p:sp>
      <p:sp>
        <p:nvSpPr>
          <p:cNvPr id="4" name="Footer Placeholder 4"/>
          <p:cNvSpPr>
            <a:spLocks noGrp="1"/>
          </p:cNvSpPr>
          <p:nvPr>
            <p:ph type="ftr" sz="quarter" idx="11"/>
          </p:nvPr>
        </p:nvSpPr>
        <p:spPr/>
        <p:txBody>
          <a:bodyPr/>
          <a:lstStyle>
            <a:lvl1pPr>
              <a:defRPr/>
            </a:lvl1pPr>
          </a:lstStyle>
          <a:p>
            <a:pPr>
              <a:defRPr/>
            </a:pPr>
            <a:endParaRPr lang="en-AU"/>
          </a:p>
        </p:txBody>
      </p:sp>
      <p:sp>
        <p:nvSpPr>
          <p:cNvPr id="5" name="Slide Number Placeholder 5"/>
          <p:cNvSpPr>
            <a:spLocks noGrp="1"/>
          </p:cNvSpPr>
          <p:nvPr>
            <p:ph type="sldNum" sz="quarter" idx="12"/>
          </p:nvPr>
        </p:nvSpPr>
        <p:spPr/>
        <p:txBody>
          <a:bodyPr/>
          <a:lstStyle>
            <a:lvl1pPr>
              <a:defRPr/>
            </a:lvl1pPr>
          </a:lstStyle>
          <a:p>
            <a:pPr>
              <a:defRPr/>
            </a:pPr>
            <a:fld id="{833D1572-B402-5D45-B1AB-10BDCAC3D1C0}" type="slidenum">
              <a:rPr lang="en-AU"/>
              <a:pPr>
                <a:defRPr/>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BD25E7F-9D14-9241-AECA-F9BC0FB6D84D}" type="datetime1">
              <a:rPr lang="en-AU"/>
              <a:pPr>
                <a:defRPr/>
              </a:pPr>
              <a:t>15/06/2014</a:t>
            </a:fld>
            <a:endParaRPr lang="en-AU"/>
          </a:p>
        </p:txBody>
      </p:sp>
      <p:sp>
        <p:nvSpPr>
          <p:cNvPr id="3" name="Footer Placeholder 4"/>
          <p:cNvSpPr>
            <a:spLocks noGrp="1"/>
          </p:cNvSpPr>
          <p:nvPr>
            <p:ph type="ftr" sz="quarter" idx="11"/>
          </p:nvPr>
        </p:nvSpPr>
        <p:spPr/>
        <p:txBody>
          <a:bodyPr/>
          <a:lstStyle>
            <a:lvl1pPr>
              <a:defRPr/>
            </a:lvl1pPr>
          </a:lstStyle>
          <a:p>
            <a:pPr>
              <a:defRPr/>
            </a:pPr>
            <a:endParaRPr lang="en-AU"/>
          </a:p>
        </p:txBody>
      </p:sp>
      <p:sp>
        <p:nvSpPr>
          <p:cNvPr id="4" name="Slide Number Placeholder 5"/>
          <p:cNvSpPr>
            <a:spLocks noGrp="1"/>
          </p:cNvSpPr>
          <p:nvPr>
            <p:ph type="sldNum" sz="quarter" idx="12"/>
          </p:nvPr>
        </p:nvSpPr>
        <p:spPr/>
        <p:txBody>
          <a:bodyPr/>
          <a:lstStyle>
            <a:lvl1pPr>
              <a:defRPr/>
            </a:lvl1pPr>
          </a:lstStyle>
          <a:p>
            <a:pPr>
              <a:defRPr/>
            </a:pPr>
            <a:fld id="{C9371FFC-177B-C84D-A865-CD07C7075FA7}" type="slidenum">
              <a:rPr lang="en-AU"/>
              <a:pPr>
                <a:defRPr/>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9554341-89BC-0A4C-B673-4B0BBAB7EF34}" type="datetime1">
              <a:rPr lang="en-AU"/>
              <a:pPr>
                <a:defRPr/>
              </a:pPr>
              <a:t>15/06/2014</a:t>
            </a:fld>
            <a:endParaRPr lang="en-AU"/>
          </a:p>
        </p:txBody>
      </p:sp>
      <p:sp>
        <p:nvSpPr>
          <p:cNvPr id="6" name="Footer Placeholder 4"/>
          <p:cNvSpPr>
            <a:spLocks noGrp="1"/>
          </p:cNvSpPr>
          <p:nvPr>
            <p:ph type="ftr" sz="quarter" idx="11"/>
          </p:nvPr>
        </p:nvSpPr>
        <p:spPr/>
        <p:txBody>
          <a:bodyPr/>
          <a:lstStyle>
            <a:lvl1pPr>
              <a:defRPr/>
            </a:lvl1pPr>
          </a:lstStyle>
          <a:p>
            <a:pPr>
              <a:defRPr/>
            </a:pPr>
            <a:endParaRPr lang="en-AU"/>
          </a:p>
        </p:txBody>
      </p:sp>
      <p:sp>
        <p:nvSpPr>
          <p:cNvPr id="7" name="Slide Number Placeholder 5"/>
          <p:cNvSpPr>
            <a:spLocks noGrp="1"/>
          </p:cNvSpPr>
          <p:nvPr>
            <p:ph type="sldNum" sz="quarter" idx="12"/>
          </p:nvPr>
        </p:nvSpPr>
        <p:spPr/>
        <p:txBody>
          <a:bodyPr/>
          <a:lstStyle>
            <a:lvl1pPr>
              <a:defRPr/>
            </a:lvl1pPr>
          </a:lstStyle>
          <a:p>
            <a:pPr>
              <a:defRPr/>
            </a:pPr>
            <a:fld id="{C5FCC147-BE7E-2641-88F1-F539F7D0E61D}" type="slidenum">
              <a:rPr lang="en-AU"/>
              <a:pPr>
                <a:defRPr/>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0A07E12-8CA8-4C4B-94FF-BAA304EAA226}" type="datetime1">
              <a:rPr lang="en-AU"/>
              <a:pPr>
                <a:defRPr/>
              </a:pPr>
              <a:t>15/06/2014</a:t>
            </a:fld>
            <a:endParaRPr lang="en-AU"/>
          </a:p>
        </p:txBody>
      </p:sp>
      <p:sp>
        <p:nvSpPr>
          <p:cNvPr id="6" name="Footer Placeholder 4"/>
          <p:cNvSpPr>
            <a:spLocks noGrp="1"/>
          </p:cNvSpPr>
          <p:nvPr>
            <p:ph type="ftr" sz="quarter" idx="11"/>
          </p:nvPr>
        </p:nvSpPr>
        <p:spPr/>
        <p:txBody>
          <a:bodyPr/>
          <a:lstStyle>
            <a:lvl1pPr>
              <a:defRPr/>
            </a:lvl1pPr>
          </a:lstStyle>
          <a:p>
            <a:pPr>
              <a:defRPr/>
            </a:pPr>
            <a:endParaRPr lang="en-AU"/>
          </a:p>
        </p:txBody>
      </p:sp>
      <p:sp>
        <p:nvSpPr>
          <p:cNvPr id="7" name="Slide Number Placeholder 5"/>
          <p:cNvSpPr>
            <a:spLocks noGrp="1"/>
          </p:cNvSpPr>
          <p:nvPr>
            <p:ph type="sldNum" sz="quarter" idx="12"/>
          </p:nvPr>
        </p:nvSpPr>
        <p:spPr/>
        <p:txBody>
          <a:bodyPr/>
          <a:lstStyle>
            <a:lvl1pPr>
              <a:defRPr/>
            </a:lvl1pPr>
          </a:lstStyle>
          <a:p>
            <a:pPr>
              <a:defRPr/>
            </a:pPr>
            <a:fld id="{B965220F-DD22-A945-BA8E-C5E48DBAC607}" type="slidenum">
              <a:rPr lang="en-AU"/>
              <a:pPr>
                <a:defRPr/>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AU"/>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942242EE-ED25-4C45-A5A8-165AD6F0EF51}" type="datetime1">
              <a:rPr lang="en-AU"/>
              <a:pPr>
                <a:defRPr/>
              </a:pPr>
              <a:t>15/06/2014</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071635D4-96CE-DB45-BD01-375CEDA8AE3C}" type="slidenum">
              <a:rPr lang="en-AU"/>
              <a:pPr>
                <a:defRPr/>
              </a:pPr>
              <a:t>‹#›</a:t>
            </a:fld>
            <a:endParaRPr lang="en-AU"/>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txStyles>
    <p:titleStyle>
      <a:lvl1pPr algn="ctr" rtl="0" eaLnBrk="0" fontAlgn="base" hangingPunct="0">
        <a:spcBef>
          <a:spcPct val="0"/>
        </a:spcBef>
        <a:spcAft>
          <a:spcPct val="0"/>
        </a:spcAft>
        <a:defRPr sz="4400" kern="1200">
          <a:solidFill>
            <a:schemeClr val="tx1"/>
          </a:solidFill>
          <a:latin typeface="+mj-lt"/>
          <a:ea typeface="ＭＳ Ｐゴシック" pitchFamily="-107" charset="-128"/>
          <a:cs typeface="ＭＳ Ｐゴシック" pitchFamily="-107" charset="-128"/>
        </a:defRPr>
      </a:lvl1pPr>
      <a:lvl2pPr algn="ctr" rtl="0" eaLnBrk="0" fontAlgn="base" hangingPunct="0">
        <a:spcBef>
          <a:spcPct val="0"/>
        </a:spcBef>
        <a:spcAft>
          <a:spcPct val="0"/>
        </a:spcAft>
        <a:defRPr sz="4400">
          <a:solidFill>
            <a:schemeClr val="tx1"/>
          </a:solidFill>
          <a:latin typeface="Arial" pitchFamily="-107" charset="0"/>
          <a:ea typeface="ＭＳ Ｐゴシック" pitchFamily="-107" charset="-128"/>
          <a:cs typeface="ＭＳ Ｐゴシック" pitchFamily="-107" charset="-128"/>
        </a:defRPr>
      </a:lvl2pPr>
      <a:lvl3pPr algn="ctr" rtl="0" eaLnBrk="0" fontAlgn="base" hangingPunct="0">
        <a:spcBef>
          <a:spcPct val="0"/>
        </a:spcBef>
        <a:spcAft>
          <a:spcPct val="0"/>
        </a:spcAft>
        <a:defRPr sz="4400">
          <a:solidFill>
            <a:schemeClr val="tx1"/>
          </a:solidFill>
          <a:latin typeface="Arial" pitchFamily="-107" charset="0"/>
          <a:ea typeface="ＭＳ Ｐゴシック" pitchFamily="-107" charset="-128"/>
          <a:cs typeface="ＭＳ Ｐゴシック" pitchFamily="-107" charset="-128"/>
        </a:defRPr>
      </a:lvl3pPr>
      <a:lvl4pPr algn="ctr" rtl="0" eaLnBrk="0" fontAlgn="base" hangingPunct="0">
        <a:spcBef>
          <a:spcPct val="0"/>
        </a:spcBef>
        <a:spcAft>
          <a:spcPct val="0"/>
        </a:spcAft>
        <a:defRPr sz="4400">
          <a:solidFill>
            <a:schemeClr val="tx1"/>
          </a:solidFill>
          <a:latin typeface="Arial" pitchFamily="-107" charset="0"/>
          <a:ea typeface="ＭＳ Ｐゴシック" pitchFamily="-107" charset="-128"/>
          <a:cs typeface="ＭＳ Ｐゴシック" pitchFamily="-107" charset="-128"/>
        </a:defRPr>
      </a:lvl4pPr>
      <a:lvl5pPr algn="ctr" rtl="0" eaLnBrk="0" fontAlgn="base" hangingPunct="0">
        <a:spcBef>
          <a:spcPct val="0"/>
        </a:spcBef>
        <a:spcAft>
          <a:spcPct val="0"/>
        </a:spcAft>
        <a:defRPr sz="4400">
          <a:solidFill>
            <a:schemeClr val="tx1"/>
          </a:solidFill>
          <a:latin typeface="Arial" pitchFamily="-107" charset="0"/>
          <a:ea typeface="ＭＳ Ｐゴシック" pitchFamily="-107" charset="-128"/>
          <a:cs typeface="ＭＳ Ｐゴシック" pitchFamily="-107" charset="-128"/>
        </a:defRPr>
      </a:lvl5pPr>
      <a:lvl6pPr marL="457200" algn="ctr" rtl="0" fontAlgn="base">
        <a:spcBef>
          <a:spcPct val="0"/>
        </a:spcBef>
        <a:spcAft>
          <a:spcPct val="0"/>
        </a:spcAft>
        <a:defRPr sz="4400">
          <a:solidFill>
            <a:schemeClr val="tx1"/>
          </a:solidFill>
          <a:latin typeface="Arial" pitchFamily="-107" charset="0"/>
          <a:ea typeface="ＭＳ Ｐゴシック" pitchFamily="-107" charset="-128"/>
          <a:cs typeface="ＭＳ Ｐゴシック" pitchFamily="-107" charset="-128"/>
        </a:defRPr>
      </a:lvl6pPr>
      <a:lvl7pPr marL="914400" algn="ctr" rtl="0" fontAlgn="base">
        <a:spcBef>
          <a:spcPct val="0"/>
        </a:spcBef>
        <a:spcAft>
          <a:spcPct val="0"/>
        </a:spcAft>
        <a:defRPr sz="4400">
          <a:solidFill>
            <a:schemeClr val="tx1"/>
          </a:solidFill>
          <a:latin typeface="Arial" pitchFamily="-107" charset="0"/>
          <a:ea typeface="ＭＳ Ｐゴシック" pitchFamily="-107" charset="-128"/>
          <a:cs typeface="ＭＳ Ｐゴシック" pitchFamily="-107" charset="-128"/>
        </a:defRPr>
      </a:lvl7pPr>
      <a:lvl8pPr marL="1371600" algn="ctr" rtl="0" fontAlgn="base">
        <a:spcBef>
          <a:spcPct val="0"/>
        </a:spcBef>
        <a:spcAft>
          <a:spcPct val="0"/>
        </a:spcAft>
        <a:defRPr sz="4400">
          <a:solidFill>
            <a:schemeClr val="tx1"/>
          </a:solidFill>
          <a:latin typeface="Arial" pitchFamily="-107" charset="0"/>
          <a:ea typeface="ＭＳ Ｐゴシック" pitchFamily="-107" charset="-128"/>
          <a:cs typeface="ＭＳ Ｐゴシック" pitchFamily="-107" charset="-128"/>
        </a:defRPr>
      </a:lvl8pPr>
      <a:lvl9pPr marL="1828800" algn="ctr" rtl="0" fontAlgn="base">
        <a:spcBef>
          <a:spcPct val="0"/>
        </a:spcBef>
        <a:spcAft>
          <a:spcPct val="0"/>
        </a:spcAft>
        <a:defRPr sz="4400">
          <a:solidFill>
            <a:schemeClr val="tx1"/>
          </a:solidFill>
          <a:latin typeface="Arial" pitchFamily="-107" charset="0"/>
          <a:ea typeface="ＭＳ Ｐゴシック" pitchFamily="-107" charset="-128"/>
          <a:cs typeface="ＭＳ Ｐゴシック" pitchFamily="-107" charset="-128"/>
        </a:defRPr>
      </a:lvl9pPr>
    </p:titleStyle>
    <p:bodyStyle>
      <a:lvl1pPr marL="342900" indent="-342900" algn="l" rtl="0" eaLnBrk="0" fontAlgn="base" hangingPunct="0">
        <a:spcBef>
          <a:spcPct val="20000"/>
        </a:spcBef>
        <a:spcAft>
          <a:spcPct val="0"/>
        </a:spcAft>
        <a:buFont typeface="Arial" pitchFamily="-107" charset="0"/>
        <a:buChar char="•"/>
        <a:defRPr sz="3200" kern="1200">
          <a:solidFill>
            <a:schemeClr val="tx1"/>
          </a:solidFill>
          <a:latin typeface="+mn-lt"/>
          <a:ea typeface="ＭＳ Ｐゴシック" pitchFamily="-107" charset="-128"/>
          <a:cs typeface="ＭＳ Ｐゴシック" pitchFamily="-107" charset="-128"/>
        </a:defRPr>
      </a:lvl1pPr>
      <a:lvl2pPr marL="742950" indent="-285750" algn="l" rtl="0" eaLnBrk="0" fontAlgn="base" hangingPunct="0">
        <a:spcBef>
          <a:spcPct val="20000"/>
        </a:spcBef>
        <a:spcAft>
          <a:spcPct val="0"/>
        </a:spcAft>
        <a:buFont typeface="Arial" pitchFamily="-107" charset="0"/>
        <a:buChar char="–"/>
        <a:defRPr sz="2800" kern="1200">
          <a:solidFill>
            <a:schemeClr val="tx1"/>
          </a:solidFill>
          <a:latin typeface="+mn-lt"/>
          <a:ea typeface="ＭＳ Ｐゴシック" pitchFamily="-107" charset="-128"/>
          <a:cs typeface="+mn-cs"/>
        </a:defRPr>
      </a:lvl2pPr>
      <a:lvl3pPr marL="1143000" indent="-228600" algn="l" rtl="0" eaLnBrk="0" fontAlgn="base" hangingPunct="0">
        <a:spcBef>
          <a:spcPct val="20000"/>
        </a:spcBef>
        <a:spcAft>
          <a:spcPct val="0"/>
        </a:spcAft>
        <a:buFont typeface="Arial" pitchFamily="-107" charset="0"/>
        <a:buChar char="•"/>
        <a:defRPr sz="2400" kern="1200">
          <a:solidFill>
            <a:schemeClr val="tx1"/>
          </a:solidFill>
          <a:latin typeface="+mn-lt"/>
          <a:ea typeface="ＭＳ Ｐゴシック" pitchFamily="-107" charset="-128"/>
          <a:cs typeface="+mn-cs"/>
        </a:defRPr>
      </a:lvl3pPr>
      <a:lvl4pPr marL="1600200" indent="-228600" algn="l" rtl="0" eaLnBrk="0" fontAlgn="base" hangingPunct="0">
        <a:spcBef>
          <a:spcPct val="20000"/>
        </a:spcBef>
        <a:spcAft>
          <a:spcPct val="0"/>
        </a:spcAft>
        <a:buFont typeface="Arial" pitchFamily="-107" charset="0"/>
        <a:buChar char="–"/>
        <a:defRPr sz="2000" kern="1200">
          <a:solidFill>
            <a:schemeClr val="tx1"/>
          </a:solidFill>
          <a:latin typeface="+mn-lt"/>
          <a:ea typeface="ＭＳ Ｐゴシック" pitchFamily="-107" charset="-128"/>
          <a:cs typeface="+mn-cs"/>
        </a:defRPr>
      </a:lvl4pPr>
      <a:lvl5pPr marL="2057400" indent="-228600" algn="l" rtl="0" eaLnBrk="0" fontAlgn="base" hangingPunct="0">
        <a:spcBef>
          <a:spcPct val="20000"/>
        </a:spcBef>
        <a:spcAft>
          <a:spcPct val="0"/>
        </a:spcAft>
        <a:buFont typeface="Arial" pitchFamily="-107" charset="0"/>
        <a:buChar char="»"/>
        <a:defRPr sz="2000" kern="1200">
          <a:solidFill>
            <a:schemeClr val="tx1"/>
          </a:solidFill>
          <a:latin typeface="+mn-lt"/>
          <a:ea typeface="ＭＳ Ｐゴシック" pitchFamily="-107" charset="-128"/>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www.bio.org" TargetMode="External"/><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5.emf"/></Relationships>
</file>

<file path=ppt/slides/_rels/slide6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Microsoft_Excel_97-2003_Worksheet1.xls"/><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37.wmf"/></Relationships>
</file>

<file path=ppt/slides/_rels/slide63.xml.rels><?xml version="1.0" encoding="UTF-8" standalone="yes"?>
<Relationships xmlns="http://schemas.openxmlformats.org/package/2006/relationships"><Relationship Id="rId3" Type="http://schemas.openxmlformats.org/officeDocument/2006/relationships/oleObject" Target="../embeddings/Microsoft_Excel_97-2003_Worksheet2.xls"/><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38.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oleObject" Target="../embeddings/Microsoft_Excel_97-2003_Worksheet3.xls"/><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39.png"/></Relationships>
</file>

<file path=ppt/slides/_rels/slide66.xml.rels><?xml version="1.0" encoding="UTF-8" standalone="yes"?>
<Relationships xmlns="http://schemas.openxmlformats.org/package/2006/relationships"><Relationship Id="rId3" Type="http://schemas.openxmlformats.org/officeDocument/2006/relationships/oleObject" Target="../embeddings/Microsoft_Excel_97-2003_Worksheet4.xls"/><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40.png"/></Relationships>
</file>

<file path=ppt/slides/_rels/slide6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6" descr="C:\Users\Andrew Kim\Google Drive\Projects\ACIIC\ACIIC image_light.jpg"/>
          <p:cNvPicPr>
            <a:picLocks noChangeAspect="1" noChangeArrowheads="1"/>
          </p:cNvPicPr>
          <p:nvPr/>
        </p:nvPicPr>
        <p:blipFill>
          <a:blip r:embed="rId3"/>
          <a:srcRect r="17003"/>
          <a:stretch>
            <a:fillRect/>
          </a:stretch>
        </p:blipFill>
        <p:spPr bwMode="auto">
          <a:xfrm>
            <a:off x="0" y="0"/>
            <a:ext cx="9144000" cy="6884988"/>
          </a:xfrm>
          <a:prstGeom prst="rect">
            <a:avLst/>
          </a:prstGeom>
          <a:noFill/>
          <a:ln w="9525">
            <a:noFill/>
            <a:miter lim="800000"/>
            <a:headEnd/>
            <a:tailEnd/>
          </a:ln>
        </p:spPr>
      </p:pic>
      <p:sp>
        <p:nvSpPr>
          <p:cNvPr id="16387" name="TextBox 11"/>
          <p:cNvSpPr txBox="1">
            <a:spLocks noChangeArrowheads="1"/>
          </p:cNvSpPr>
          <p:nvPr/>
        </p:nvSpPr>
        <p:spPr bwMode="auto">
          <a:xfrm>
            <a:off x="4413250" y="6016625"/>
            <a:ext cx="4464050" cy="854075"/>
          </a:xfrm>
          <a:prstGeom prst="rect">
            <a:avLst/>
          </a:prstGeom>
          <a:noFill/>
          <a:ln w="9525">
            <a:noFill/>
            <a:miter lim="800000"/>
            <a:headEnd/>
            <a:tailEnd/>
          </a:ln>
        </p:spPr>
        <p:txBody>
          <a:bodyPr>
            <a:prstTxWarp prst="textNoShape">
              <a:avLst/>
            </a:prstTxWarp>
            <a:spAutoFit/>
          </a:bodyPr>
          <a:lstStyle/>
          <a:p>
            <a:pPr algn="r">
              <a:lnSpc>
                <a:spcPct val="150000"/>
              </a:lnSpc>
            </a:pPr>
            <a:r>
              <a:rPr lang="en-AU" sz="1100" b="1"/>
              <a:t>Australian Centre for Innovation</a:t>
            </a:r>
          </a:p>
          <a:p>
            <a:pPr algn="r">
              <a:lnSpc>
                <a:spcPct val="150000"/>
              </a:lnSpc>
            </a:pPr>
            <a:r>
              <a:rPr lang="en-AU" sz="1100" i="1"/>
              <a:t>Addressing the challenges of the future through innovation</a:t>
            </a:r>
          </a:p>
          <a:p>
            <a:pPr algn="r">
              <a:lnSpc>
                <a:spcPct val="150000"/>
              </a:lnSpc>
            </a:pPr>
            <a:endParaRPr lang="en-AU" sz="1100" b="1"/>
          </a:p>
        </p:txBody>
      </p:sp>
      <p:pic>
        <p:nvPicPr>
          <p:cNvPr id="16388" name="Picture 4" descr="C:\Users\Andrew Kim\Google Drive\Projects\ACIIC\ACIIC_logo_cropped.png"/>
          <p:cNvPicPr>
            <a:picLocks noChangeAspect="1" noChangeArrowheads="1"/>
          </p:cNvPicPr>
          <p:nvPr/>
        </p:nvPicPr>
        <p:blipFill>
          <a:blip r:embed="rId4"/>
          <a:srcRect b="12917"/>
          <a:stretch>
            <a:fillRect/>
          </a:stretch>
        </p:blipFill>
        <p:spPr bwMode="auto">
          <a:xfrm>
            <a:off x="7612063" y="5229225"/>
            <a:ext cx="1201737" cy="819150"/>
          </a:xfrm>
          <a:prstGeom prst="rect">
            <a:avLst/>
          </a:prstGeom>
          <a:noFill/>
          <a:ln w="9525">
            <a:noFill/>
            <a:miter lim="800000"/>
            <a:headEnd/>
            <a:tailEnd/>
          </a:ln>
        </p:spPr>
      </p:pic>
      <p:sp>
        <p:nvSpPr>
          <p:cNvPr id="16389" name="Title 1"/>
          <p:cNvSpPr>
            <a:spLocks noGrp="1"/>
          </p:cNvSpPr>
          <p:nvPr>
            <p:ph type="title"/>
          </p:nvPr>
        </p:nvSpPr>
        <p:spPr>
          <a:xfrm>
            <a:off x="971550" y="333375"/>
            <a:ext cx="7200900" cy="1223963"/>
          </a:xfrm>
        </p:spPr>
        <p:txBody>
          <a:bodyPr/>
          <a:lstStyle/>
          <a:p>
            <a:pPr eaLnBrk="1" hangingPunct="1"/>
            <a:r>
              <a:rPr lang="en-AU" sz="3600" b="1" smtClean="0"/>
              <a:t>The Next Era of Global Technological Development</a:t>
            </a:r>
          </a:p>
        </p:txBody>
      </p:sp>
      <p:sp>
        <p:nvSpPr>
          <p:cNvPr id="16390" name="Content Placeholder 2"/>
          <p:cNvSpPr>
            <a:spLocks noGrp="1"/>
          </p:cNvSpPr>
          <p:nvPr>
            <p:ph idx="1"/>
          </p:nvPr>
        </p:nvSpPr>
        <p:spPr>
          <a:xfrm>
            <a:off x="1008063" y="2262188"/>
            <a:ext cx="7127875" cy="3917950"/>
          </a:xfrm>
        </p:spPr>
        <p:txBody>
          <a:bodyPr/>
          <a:lstStyle/>
          <a:p>
            <a:pPr marL="0" indent="0" algn="ctr" eaLnBrk="1" hangingPunct="1">
              <a:spcBef>
                <a:spcPts val="1800"/>
              </a:spcBef>
              <a:buFont typeface="Arial" pitchFamily="-107" charset="0"/>
              <a:buNone/>
            </a:pPr>
            <a:r>
              <a:rPr lang="en-AU" sz="2400" smtClean="0"/>
              <a:t>Seminar at the John Curtin Institute of Public Policy</a:t>
            </a:r>
          </a:p>
          <a:p>
            <a:pPr marL="0" indent="0" algn="ctr" eaLnBrk="1" hangingPunct="1">
              <a:spcBef>
                <a:spcPts val="1800"/>
              </a:spcBef>
              <a:buFont typeface="Arial" pitchFamily="-107" charset="0"/>
              <a:buNone/>
            </a:pPr>
            <a:r>
              <a:rPr lang="en-AU" sz="2400" smtClean="0"/>
              <a:t>Curtin University WA.</a:t>
            </a:r>
          </a:p>
          <a:p>
            <a:pPr marL="0" indent="0" algn="ctr" eaLnBrk="1" hangingPunct="1">
              <a:spcBef>
                <a:spcPts val="1800"/>
              </a:spcBef>
              <a:buFont typeface="Arial" pitchFamily="-107" charset="0"/>
              <a:buNone/>
            </a:pPr>
            <a:r>
              <a:rPr lang="en-AU" sz="2400" smtClean="0"/>
              <a:t>Tuesday June 17</a:t>
            </a:r>
            <a:r>
              <a:rPr lang="en-AU" sz="2400" baseline="30000" smtClean="0"/>
              <a:t>th</a:t>
            </a:r>
            <a:r>
              <a:rPr lang="en-AU" sz="2400" smtClean="0"/>
              <a:t> 2014.</a:t>
            </a:r>
          </a:p>
          <a:p>
            <a:pPr marL="0" indent="0" algn="ctr" eaLnBrk="1" hangingPunct="1">
              <a:spcBef>
                <a:spcPts val="1800"/>
              </a:spcBef>
              <a:buFont typeface="Arial" pitchFamily="-107" charset="0"/>
              <a:buNone/>
            </a:pPr>
            <a:r>
              <a:rPr lang="en-AU" sz="2400" smtClean="0"/>
              <a:t>Presented by </a:t>
            </a:r>
          </a:p>
          <a:p>
            <a:pPr marL="0" indent="0" algn="ctr" eaLnBrk="1" hangingPunct="1">
              <a:spcBef>
                <a:spcPts val="1800"/>
              </a:spcBef>
              <a:buFont typeface="Arial" pitchFamily="-107" charset="0"/>
              <a:buNone/>
            </a:pPr>
            <a:r>
              <a:rPr lang="en-AU" sz="2400" smtClean="0"/>
              <a:t>Mal Bryce, Kelvin Willoughby and Ron Johnston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31747" name="Title 1"/>
          <p:cNvSpPr>
            <a:spLocks noGrp="1"/>
          </p:cNvSpPr>
          <p:nvPr>
            <p:ph type="ctrTitle"/>
          </p:nvPr>
        </p:nvSpPr>
        <p:spPr>
          <a:xfrm>
            <a:off x="936625" y="409575"/>
            <a:ext cx="7596188" cy="1150938"/>
          </a:xfrm>
        </p:spPr>
        <p:txBody>
          <a:bodyPr anchor="b"/>
          <a:lstStyle/>
          <a:p>
            <a:pPr algn="l" eaLnBrk="1" hangingPunct="1"/>
            <a:r>
              <a:rPr lang="en-AU" sz="3200" b="1" smtClean="0"/>
              <a:t>Digital Disruption is widespread.</a:t>
            </a:r>
            <a:br>
              <a:rPr lang="en-AU" sz="3200" b="1" smtClean="0"/>
            </a:br>
            <a:endParaRPr lang="en-AU" sz="3200" b="1" smtClean="0"/>
          </a:p>
        </p:txBody>
      </p:sp>
      <p:sp>
        <p:nvSpPr>
          <p:cNvPr id="31748" name="Subtitle 2"/>
          <p:cNvSpPr>
            <a:spLocks noGrp="1"/>
          </p:cNvSpPr>
          <p:nvPr>
            <p:ph type="subTitle" idx="1"/>
          </p:nvPr>
        </p:nvSpPr>
        <p:spPr>
          <a:xfrm>
            <a:off x="1281113" y="1412875"/>
            <a:ext cx="5703887" cy="1339850"/>
          </a:xfrm>
        </p:spPr>
        <p:txBody>
          <a:bodyPr/>
          <a:lstStyle/>
          <a:p>
            <a:pPr marL="342900" indent="-342900" algn="l" eaLnBrk="1" hangingPunct="1">
              <a:buFont typeface="Arial" pitchFamily="-107" charset="0"/>
              <a:buChar char="•"/>
            </a:pPr>
            <a:r>
              <a:rPr lang="en-AU" sz="2400" u="sng">
                <a:solidFill>
                  <a:srgbClr val="000000"/>
                </a:solidFill>
              </a:rPr>
              <a:t>Almost everything </a:t>
            </a:r>
            <a:r>
              <a:rPr lang="en-AU" sz="2400">
                <a:solidFill>
                  <a:srgbClr val="000000"/>
                </a:solidFill>
              </a:rPr>
              <a:t>we do is impacted.</a:t>
            </a:r>
          </a:p>
          <a:p>
            <a:pPr marL="342900" indent="-342900" algn="l" eaLnBrk="1" hangingPunct="1">
              <a:buFont typeface="Arial" pitchFamily="-107" charset="0"/>
              <a:buChar char="•"/>
            </a:pPr>
            <a:r>
              <a:rPr lang="en-AU" sz="2400">
                <a:solidFill>
                  <a:srgbClr val="000000"/>
                </a:solidFill>
              </a:rPr>
              <a:t>The </a:t>
            </a:r>
            <a:r>
              <a:rPr lang="en-AU" sz="2400" u="sng">
                <a:solidFill>
                  <a:srgbClr val="000000"/>
                </a:solidFill>
              </a:rPr>
              <a:t>nature of consumption, competition, and work </a:t>
            </a:r>
            <a:r>
              <a:rPr lang="en-AU" sz="2400">
                <a:solidFill>
                  <a:srgbClr val="000000"/>
                </a:solidFill>
              </a:rPr>
              <a:t>has changed.</a:t>
            </a:r>
          </a:p>
          <a:p>
            <a:pPr marL="342900" indent="-342900" algn="l" eaLnBrk="1" hangingPunct="1">
              <a:buFont typeface="Arial" pitchFamily="-107" charset="0"/>
              <a:buChar char="•"/>
            </a:pPr>
            <a:r>
              <a:rPr lang="en-AU" sz="2400">
                <a:solidFill>
                  <a:srgbClr val="000000"/>
                </a:solidFill>
              </a:rPr>
              <a:t>The </a:t>
            </a:r>
            <a:r>
              <a:rPr lang="en-AU" sz="2400" u="sng">
                <a:solidFill>
                  <a:srgbClr val="000000"/>
                </a:solidFill>
              </a:rPr>
              <a:t>balance of power </a:t>
            </a:r>
            <a:r>
              <a:rPr lang="en-AU" sz="2400">
                <a:solidFill>
                  <a:srgbClr val="000000"/>
                </a:solidFill>
              </a:rPr>
              <a:t>between organizations and individuals has changed.</a:t>
            </a:r>
          </a:p>
          <a:p>
            <a:pPr marL="342900" indent="-342900" algn="l" eaLnBrk="1" hangingPunct="1">
              <a:buFont typeface="Arial" pitchFamily="-107" charset="0"/>
              <a:buChar char="•"/>
            </a:pPr>
            <a:r>
              <a:rPr lang="en-AU" sz="2400">
                <a:solidFill>
                  <a:srgbClr val="000000"/>
                </a:solidFill>
              </a:rPr>
              <a:t>Major </a:t>
            </a:r>
            <a:r>
              <a:rPr lang="en-AU" sz="2400" u="sng">
                <a:solidFill>
                  <a:srgbClr val="000000"/>
                </a:solidFill>
              </a:rPr>
              <a:t>new competitive pressure </a:t>
            </a:r>
            <a:r>
              <a:rPr lang="en-AU" sz="2400">
                <a:solidFill>
                  <a:srgbClr val="000000"/>
                </a:solidFill>
              </a:rPr>
              <a:t>has arrived.</a:t>
            </a:r>
          </a:p>
          <a:p>
            <a:pPr marL="342900" indent="-342900" algn="l" eaLnBrk="1" hangingPunct="1">
              <a:buFont typeface="Arial" pitchFamily="-107" charset="0"/>
              <a:buChar char="•"/>
            </a:pPr>
            <a:r>
              <a:rPr lang="en-AU" sz="2400">
                <a:solidFill>
                  <a:srgbClr val="000000"/>
                </a:solidFill>
              </a:rPr>
              <a:t>Disruption varies </a:t>
            </a:r>
            <a:r>
              <a:rPr lang="en-AU" sz="2400" u="sng">
                <a:solidFill>
                  <a:srgbClr val="000000"/>
                </a:solidFill>
              </a:rPr>
              <a:t>across sectors and geography</a:t>
            </a:r>
            <a:r>
              <a:rPr lang="en-AU" sz="2400">
                <a:solidFill>
                  <a:srgbClr val="8A8C92"/>
                </a:solidFill>
              </a:rPr>
              <a:t>.  </a:t>
            </a:r>
          </a:p>
          <a:p>
            <a:pPr marL="342900" indent="-342900" algn="l" eaLnBrk="1" hangingPunct="1"/>
            <a:endParaRPr lang="en-AU" sz="2400">
              <a:solidFill>
                <a:srgbClr val="173861"/>
              </a:solidFill>
            </a:endParaRPr>
          </a:p>
        </p:txBody>
      </p:sp>
      <p:sp>
        <p:nvSpPr>
          <p:cNvPr id="31749"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31750"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33795" name="Title 1"/>
          <p:cNvSpPr>
            <a:spLocks noGrp="1"/>
          </p:cNvSpPr>
          <p:nvPr>
            <p:ph type="ctrTitle"/>
          </p:nvPr>
        </p:nvSpPr>
        <p:spPr>
          <a:xfrm>
            <a:off x="558800" y="1900238"/>
            <a:ext cx="7594600" cy="1149350"/>
          </a:xfrm>
        </p:spPr>
        <p:txBody>
          <a:bodyPr anchor="b"/>
          <a:lstStyle/>
          <a:p>
            <a:pPr eaLnBrk="1" hangingPunct="1"/>
            <a:r>
              <a:rPr lang="en-AU" sz="3600" smtClean="0"/>
              <a:t>The Age of High Speed Networks </a:t>
            </a:r>
            <a:br>
              <a:rPr lang="en-AU" sz="3600" smtClean="0"/>
            </a:br>
            <a:r>
              <a:rPr lang="en-AU" sz="3600" smtClean="0"/>
              <a:t> mean:</a:t>
            </a:r>
            <a:br>
              <a:rPr lang="en-AU" sz="3600" smtClean="0"/>
            </a:br>
            <a:endParaRPr lang="en-AU" sz="3200" b="1" smtClean="0"/>
          </a:p>
        </p:txBody>
      </p:sp>
      <p:sp>
        <p:nvSpPr>
          <p:cNvPr id="33796" name="Subtitle 2"/>
          <p:cNvSpPr>
            <a:spLocks noGrp="1"/>
          </p:cNvSpPr>
          <p:nvPr>
            <p:ph type="subTitle" idx="1"/>
          </p:nvPr>
        </p:nvSpPr>
        <p:spPr>
          <a:xfrm>
            <a:off x="1504950" y="3154363"/>
            <a:ext cx="5702300" cy="1339850"/>
          </a:xfrm>
        </p:spPr>
        <p:txBody>
          <a:bodyPr/>
          <a:lstStyle/>
          <a:p>
            <a:pPr eaLnBrk="1" hangingPunct="1"/>
            <a:r>
              <a:rPr lang="en-AU" sz="3600">
                <a:solidFill>
                  <a:schemeClr val="tx1"/>
                </a:solidFill>
              </a:rPr>
              <a:t>More people, more data, more locations “Online” and faster outcomes</a:t>
            </a:r>
          </a:p>
          <a:p>
            <a:pPr eaLnBrk="1" hangingPunct="1"/>
            <a:r>
              <a:rPr lang="en-AU" sz="4000">
                <a:solidFill>
                  <a:srgbClr val="8A8C92"/>
                </a:solidFill>
              </a:rPr>
              <a:t> </a:t>
            </a:r>
            <a:br>
              <a:rPr lang="en-AU" sz="4000">
                <a:solidFill>
                  <a:srgbClr val="8A8C92"/>
                </a:solidFill>
              </a:rPr>
            </a:br>
            <a:endParaRPr lang="en-AU" sz="1000">
              <a:solidFill>
                <a:srgbClr val="173861"/>
              </a:solidFill>
            </a:endParaRPr>
          </a:p>
        </p:txBody>
      </p:sp>
      <p:sp>
        <p:nvSpPr>
          <p:cNvPr id="33797"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33798"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2" name="Title 1"/>
          <p:cNvSpPr>
            <a:spLocks noGrp="1"/>
          </p:cNvSpPr>
          <p:nvPr>
            <p:ph type="title"/>
          </p:nvPr>
        </p:nvSpPr>
        <p:spPr>
          <a:xfrm>
            <a:off x="241300" y="2649538"/>
            <a:ext cx="8229600" cy="1143000"/>
          </a:xfrm>
        </p:spPr>
        <p:txBody>
          <a:bodyPr rtlCol="0">
            <a:normAutofit fontScale="90000"/>
          </a:bodyPr>
          <a:lstStyle/>
          <a:p>
            <a:pPr eaLnBrk="1" fontAlgn="auto" hangingPunct="1">
              <a:spcAft>
                <a:spcPts val="0"/>
              </a:spcAft>
              <a:defRPr/>
            </a:pPr>
            <a:r>
              <a:rPr lang="en-AU" dirty="0">
                <a:ea typeface="+mj-ea"/>
                <a:cs typeface="+mj-cs"/>
              </a:rPr>
              <a:t>Globally from 2 Billion, (in 2010) the number of people online will double and treble quickly.</a:t>
            </a:r>
          </a:p>
        </p:txBody>
      </p:sp>
      <p:sp>
        <p:nvSpPr>
          <p:cNvPr id="35844"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35845"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6" descr="C:\Users\Andrew Kim\Google Drive\Projects\ACIIC\ACIIC image_light.jpg"/>
          <p:cNvPicPr>
            <a:picLocks noChangeAspect="1" noChangeArrowheads="1"/>
          </p:cNvPicPr>
          <p:nvPr/>
        </p:nvPicPr>
        <p:blipFill>
          <a:blip r:embed="rId3"/>
          <a:srcRect r="17003"/>
          <a:stretch>
            <a:fillRect/>
          </a:stretch>
        </p:blipFill>
        <p:spPr bwMode="auto">
          <a:xfrm>
            <a:off x="-28575" y="22225"/>
            <a:ext cx="9144000" cy="6884988"/>
          </a:xfrm>
          <a:prstGeom prst="rect">
            <a:avLst/>
          </a:prstGeom>
          <a:noFill/>
          <a:ln w="9525">
            <a:noFill/>
            <a:miter lim="800000"/>
            <a:headEnd/>
            <a:tailEnd/>
          </a:ln>
        </p:spPr>
      </p:pic>
      <p:sp>
        <p:nvSpPr>
          <p:cNvPr id="2" name="Title 1"/>
          <p:cNvSpPr>
            <a:spLocks noGrp="1"/>
          </p:cNvSpPr>
          <p:nvPr>
            <p:ph type="title"/>
          </p:nvPr>
        </p:nvSpPr>
        <p:spPr>
          <a:xfrm>
            <a:off x="428625" y="2625725"/>
            <a:ext cx="8229600" cy="1143000"/>
          </a:xfrm>
        </p:spPr>
        <p:txBody>
          <a:bodyPr rtlCol="0">
            <a:normAutofit fontScale="90000"/>
          </a:bodyPr>
          <a:lstStyle/>
          <a:p>
            <a:pPr eaLnBrk="1" fontAlgn="auto" hangingPunct="1">
              <a:spcAft>
                <a:spcPts val="0"/>
              </a:spcAft>
              <a:defRPr/>
            </a:pPr>
            <a:r>
              <a:rPr lang="en-AU" b="1" dirty="0" smtClean="0">
                <a:ea typeface="+mj-ea"/>
                <a:cs typeface="+mj-cs"/>
              </a:rPr>
              <a:t>Drivers for Further Digital Disruption</a:t>
            </a:r>
            <a:endParaRPr lang="en-AU" b="1" dirty="0">
              <a:ea typeface="+mj-ea"/>
              <a:cs typeface="+mj-cs"/>
            </a:endParaRPr>
          </a:p>
        </p:txBody>
      </p:sp>
      <p:sp>
        <p:nvSpPr>
          <p:cNvPr id="37892"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37893"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39939" name="Title 3"/>
          <p:cNvSpPr>
            <a:spLocks noGrp="1"/>
          </p:cNvSpPr>
          <p:nvPr>
            <p:ph type="title"/>
          </p:nvPr>
        </p:nvSpPr>
        <p:spPr/>
        <p:txBody>
          <a:bodyPr/>
          <a:lstStyle/>
          <a:p>
            <a:pPr eaLnBrk="1" hangingPunct="1"/>
            <a:r>
              <a:rPr lang="en-AU" sz="3200" b="1" smtClean="0"/>
              <a:t>Rollout of </a:t>
            </a:r>
            <a:r>
              <a:rPr lang="en-AU" sz="3200" b="1" smtClean="0">
                <a:solidFill>
                  <a:srgbClr val="C00000"/>
                </a:solidFill>
              </a:rPr>
              <a:t>High Speed Networks</a:t>
            </a:r>
          </a:p>
        </p:txBody>
      </p:sp>
      <p:sp>
        <p:nvSpPr>
          <p:cNvPr id="5" name="Content Placeholder 4"/>
          <p:cNvSpPr>
            <a:spLocks noGrp="1"/>
          </p:cNvSpPr>
          <p:nvPr>
            <p:ph idx="1"/>
          </p:nvPr>
        </p:nvSpPr>
        <p:spPr/>
        <p:txBody>
          <a:bodyPr rtlCol="0">
            <a:normAutofit/>
          </a:bodyPr>
          <a:lstStyle/>
          <a:p>
            <a:pPr eaLnBrk="1" fontAlgn="auto" hangingPunct="1">
              <a:spcAft>
                <a:spcPts val="0"/>
              </a:spcAft>
              <a:buFont typeface="Arial" panose="020B0604020202020204" pitchFamily="34" charset="0"/>
              <a:buChar char="•"/>
              <a:defRPr/>
            </a:pPr>
            <a:r>
              <a:rPr lang="en-AU" sz="2800" i="1" dirty="0" smtClean="0">
                <a:latin typeface="Times New Roman" panose="02020603050405020304" pitchFamily="18" charset="0"/>
                <a:ea typeface="+mn-ea"/>
                <a:cs typeface="Times New Roman" panose="02020603050405020304" pitchFamily="18" charset="0"/>
              </a:rPr>
              <a:t>Infrastructure for Gigabits and 100’s of Megabits</a:t>
            </a:r>
          </a:p>
          <a:p>
            <a:pPr eaLnBrk="1" fontAlgn="auto" hangingPunct="1">
              <a:spcAft>
                <a:spcPts val="0"/>
              </a:spcAft>
              <a:buFont typeface="Arial" panose="020B0604020202020204" pitchFamily="34" charset="0"/>
              <a:buChar char="•"/>
              <a:defRPr/>
            </a:pPr>
            <a:r>
              <a:rPr lang="en-AU" sz="2800" i="1" dirty="0" smtClean="0">
                <a:latin typeface="Times New Roman" panose="02020603050405020304" pitchFamily="18" charset="0"/>
                <a:ea typeface="+mn-ea"/>
                <a:cs typeface="Times New Roman" panose="02020603050405020304" pitchFamily="18" charset="0"/>
              </a:rPr>
              <a:t>National retrofit for the copper telephone network.</a:t>
            </a:r>
          </a:p>
          <a:p>
            <a:pPr eaLnBrk="1" fontAlgn="auto" hangingPunct="1">
              <a:spcAft>
                <a:spcPts val="0"/>
              </a:spcAft>
              <a:buFont typeface="Arial" panose="020B0604020202020204" pitchFamily="34" charset="0"/>
              <a:buChar char="•"/>
              <a:defRPr/>
            </a:pPr>
            <a:r>
              <a:rPr lang="en-AU" sz="2800" i="1" dirty="0" smtClean="0">
                <a:latin typeface="Times New Roman" panose="02020603050405020304" pitchFamily="18" charset="0"/>
                <a:ea typeface="+mn-ea"/>
                <a:cs typeface="Times New Roman" panose="02020603050405020304" pitchFamily="18" charset="0"/>
              </a:rPr>
              <a:t>The best possible mix of fibre glass, wireless and satellite.</a:t>
            </a:r>
          </a:p>
          <a:p>
            <a:pPr eaLnBrk="1" fontAlgn="auto" hangingPunct="1">
              <a:spcAft>
                <a:spcPts val="0"/>
              </a:spcAft>
              <a:buFont typeface="Arial" panose="020B0604020202020204" pitchFamily="34" charset="0"/>
              <a:buChar char="•"/>
              <a:defRPr/>
            </a:pPr>
            <a:r>
              <a:rPr lang="en-AU" sz="2800" i="1" dirty="0" smtClean="0">
                <a:latin typeface="Times New Roman" panose="02020603050405020304" pitchFamily="18" charset="0"/>
                <a:ea typeface="+mn-ea"/>
                <a:cs typeface="Times New Roman" panose="02020603050405020304" pitchFamily="18" charset="0"/>
              </a:rPr>
              <a:t>Infrastructure for global competitiveness.</a:t>
            </a:r>
          </a:p>
          <a:p>
            <a:pPr eaLnBrk="1" fontAlgn="auto" hangingPunct="1">
              <a:spcAft>
                <a:spcPts val="0"/>
              </a:spcAft>
              <a:buFont typeface="Arial" panose="020B0604020202020204" pitchFamily="34" charset="0"/>
              <a:buChar char="•"/>
              <a:defRPr/>
            </a:pPr>
            <a:endParaRPr lang="en-AU" sz="2800" i="1" dirty="0">
              <a:latin typeface="Times New Roman" panose="02020603050405020304" pitchFamily="18" charset="0"/>
              <a:ea typeface="+mn-ea"/>
              <a:cs typeface="Times New Roman" panose="02020603050405020304" pitchFamily="18" charset="0"/>
            </a:endParaRPr>
          </a:p>
          <a:p>
            <a:pPr marL="0" indent="0" eaLnBrk="1" fontAlgn="auto" hangingPunct="1">
              <a:spcAft>
                <a:spcPts val="0"/>
              </a:spcAft>
              <a:buFont typeface="Arial" panose="020B0604020202020204" pitchFamily="34" charset="0"/>
              <a:buNone/>
              <a:defRPr/>
            </a:pPr>
            <a:r>
              <a:rPr lang="en-AU" sz="2800" b="1" dirty="0" err="1">
                <a:ea typeface="+mn-ea"/>
                <a:cs typeface="+mn-cs"/>
              </a:rPr>
              <a:t>Eg</a:t>
            </a:r>
            <a:r>
              <a:rPr lang="en-AU" sz="2800" b="1" dirty="0">
                <a:ea typeface="+mn-ea"/>
                <a:cs typeface="+mn-cs"/>
              </a:rPr>
              <a:t>:      Telstra to increase its data traffic One Thousand fold between 2011 and 2020</a:t>
            </a:r>
          </a:p>
          <a:p>
            <a:pPr marL="0" indent="0" eaLnBrk="1" fontAlgn="auto" hangingPunct="1">
              <a:spcAft>
                <a:spcPts val="0"/>
              </a:spcAft>
              <a:buFont typeface="Arial" panose="020B0604020202020204" pitchFamily="34" charset="0"/>
              <a:buNone/>
              <a:defRPr/>
            </a:pPr>
            <a:endParaRPr lang="en-AU" sz="2800" i="1" dirty="0" smtClean="0">
              <a:latin typeface="Times New Roman" panose="02020603050405020304" pitchFamily="18" charset="0"/>
              <a:ea typeface="+mn-ea"/>
              <a:cs typeface="Times New Roman" panose="02020603050405020304" pitchFamily="18" charset="0"/>
            </a:endParaRPr>
          </a:p>
        </p:txBody>
      </p:sp>
      <p:sp>
        <p:nvSpPr>
          <p:cNvPr id="39941"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39942"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41987" name="Title 1"/>
          <p:cNvSpPr>
            <a:spLocks noGrp="1"/>
          </p:cNvSpPr>
          <p:nvPr>
            <p:ph type="title"/>
          </p:nvPr>
        </p:nvSpPr>
        <p:spPr/>
        <p:txBody>
          <a:bodyPr anchor="b"/>
          <a:lstStyle/>
          <a:p>
            <a:pPr algn="l" eaLnBrk="1" hangingPunct="1"/>
            <a:r>
              <a:rPr lang="en-AU" sz="3200" b="1" smtClean="0"/>
              <a:t>Exponential Growth of </a:t>
            </a:r>
            <a:r>
              <a:rPr lang="en-AU" sz="3200" b="1" smtClean="0">
                <a:solidFill>
                  <a:srgbClr val="C00000"/>
                </a:solidFill>
              </a:rPr>
              <a:t>Social Media</a:t>
            </a:r>
            <a:r>
              <a:rPr lang="en-AU" sz="3200" b="1" smtClean="0"/>
              <a:t>.</a:t>
            </a:r>
          </a:p>
        </p:txBody>
      </p:sp>
      <p:sp>
        <p:nvSpPr>
          <p:cNvPr id="41988" name="Content Placeholder 1"/>
          <p:cNvSpPr>
            <a:spLocks noGrp="1"/>
          </p:cNvSpPr>
          <p:nvPr>
            <p:ph idx="1"/>
          </p:nvPr>
        </p:nvSpPr>
        <p:spPr>
          <a:xfrm>
            <a:off x="457200" y="1600200"/>
            <a:ext cx="8686800" cy="4525963"/>
          </a:xfrm>
        </p:spPr>
        <p:txBody>
          <a:bodyPr/>
          <a:lstStyle/>
          <a:p>
            <a:pPr eaLnBrk="1" hangingPunct="1"/>
            <a:r>
              <a:rPr lang="en-AU" sz="2800" i="1" smtClean="0">
                <a:latin typeface="Times New Roman" pitchFamily="-107" charset="0"/>
                <a:ea typeface="Times New Roman" pitchFamily="-107" charset="0"/>
                <a:cs typeface="Times New Roman" pitchFamily="-107" charset="0"/>
              </a:rPr>
              <a:t>Customer service becomes customer intimacy</a:t>
            </a:r>
          </a:p>
          <a:p>
            <a:pPr eaLnBrk="1" hangingPunct="1"/>
            <a:r>
              <a:rPr lang="en-AU" sz="2800" i="1" smtClean="0">
                <a:latin typeface="Times New Roman" pitchFamily="-107" charset="0"/>
                <a:ea typeface="Times New Roman" pitchFamily="-107" charset="0"/>
                <a:cs typeface="Times New Roman" pitchFamily="-107" charset="0"/>
              </a:rPr>
              <a:t>By 2012 &gt; 1billion people per day were accessing Facebook.</a:t>
            </a:r>
          </a:p>
          <a:p>
            <a:pPr eaLnBrk="1" hangingPunct="1"/>
            <a:r>
              <a:rPr lang="en-AU" sz="2800" i="1" smtClean="0">
                <a:latin typeface="Times New Roman" pitchFamily="-107" charset="0"/>
                <a:ea typeface="Times New Roman" pitchFamily="-107" charset="0"/>
                <a:cs typeface="Times New Roman" pitchFamily="-107" charset="0"/>
              </a:rPr>
              <a:t>Facebook is now second only to Google for Internet activity.</a:t>
            </a:r>
          </a:p>
          <a:p>
            <a:pPr eaLnBrk="1" hangingPunct="1"/>
            <a:r>
              <a:rPr lang="en-AU" sz="2800" i="1" smtClean="0">
                <a:latin typeface="Times New Roman" pitchFamily="-107" charset="0"/>
                <a:ea typeface="Times New Roman" pitchFamily="-107" charset="0"/>
                <a:cs typeface="Times New Roman" pitchFamily="-107" charset="0"/>
              </a:rPr>
              <a:t>Growth Rate for Twitter is greater than Facebook.</a:t>
            </a:r>
          </a:p>
          <a:p>
            <a:pPr eaLnBrk="1" hangingPunct="1"/>
            <a:r>
              <a:rPr lang="en-AU" sz="2800" i="1" smtClean="0">
                <a:latin typeface="Times New Roman" pitchFamily="-107" charset="0"/>
                <a:ea typeface="Times New Roman" pitchFamily="-107" charset="0"/>
                <a:cs typeface="Times New Roman" pitchFamily="-107" charset="0"/>
              </a:rPr>
              <a:t>Customer profiling is ubiquitous.</a:t>
            </a:r>
          </a:p>
        </p:txBody>
      </p:sp>
      <p:sp>
        <p:nvSpPr>
          <p:cNvPr id="41989"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41990"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44035" name="Title 1"/>
          <p:cNvSpPr>
            <a:spLocks noGrp="1"/>
          </p:cNvSpPr>
          <p:nvPr>
            <p:ph type="ctrTitle"/>
          </p:nvPr>
        </p:nvSpPr>
        <p:spPr>
          <a:xfrm>
            <a:off x="900113" y="-80963"/>
            <a:ext cx="7772400" cy="1470026"/>
          </a:xfrm>
        </p:spPr>
        <p:txBody>
          <a:bodyPr anchor="b"/>
          <a:lstStyle/>
          <a:p>
            <a:pPr eaLnBrk="1" hangingPunct="1"/>
            <a:r>
              <a:rPr lang="en-AU" sz="3200" b="1" smtClean="0">
                <a:solidFill>
                  <a:srgbClr val="C00000"/>
                </a:solidFill>
              </a:rPr>
              <a:t>Mobility </a:t>
            </a:r>
            <a:r>
              <a:rPr lang="en-AU" sz="3200" b="1" smtClean="0"/>
              <a:t>of devices, apps and data services</a:t>
            </a:r>
          </a:p>
        </p:txBody>
      </p:sp>
      <p:sp>
        <p:nvSpPr>
          <p:cNvPr id="2" name="Subtitle 1"/>
          <p:cNvSpPr>
            <a:spLocks noGrp="1"/>
          </p:cNvSpPr>
          <p:nvPr>
            <p:ph type="subTitle" idx="1"/>
          </p:nvPr>
        </p:nvSpPr>
        <p:spPr>
          <a:xfrm>
            <a:off x="1112838" y="1468438"/>
            <a:ext cx="7737475" cy="1752600"/>
          </a:xfrm>
        </p:spPr>
        <p:txBody>
          <a:bodyPr rtlCol="0">
            <a:noAutofit/>
          </a:bodyPr>
          <a:lstStyle/>
          <a:p>
            <a:pPr marL="342900" indent="-342900" algn="l" eaLnBrk="1" fontAlgn="auto" hangingPunct="1">
              <a:spcAft>
                <a:spcPts val="0"/>
              </a:spcAft>
              <a:buFont typeface="Arial" panose="020B0604020202020204" pitchFamily="34" charset="0"/>
              <a:buChar char="•"/>
              <a:defRPr/>
            </a:pPr>
            <a:r>
              <a:rPr lang="en-AU" sz="2400" i="1" dirty="0" smtClean="0">
                <a:solidFill>
                  <a:schemeClr val="tx1"/>
                </a:solidFill>
                <a:latin typeface="Times New Roman" panose="02020603050405020304" pitchFamily="18" charset="0"/>
                <a:ea typeface="+mn-ea"/>
                <a:cs typeface="Times New Roman" panose="02020603050405020304" pitchFamily="18" charset="0"/>
              </a:rPr>
              <a:t>Smart phones and tablets are the basis of a mobility revolution.</a:t>
            </a:r>
          </a:p>
          <a:p>
            <a:pPr marL="342900" indent="-342900" algn="l" eaLnBrk="1" fontAlgn="auto" hangingPunct="1">
              <a:spcAft>
                <a:spcPts val="0"/>
              </a:spcAft>
              <a:buFont typeface="Arial" panose="020B0604020202020204" pitchFamily="34" charset="0"/>
              <a:buChar char="•"/>
              <a:defRPr/>
            </a:pPr>
            <a:r>
              <a:rPr lang="en-AU" sz="2400" i="1" dirty="0" smtClean="0">
                <a:solidFill>
                  <a:schemeClr val="tx1"/>
                </a:solidFill>
                <a:latin typeface="Times New Roman" panose="02020603050405020304" pitchFamily="18" charset="0"/>
                <a:ea typeface="+mn-ea"/>
                <a:cs typeface="Times New Roman" panose="02020603050405020304" pitchFamily="18" charset="0"/>
              </a:rPr>
              <a:t>The Age of the App has arrived</a:t>
            </a:r>
          </a:p>
          <a:p>
            <a:pPr marL="742950" lvl="1" indent="-285750" algn="l" eaLnBrk="1" fontAlgn="auto" hangingPunct="1">
              <a:spcAft>
                <a:spcPts val="0"/>
              </a:spcAft>
              <a:buFont typeface="Arial" panose="020B0604020202020204" pitchFamily="34" charset="0"/>
              <a:buChar char="•"/>
              <a:defRPr/>
            </a:pPr>
            <a:r>
              <a:rPr lang="en-AU" sz="1800" i="1" dirty="0" smtClean="0">
                <a:solidFill>
                  <a:schemeClr val="tx1"/>
                </a:solidFill>
                <a:latin typeface="Times New Roman" panose="02020603050405020304" pitchFamily="18" charset="0"/>
                <a:ea typeface="+mn-ea"/>
                <a:cs typeface="Times New Roman" panose="02020603050405020304" pitchFamily="18" charset="0"/>
              </a:rPr>
              <a:t>Cheap to access</a:t>
            </a:r>
          </a:p>
          <a:p>
            <a:pPr marL="742950" lvl="1" indent="-285750" algn="l" eaLnBrk="1" fontAlgn="auto" hangingPunct="1">
              <a:spcAft>
                <a:spcPts val="0"/>
              </a:spcAft>
              <a:buFont typeface="Arial" panose="020B0604020202020204" pitchFamily="34" charset="0"/>
              <a:buChar char="•"/>
              <a:defRPr/>
            </a:pPr>
            <a:r>
              <a:rPr lang="en-AU" sz="1800" i="1" dirty="0" smtClean="0">
                <a:solidFill>
                  <a:schemeClr val="tx1"/>
                </a:solidFill>
                <a:latin typeface="Times New Roman" panose="02020603050405020304" pitchFamily="18" charset="0"/>
                <a:ea typeface="+mn-ea"/>
                <a:cs typeface="Times New Roman" panose="02020603050405020304" pitchFamily="18" charset="0"/>
              </a:rPr>
              <a:t>Meet specific needs</a:t>
            </a:r>
          </a:p>
          <a:p>
            <a:pPr marL="742950" lvl="1" indent="-285750" algn="l" eaLnBrk="1" fontAlgn="auto" hangingPunct="1">
              <a:spcAft>
                <a:spcPts val="0"/>
              </a:spcAft>
              <a:buFont typeface="Arial" panose="020B0604020202020204" pitchFamily="34" charset="0"/>
              <a:buChar char="•"/>
              <a:defRPr/>
            </a:pPr>
            <a:r>
              <a:rPr lang="en-AU" sz="1800" i="1" dirty="0" smtClean="0">
                <a:solidFill>
                  <a:schemeClr val="tx1"/>
                </a:solidFill>
                <a:latin typeface="Times New Roman" panose="02020603050405020304" pitchFamily="18" charset="0"/>
                <a:ea typeface="+mn-ea"/>
                <a:cs typeface="Times New Roman" panose="02020603050405020304" pitchFamily="18" charset="0"/>
              </a:rPr>
              <a:t>Keep track of their owners</a:t>
            </a:r>
          </a:p>
          <a:p>
            <a:pPr marL="742950" lvl="1" indent="-285750" algn="l" eaLnBrk="1" fontAlgn="auto" hangingPunct="1">
              <a:spcAft>
                <a:spcPts val="0"/>
              </a:spcAft>
              <a:buFont typeface="Arial" panose="020B0604020202020204" pitchFamily="34" charset="0"/>
              <a:buChar char="•"/>
              <a:defRPr/>
            </a:pPr>
            <a:r>
              <a:rPr lang="en-AU" sz="1800" i="1" dirty="0" smtClean="0">
                <a:solidFill>
                  <a:schemeClr val="tx1"/>
                </a:solidFill>
                <a:latin typeface="Times New Roman" panose="02020603050405020304" pitchFamily="18" charset="0"/>
                <a:ea typeface="+mn-ea"/>
                <a:cs typeface="Times New Roman" panose="02020603050405020304" pitchFamily="18" charset="0"/>
              </a:rPr>
              <a:t>Generate massive volumes of data.</a:t>
            </a:r>
            <a:endParaRPr lang="en-AU" sz="1800" i="1" dirty="0">
              <a:solidFill>
                <a:schemeClr val="tx1"/>
              </a:solidFill>
              <a:latin typeface="Times New Roman" panose="02020603050405020304" pitchFamily="18" charset="0"/>
              <a:ea typeface="+mn-ea"/>
              <a:cs typeface="Times New Roman" panose="02020603050405020304" pitchFamily="18" charset="0"/>
            </a:endParaRPr>
          </a:p>
          <a:p>
            <a:pPr marL="285750" indent="-285750" algn="l" eaLnBrk="1" fontAlgn="auto" hangingPunct="1">
              <a:spcAft>
                <a:spcPts val="0"/>
              </a:spcAft>
              <a:buFont typeface="Arial" panose="020B0604020202020204" pitchFamily="34" charset="0"/>
              <a:buChar char="•"/>
              <a:defRPr/>
            </a:pPr>
            <a:r>
              <a:rPr lang="en-AU" sz="2400" i="1" dirty="0" smtClean="0">
                <a:solidFill>
                  <a:schemeClr val="tx1"/>
                </a:solidFill>
                <a:latin typeface="Times New Roman" panose="02020603050405020304" pitchFamily="18" charset="0"/>
                <a:ea typeface="+mn-ea"/>
                <a:cs typeface="Times New Roman" panose="02020603050405020304" pitchFamily="18" charset="0"/>
              </a:rPr>
              <a:t>Globally (by 2013) 30% of all mobile phones were smart phones.</a:t>
            </a:r>
          </a:p>
          <a:p>
            <a:pPr marL="285750" indent="-285750" algn="l" eaLnBrk="1" fontAlgn="auto" hangingPunct="1">
              <a:spcAft>
                <a:spcPts val="0"/>
              </a:spcAft>
              <a:buFont typeface="Arial" panose="020B0604020202020204" pitchFamily="34" charset="0"/>
              <a:buChar char="•"/>
              <a:defRPr/>
            </a:pPr>
            <a:r>
              <a:rPr lang="en-AU" sz="2400" i="1" dirty="0" smtClean="0">
                <a:solidFill>
                  <a:schemeClr val="tx1"/>
                </a:solidFill>
                <a:latin typeface="Times New Roman" panose="02020603050405020304" pitchFamily="18" charset="0"/>
                <a:ea typeface="+mn-ea"/>
                <a:cs typeface="Times New Roman" panose="02020603050405020304" pitchFamily="18" charset="0"/>
              </a:rPr>
              <a:t>One in seven online searches is now from a mobile device.</a:t>
            </a:r>
          </a:p>
          <a:p>
            <a:pPr marL="285750" indent="-285750" algn="l" eaLnBrk="1" fontAlgn="auto" hangingPunct="1">
              <a:spcAft>
                <a:spcPts val="0"/>
              </a:spcAft>
              <a:buFont typeface="Arial" panose="020B0604020202020204" pitchFamily="34" charset="0"/>
              <a:buChar char="•"/>
              <a:defRPr/>
            </a:pPr>
            <a:r>
              <a:rPr lang="en-AU" sz="2400" i="1" dirty="0" smtClean="0">
                <a:solidFill>
                  <a:schemeClr val="tx1"/>
                </a:solidFill>
                <a:latin typeface="Times New Roman" panose="02020603050405020304" pitchFamily="18" charset="0"/>
                <a:ea typeface="+mn-ea"/>
                <a:cs typeface="Times New Roman" panose="02020603050405020304" pitchFamily="18" charset="0"/>
              </a:rPr>
              <a:t>Wearable computers for enhanced reality are next.</a:t>
            </a:r>
            <a:endParaRPr lang="en-AU" sz="2400" i="1" dirty="0">
              <a:solidFill>
                <a:schemeClr val="tx1"/>
              </a:solidFill>
              <a:latin typeface="Times New Roman" panose="02020603050405020304" pitchFamily="18" charset="0"/>
              <a:ea typeface="+mn-ea"/>
              <a:cs typeface="Times New Roman" panose="02020603050405020304" pitchFamily="18" charset="0"/>
            </a:endParaRPr>
          </a:p>
        </p:txBody>
      </p:sp>
      <p:sp>
        <p:nvSpPr>
          <p:cNvPr id="44037"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44038"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46083" name="Title 1"/>
          <p:cNvSpPr>
            <a:spLocks noGrp="1"/>
          </p:cNvSpPr>
          <p:nvPr>
            <p:ph type="ctrTitle"/>
          </p:nvPr>
        </p:nvSpPr>
        <p:spPr>
          <a:xfrm>
            <a:off x="811213" y="449263"/>
            <a:ext cx="7594600" cy="1149350"/>
          </a:xfrm>
        </p:spPr>
        <p:txBody>
          <a:bodyPr anchor="b"/>
          <a:lstStyle/>
          <a:p>
            <a:pPr eaLnBrk="1" hangingPunct="1"/>
            <a:r>
              <a:rPr lang="en-AU" sz="3200" b="1" smtClean="0">
                <a:solidFill>
                  <a:srgbClr val="C00000"/>
                </a:solidFill>
              </a:rPr>
              <a:t>Big Data and Analytics</a:t>
            </a:r>
          </a:p>
        </p:txBody>
      </p:sp>
      <p:sp>
        <p:nvSpPr>
          <p:cNvPr id="46084" name="Subtitle 2"/>
          <p:cNvSpPr>
            <a:spLocks noGrp="1"/>
          </p:cNvSpPr>
          <p:nvPr>
            <p:ph type="subTitle" idx="1"/>
          </p:nvPr>
        </p:nvSpPr>
        <p:spPr>
          <a:xfrm>
            <a:off x="971550" y="1978025"/>
            <a:ext cx="7272338" cy="1339850"/>
          </a:xfrm>
        </p:spPr>
        <p:txBody>
          <a:bodyPr/>
          <a:lstStyle/>
          <a:p>
            <a:pPr marL="285750" indent="-285750" algn="l" eaLnBrk="1" hangingPunct="1">
              <a:buFont typeface="Arial" pitchFamily="-107" charset="0"/>
              <a:buChar char="•"/>
            </a:pPr>
            <a:r>
              <a:rPr lang="en-AU" sz="2400" i="1" smtClean="0">
                <a:solidFill>
                  <a:srgbClr val="173861"/>
                </a:solidFill>
                <a:latin typeface="Times New Roman" pitchFamily="-107" charset="0"/>
                <a:ea typeface="Times New Roman" pitchFamily="-107" charset="0"/>
                <a:cs typeface="Times New Roman" pitchFamily="-107" charset="0"/>
              </a:rPr>
              <a:t>Unprecedented volumes of data are now generated daily on a global basis.</a:t>
            </a:r>
          </a:p>
          <a:p>
            <a:pPr marL="285750" indent="-285750" algn="l" eaLnBrk="1" hangingPunct="1">
              <a:buFont typeface="Arial" pitchFamily="-107" charset="0"/>
              <a:buChar char="•"/>
            </a:pPr>
            <a:r>
              <a:rPr lang="en-AU" sz="2400" i="1" smtClean="0">
                <a:solidFill>
                  <a:srgbClr val="173861"/>
                </a:solidFill>
                <a:latin typeface="Times New Roman" pitchFamily="-107" charset="0"/>
                <a:ea typeface="Times New Roman" pitchFamily="-107" charset="0"/>
                <a:cs typeface="Times New Roman" pitchFamily="-107" charset="0"/>
              </a:rPr>
              <a:t>Big Data allows large volumes of data to be analysed to identify trends and patterns.</a:t>
            </a:r>
          </a:p>
          <a:p>
            <a:pPr marL="285750" indent="-285750" algn="l" eaLnBrk="1" hangingPunct="1">
              <a:buFont typeface="Arial" pitchFamily="-107" charset="0"/>
              <a:buChar char="•"/>
            </a:pPr>
            <a:r>
              <a:rPr lang="en-AU" sz="2400" i="1" smtClean="0">
                <a:solidFill>
                  <a:srgbClr val="173861"/>
                </a:solidFill>
                <a:latin typeface="Times New Roman" pitchFamily="-107" charset="0"/>
                <a:ea typeface="Times New Roman" pitchFamily="-107" charset="0"/>
                <a:cs typeface="Times New Roman" pitchFamily="-107" charset="0"/>
              </a:rPr>
              <a:t>Current data is now cross referenced with previous data.</a:t>
            </a:r>
          </a:p>
          <a:p>
            <a:pPr marL="285750" indent="-285750" algn="l" eaLnBrk="1" hangingPunct="1">
              <a:buFont typeface="Arial" pitchFamily="-107" charset="0"/>
              <a:buChar char="•"/>
            </a:pPr>
            <a:r>
              <a:rPr lang="en-AU" sz="2400" i="1" smtClean="0">
                <a:solidFill>
                  <a:srgbClr val="173861"/>
                </a:solidFill>
                <a:latin typeface="Times New Roman" pitchFamily="-107" charset="0"/>
                <a:ea typeface="Times New Roman" pitchFamily="-107" charset="0"/>
                <a:cs typeface="Times New Roman" pitchFamily="-107" charset="0"/>
              </a:rPr>
              <a:t>Supercomputing handles the mountain of data. </a:t>
            </a:r>
          </a:p>
          <a:p>
            <a:pPr marL="285750" indent="-285750" algn="l" eaLnBrk="1" hangingPunct="1">
              <a:buFont typeface="Arial" pitchFamily="-107" charset="0"/>
              <a:buChar char="•"/>
            </a:pPr>
            <a:r>
              <a:rPr lang="en-AU" sz="2400" i="1" smtClean="0">
                <a:solidFill>
                  <a:srgbClr val="173861"/>
                </a:solidFill>
                <a:latin typeface="Times New Roman" pitchFamily="-107" charset="0"/>
                <a:ea typeface="Times New Roman" pitchFamily="-107" charset="0"/>
                <a:cs typeface="Times New Roman" pitchFamily="-107" charset="0"/>
              </a:rPr>
              <a:t>Data literate people are in increasing demand.</a:t>
            </a:r>
          </a:p>
          <a:p>
            <a:pPr marL="285750" indent="-285750" algn="l" eaLnBrk="1" hangingPunct="1">
              <a:buFont typeface="Arial" pitchFamily="-107" charset="0"/>
              <a:buChar char="•"/>
            </a:pPr>
            <a:endParaRPr lang="en-AU" sz="1800" smtClean="0">
              <a:solidFill>
                <a:srgbClr val="173861"/>
              </a:solidFill>
            </a:endParaRPr>
          </a:p>
        </p:txBody>
      </p:sp>
      <p:sp>
        <p:nvSpPr>
          <p:cNvPr id="46085"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46086"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48131" name="Title 1"/>
          <p:cNvSpPr>
            <a:spLocks noGrp="1"/>
          </p:cNvSpPr>
          <p:nvPr>
            <p:ph type="ctrTitle"/>
          </p:nvPr>
        </p:nvSpPr>
        <p:spPr>
          <a:xfrm>
            <a:off x="936625" y="409575"/>
            <a:ext cx="7596188" cy="1150938"/>
          </a:xfrm>
        </p:spPr>
        <p:txBody>
          <a:bodyPr anchor="b"/>
          <a:lstStyle/>
          <a:p>
            <a:pPr algn="l" eaLnBrk="1" hangingPunct="1"/>
            <a:r>
              <a:rPr lang="en-AU" sz="3200" b="1" smtClean="0"/>
              <a:t>Devolution of </a:t>
            </a:r>
            <a:r>
              <a:rPr lang="en-AU" sz="3200" b="1" smtClean="0">
                <a:solidFill>
                  <a:srgbClr val="C00000"/>
                </a:solidFill>
              </a:rPr>
              <a:t>Cloud Computing</a:t>
            </a:r>
          </a:p>
        </p:txBody>
      </p:sp>
      <p:sp>
        <p:nvSpPr>
          <p:cNvPr id="13" name="Subtitle 2"/>
          <p:cNvSpPr>
            <a:spLocks noGrp="1"/>
          </p:cNvSpPr>
          <p:nvPr>
            <p:ph type="subTitle" idx="1"/>
          </p:nvPr>
        </p:nvSpPr>
        <p:spPr>
          <a:xfrm>
            <a:off x="882650" y="2208213"/>
            <a:ext cx="7704138" cy="1341437"/>
          </a:xfrm>
        </p:spPr>
        <p:txBody>
          <a:bodyPr rtlCol="0">
            <a:noAutofit/>
          </a:bodyPr>
          <a:lstStyle/>
          <a:p>
            <a:pPr marL="342900" indent="-342900" algn="l" eaLnBrk="1" fontAlgn="auto" hangingPunct="1">
              <a:spcAft>
                <a:spcPts val="0"/>
              </a:spcAft>
              <a:buFont typeface="Arial" panose="020B0604020202020204" pitchFamily="34" charset="0"/>
              <a:buChar char="•"/>
              <a:defRPr/>
            </a:pPr>
            <a:r>
              <a:rPr lang="en-AU" sz="24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Origins in the surplus capacity of the Big Five.</a:t>
            </a:r>
          </a:p>
          <a:p>
            <a:pPr marL="342900" indent="-342900" algn="l" eaLnBrk="1" fontAlgn="auto" hangingPunct="1">
              <a:spcAft>
                <a:spcPts val="0"/>
              </a:spcAft>
              <a:buFont typeface="Arial" panose="020B0604020202020204" pitchFamily="34" charset="0"/>
              <a:buChar char="•"/>
              <a:defRPr/>
            </a:pPr>
            <a:r>
              <a:rPr lang="en-AU" sz="24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Outsourcing takes over from traditional “in-house” IT Infrastructure.</a:t>
            </a:r>
          </a:p>
          <a:p>
            <a:pPr marL="342900" indent="-342900" algn="l" eaLnBrk="1" fontAlgn="auto" hangingPunct="1">
              <a:spcAft>
                <a:spcPts val="0"/>
              </a:spcAft>
              <a:buFont typeface="Arial" panose="020B0604020202020204" pitchFamily="34" charset="0"/>
              <a:buChar char="•"/>
              <a:defRPr/>
            </a:pPr>
            <a:r>
              <a:rPr lang="en-AU" sz="24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Expected to be a Trillion Dollar business activity by 2015’</a:t>
            </a:r>
          </a:p>
          <a:p>
            <a:pPr marL="342900" indent="-342900" algn="l" eaLnBrk="1" fontAlgn="auto" hangingPunct="1">
              <a:spcAft>
                <a:spcPts val="0"/>
              </a:spcAft>
              <a:buFont typeface="Arial" panose="020B0604020202020204" pitchFamily="34" charset="0"/>
              <a:buChar char="•"/>
              <a:defRPr/>
            </a:pPr>
            <a:r>
              <a:rPr lang="en-AU" sz="24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Delivers new services, cost reductions and support for remote working patterns.</a:t>
            </a:r>
          </a:p>
          <a:p>
            <a:pPr marL="342900" indent="-342900" algn="l" eaLnBrk="1" fontAlgn="auto" hangingPunct="1">
              <a:spcAft>
                <a:spcPts val="0"/>
              </a:spcAft>
              <a:buFont typeface="Arial" panose="020B0604020202020204" pitchFamily="34" charset="0"/>
              <a:buChar char="•"/>
              <a:defRPr/>
            </a:pPr>
            <a:r>
              <a:rPr lang="en-AU" sz="24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Provides superior security services.</a:t>
            </a:r>
            <a:endParaRPr lang="en-AU" sz="2400" i="1" dirty="0">
              <a:solidFill>
                <a:schemeClr val="tx1">
                  <a:lumMod val="90000"/>
                  <a:lumOff val="10000"/>
                </a:schemeClr>
              </a:solidFill>
              <a:latin typeface="Times New Roman" panose="02020603050405020304" pitchFamily="18" charset="0"/>
              <a:ea typeface="+mn-ea"/>
              <a:cs typeface="Times New Roman" panose="02020603050405020304" pitchFamily="18" charset="0"/>
            </a:endParaRPr>
          </a:p>
        </p:txBody>
      </p:sp>
      <p:sp>
        <p:nvSpPr>
          <p:cNvPr id="48133"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48134"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50179" name="Title 1"/>
          <p:cNvSpPr>
            <a:spLocks noGrp="1"/>
          </p:cNvSpPr>
          <p:nvPr>
            <p:ph type="ctrTitle"/>
          </p:nvPr>
        </p:nvSpPr>
        <p:spPr>
          <a:xfrm>
            <a:off x="920750" y="111125"/>
            <a:ext cx="7594600" cy="1149350"/>
          </a:xfrm>
        </p:spPr>
        <p:txBody>
          <a:bodyPr anchor="b"/>
          <a:lstStyle/>
          <a:p>
            <a:pPr eaLnBrk="1" hangingPunct="1"/>
            <a:r>
              <a:rPr lang="en-AU" sz="3200" b="1" smtClean="0">
                <a:solidFill>
                  <a:srgbClr val="C00000"/>
                </a:solidFill>
              </a:rPr>
              <a:t>The Internet of Things</a:t>
            </a:r>
          </a:p>
        </p:txBody>
      </p:sp>
      <p:sp>
        <p:nvSpPr>
          <p:cNvPr id="13" name="Subtitle 2"/>
          <p:cNvSpPr>
            <a:spLocks noGrp="1"/>
          </p:cNvSpPr>
          <p:nvPr>
            <p:ph type="subTitle" idx="1"/>
          </p:nvPr>
        </p:nvSpPr>
        <p:spPr>
          <a:xfrm>
            <a:off x="920750" y="1709738"/>
            <a:ext cx="7993063" cy="1339850"/>
          </a:xfrm>
        </p:spPr>
        <p:txBody>
          <a:bodyPr rtlCol="0">
            <a:noAutofit/>
          </a:bodyPr>
          <a:lstStyle/>
          <a:p>
            <a:pPr marL="342900" indent="-342900" algn="l" eaLnBrk="1" fontAlgn="auto" hangingPunct="1">
              <a:spcAft>
                <a:spcPts val="0"/>
              </a:spcAft>
              <a:buFont typeface="Arial" panose="020B0604020202020204" pitchFamily="34" charset="0"/>
              <a:buChar char="•"/>
              <a:defRPr/>
            </a:pPr>
            <a:r>
              <a:rPr lang="en-AU" sz="24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26 Billion THINGS connected to the Net by 2020 ??  (Gartner Group)</a:t>
            </a:r>
          </a:p>
          <a:p>
            <a:pPr marL="342900" indent="-342900" algn="l" eaLnBrk="1" fontAlgn="auto" hangingPunct="1">
              <a:spcAft>
                <a:spcPts val="0"/>
              </a:spcAft>
              <a:buFont typeface="Arial" panose="020B0604020202020204" pitchFamily="34" charset="0"/>
              <a:buChar char="•"/>
              <a:defRPr/>
            </a:pPr>
            <a:r>
              <a:rPr lang="en-AU" sz="24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Objects, animals and humans automatically transferring data.</a:t>
            </a:r>
          </a:p>
          <a:p>
            <a:pPr marL="342900" indent="-342900" algn="l" eaLnBrk="1" fontAlgn="auto" hangingPunct="1">
              <a:spcAft>
                <a:spcPts val="0"/>
              </a:spcAft>
              <a:buFont typeface="Arial" panose="020B0604020202020204" pitchFamily="34" charset="0"/>
              <a:buChar char="•"/>
              <a:defRPr/>
            </a:pPr>
            <a:r>
              <a:rPr lang="en-AU" sz="24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Mountains of data will result.</a:t>
            </a:r>
          </a:p>
          <a:p>
            <a:pPr marL="342900" indent="-342900" algn="l" eaLnBrk="1" fontAlgn="auto" hangingPunct="1">
              <a:spcAft>
                <a:spcPts val="0"/>
              </a:spcAft>
              <a:buFont typeface="Arial" panose="020B0604020202020204" pitchFamily="34" charset="0"/>
              <a:buChar char="•"/>
              <a:defRPr/>
            </a:pPr>
            <a:r>
              <a:rPr lang="en-AU" sz="24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Billions of sensors and transponders interacting with;</a:t>
            </a:r>
          </a:p>
          <a:p>
            <a:pPr marL="800100" lvl="1" indent="-342900" algn="l" eaLnBrk="1" fontAlgn="auto" hangingPunct="1">
              <a:spcAft>
                <a:spcPts val="0"/>
              </a:spcAft>
              <a:buFont typeface="Arial" panose="020B0604020202020204" pitchFamily="34" charset="0"/>
              <a:buChar char="•"/>
              <a:defRPr/>
            </a:pPr>
            <a:r>
              <a:rPr lang="en-AU" sz="2000" i="1" dirty="0">
                <a:solidFill>
                  <a:schemeClr val="tx1">
                    <a:lumMod val="90000"/>
                    <a:lumOff val="10000"/>
                  </a:schemeClr>
                </a:solidFill>
                <a:latin typeface="Times New Roman" panose="02020603050405020304" pitchFamily="18" charset="0"/>
                <a:ea typeface="+mn-ea"/>
                <a:cs typeface="Times New Roman" panose="02020603050405020304" pitchFamily="18" charset="0"/>
              </a:rPr>
              <a:t>t</a:t>
            </a:r>
            <a:r>
              <a:rPr lang="en-AU" sz="20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he internal state of things</a:t>
            </a:r>
          </a:p>
          <a:p>
            <a:pPr marL="800100" lvl="1" indent="-342900" algn="l" eaLnBrk="1" fontAlgn="auto" hangingPunct="1">
              <a:spcAft>
                <a:spcPts val="0"/>
              </a:spcAft>
              <a:buFont typeface="Arial" panose="020B0604020202020204" pitchFamily="34" charset="0"/>
              <a:buChar char="•"/>
              <a:defRPr/>
            </a:pPr>
            <a:r>
              <a:rPr lang="en-AU" sz="2000" i="1" dirty="0">
                <a:solidFill>
                  <a:schemeClr val="tx1">
                    <a:lumMod val="90000"/>
                    <a:lumOff val="10000"/>
                  </a:schemeClr>
                </a:solidFill>
                <a:latin typeface="Times New Roman" panose="02020603050405020304" pitchFamily="18" charset="0"/>
                <a:ea typeface="+mn-ea"/>
                <a:cs typeface="Times New Roman" panose="02020603050405020304" pitchFamily="18" charset="0"/>
              </a:rPr>
              <a:t>t</a:t>
            </a:r>
            <a:r>
              <a:rPr lang="en-AU" sz="20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he external environment.</a:t>
            </a:r>
          </a:p>
          <a:p>
            <a:pPr marL="342900" indent="-342900" algn="l" eaLnBrk="1" fontAlgn="auto" hangingPunct="1">
              <a:spcAft>
                <a:spcPts val="0"/>
              </a:spcAft>
              <a:buFont typeface="Arial" panose="020B0604020202020204" pitchFamily="34" charset="0"/>
              <a:buChar char="•"/>
              <a:defRPr/>
            </a:pPr>
            <a:r>
              <a:rPr lang="en-AU" sz="24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Future concerns about data privacy. Sovereignty and security.</a:t>
            </a:r>
            <a:endParaRPr lang="en-AU" sz="2400" i="1" dirty="0">
              <a:solidFill>
                <a:schemeClr val="tx1">
                  <a:lumMod val="90000"/>
                  <a:lumOff val="10000"/>
                </a:schemeClr>
              </a:solidFill>
              <a:latin typeface="Times New Roman" panose="02020603050405020304" pitchFamily="18" charset="0"/>
              <a:ea typeface="+mn-ea"/>
              <a:cs typeface="Times New Roman" panose="02020603050405020304" pitchFamily="18" charset="0"/>
            </a:endParaRPr>
          </a:p>
        </p:txBody>
      </p:sp>
      <p:sp>
        <p:nvSpPr>
          <p:cNvPr id="50181"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50182"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18435" name="Title 1"/>
          <p:cNvSpPr>
            <a:spLocks noGrp="1"/>
          </p:cNvSpPr>
          <p:nvPr>
            <p:ph type="ctrTitle"/>
          </p:nvPr>
        </p:nvSpPr>
        <p:spPr>
          <a:xfrm>
            <a:off x="936625" y="881063"/>
            <a:ext cx="7596188" cy="1149350"/>
          </a:xfrm>
        </p:spPr>
        <p:txBody>
          <a:bodyPr anchor="b"/>
          <a:lstStyle/>
          <a:p>
            <a:pPr eaLnBrk="1" hangingPunct="1"/>
            <a:r>
              <a:rPr lang="en-AU" sz="3200" b="1" smtClean="0"/>
              <a:t>About Continuity, Breakthroughs and Convergence  </a:t>
            </a:r>
          </a:p>
        </p:txBody>
      </p:sp>
      <p:sp>
        <p:nvSpPr>
          <p:cNvPr id="13" name="Subtitle 2"/>
          <p:cNvSpPr>
            <a:spLocks noGrp="1"/>
          </p:cNvSpPr>
          <p:nvPr>
            <p:ph type="subTitle" idx="1"/>
          </p:nvPr>
        </p:nvSpPr>
        <p:spPr>
          <a:xfrm>
            <a:off x="1331913" y="2608263"/>
            <a:ext cx="7200900" cy="3251200"/>
          </a:xfrm>
        </p:spPr>
        <p:txBody>
          <a:bodyPr rtlCol="0">
            <a:noAutofit/>
          </a:bodyPr>
          <a:lstStyle/>
          <a:p>
            <a:pPr marL="171450" indent="-171450" algn="l" eaLnBrk="1" fontAlgn="auto" hangingPunct="1">
              <a:spcAft>
                <a:spcPts val="0"/>
              </a:spcAft>
              <a:buFont typeface="Arial" panose="020B0604020202020204" pitchFamily="34" charset="0"/>
              <a:buChar char="•"/>
              <a:defRPr/>
            </a:pPr>
            <a:r>
              <a:rPr lang="en-AU" dirty="0" smtClean="0">
                <a:solidFill>
                  <a:schemeClr val="tx1">
                    <a:lumMod val="90000"/>
                    <a:lumOff val="10000"/>
                  </a:schemeClr>
                </a:solidFill>
                <a:ea typeface="+mn-ea"/>
                <a:cs typeface="+mn-cs"/>
              </a:rPr>
              <a:t>The Mature Phase of the Digital Era.</a:t>
            </a:r>
          </a:p>
          <a:p>
            <a:pPr marL="171450" indent="-171450" algn="l" eaLnBrk="1" fontAlgn="auto" hangingPunct="1">
              <a:spcAft>
                <a:spcPts val="0"/>
              </a:spcAft>
              <a:buFont typeface="Arial" panose="020B0604020202020204" pitchFamily="34" charset="0"/>
              <a:buChar char="•"/>
              <a:defRPr/>
            </a:pPr>
            <a:r>
              <a:rPr lang="en-AU" dirty="0" smtClean="0">
                <a:solidFill>
                  <a:schemeClr val="tx1">
                    <a:lumMod val="90000"/>
                    <a:lumOff val="10000"/>
                  </a:schemeClr>
                </a:solidFill>
                <a:ea typeface="+mn-ea"/>
                <a:cs typeface="+mn-cs"/>
              </a:rPr>
              <a:t>The Biological Nexus of Technological Innovation.</a:t>
            </a:r>
          </a:p>
          <a:p>
            <a:pPr marL="171450" indent="-171450" algn="l" eaLnBrk="1" fontAlgn="auto" hangingPunct="1">
              <a:spcAft>
                <a:spcPts val="0"/>
              </a:spcAft>
              <a:buFont typeface="Arial" panose="020B0604020202020204" pitchFamily="34" charset="0"/>
              <a:buChar char="•"/>
              <a:defRPr/>
            </a:pPr>
            <a:r>
              <a:rPr lang="en-AU" dirty="0" smtClean="0">
                <a:solidFill>
                  <a:schemeClr val="tx1">
                    <a:lumMod val="90000"/>
                    <a:lumOff val="10000"/>
                  </a:schemeClr>
                </a:solidFill>
                <a:ea typeface="+mn-ea"/>
                <a:cs typeface="+mn-cs"/>
              </a:rPr>
              <a:t>The Resource Efficiency Era.</a:t>
            </a:r>
            <a:endParaRPr lang="en-AU" dirty="0">
              <a:solidFill>
                <a:schemeClr val="tx1">
                  <a:lumMod val="90000"/>
                  <a:lumOff val="10000"/>
                </a:schemeClr>
              </a:solidFill>
              <a:ea typeface="+mn-ea"/>
              <a:cs typeface="+mn-cs"/>
            </a:endParaRPr>
          </a:p>
        </p:txBody>
      </p:sp>
      <p:sp>
        <p:nvSpPr>
          <p:cNvPr id="18437"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18438"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52227" name="Title 1"/>
          <p:cNvSpPr>
            <a:spLocks noGrp="1"/>
          </p:cNvSpPr>
          <p:nvPr>
            <p:ph type="ctrTitle"/>
          </p:nvPr>
        </p:nvSpPr>
        <p:spPr>
          <a:xfrm>
            <a:off x="1549400" y="82550"/>
            <a:ext cx="7594600" cy="1149350"/>
          </a:xfrm>
        </p:spPr>
        <p:txBody>
          <a:bodyPr anchor="b"/>
          <a:lstStyle/>
          <a:p>
            <a:pPr algn="l" eaLnBrk="1" hangingPunct="1"/>
            <a:r>
              <a:rPr lang="en-AU" sz="3200" b="1" smtClean="0"/>
              <a:t>The Maturity of </a:t>
            </a:r>
            <a:r>
              <a:rPr lang="en-AU" sz="3200" b="1" smtClean="0">
                <a:solidFill>
                  <a:srgbClr val="C00000"/>
                </a:solidFill>
              </a:rPr>
              <a:t>eCommerce</a:t>
            </a:r>
          </a:p>
        </p:txBody>
      </p:sp>
      <p:sp>
        <p:nvSpPr>
          <p:cNvPr id="13" name="Subtitle 2"/>
          <p:cNvSpPr>
            <a:spLocks noGrp="1"/>
          </p:cNvSpPr>
          <p:nvPr>
            <p:ph type="subTitle" idx="1"/>
          </p:nvPr>
        </p:nvSpPr>
        <p:spPr>
          <a:xfrm>
            <a:off x="971550" y="1739900"/>
            <a:ext cx="7561263" cy="3990975"/>
          </a:xfrm>
        </p:spPr>
        <p:txBody>
          <a:bodyPr rtlCol="0">
            <a:noAutofit/>
          </a:bodyPr>
          <a:lstStyle/>
          <a:p>
            <a:pPr marL="342900" indent="-342900" algn="l" eaLnBrk="1" fontAlgn="auto" hangingPunct="1">
              <a:spcAft>
                <a:spcPts val="0"/>
              </a:spcAft>
              <a:buFont typeface="Arial" panose="020B0604020202020204" pitchFamily="34" charset="0"/>
              <a:buChar char="•"/>
              <a:defRPr/>
            </a:pPr>
            <a:r>
              <a:rPr lang="en-AU" sz="24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Basic commercial processes remain the same. Technology has changed.</a:t>
            </a:r>
          </a:p>
          <a:p>
            <a:pPr marL="342900" indent="-342900" algn="l" eaLnBrk="1" fontAlgn="auto" hangingPunct="1">
              <a:spcAft>
                <a:spcPts val="0"/>
              </a:spcAft>
              <a:buFont typeface="Arial" panose="020B0604020202020204" pitchFamily="34" charset="0"/>
              <a:buChar char="•"/>
              <a:defRPr/>
            </a:pPr>
            <a:r>
              <a:rPr lang="en-AU" sz="24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By 2013 eCommerce (globally) reached a turnover &gt; $1.3 Trillion.</a:t>
            </a:r>
          </a:p>
          <a:p>
            <a:pPr marL="342900" indent="-342900" algn="l" eaLnBrk="1" fontAlgn="auto" hangingPunct="1">
              <a:spcAft>
                <a:spcPts val="0"/>
              </a:spcAft>
              <a:buFont typeface="Arial" panose="020B0604020202020204" pitchFamily="34" charset="0"/>
              <a:buChar char="•"/>
              <a:defRPr/>
            </a:pPr>
            <a:r>
              <a:rPr lang="en-AU" sz="24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Now infinite options to buy goods and services online.</a:t>
            </a:r>
          </a:p>
          <a:p>
            <a:pPr marL="342900" indent="-342900" algn="l" eaLnBrk="1" fontAlgn="auto" hangingPunct="1">
              <a:spcAft>
                <a:spcPts val="0"/>
              </a:spcAft>
              <a:buFont typeface="Arial" panose="020B0604020202020204" pitchFamily="34" charset="0"/>
              <a:buChar char="•"/>
              <a:defRPr/>
            </a:pPr>
            <a:r>
              <a:rPr lang="en-AU" sz="24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Key Message: Adapt or Disappear.</a:t>
            </a:r>
          </a:p>
          <a:p>
            <a:pPr marL="342900" indent="-342900" algn="l" eaLnBrk="1" fontAlgn="auto" hangingPunct="1">
              <a:spcAft>
                <a:spcPts val="0"/>
              </a:spcAft>
              <a:buFont typeface="Arial" panose="020B0604020202020204" pitchFamily="34" charset="0"/>
              <a:buChar char="•"/>
              <a:defRPr/>
            </a:pPr>
            <a:r>
              <a:rPr lang="en-AU" sz="24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Unsolicited and targeted advertising push is of growing concern.</a:t>
            </a:r>
            <a:endParaRPr lang="en-AU" sz="2400" i="1" dirty="0">
              <a:solidFill>
                <a:schemeClr val="tx1">
                  <a:lumMod val="90000"/>
                  <a:lumOff val="10000"/>
                </a:schemeClr>
              </a:solidFill>
              <a:latin typeface="Times New Roman" panose="02020603050405020304" pitchFamily="18" charset="0"/>
              <a:ea typeface="+mn-ea"/>
              <a:cs typeface="Times New Roman" panose="02020603050405020304" pitchFamily="18" charset="0"/>
            </a:endParaRPr>
          </a:p>
        </p:txBody>
      </p:sp>
      <p:sp>
        <p:nvSpPr>
          <p:cNvPr id="52229"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52230"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54275" name="Title 1"/>
          <p:cNvSpPr>
            <a:spLocks noGrp="1"/>
          </p:cNvSpPr>
          <p:nvPr>
            <p:ph type="ctrTitle"/>
          </p:nvPr>
        </p:nvSpPr>
        <p:spPr>
          <a:xfrm>
            <a:off x="774700" y="708025"/>
            <a:ext cx="7594600" cy="1149350"/>
          </a:xfrm>
        </p:spPr>
        <p:txBody>
          <a:bodyPr anchor="b"/>
          <a:lstStyle/>
          <a:p>
            <a:pPr eaLnBrk="1" hangingPunct="1"/>
            <a:r>
              <a:rPr lang="en-AU" sz="3200" b="1" smtClean="0"/>
              <a:t>A Wave of </a:t>
            </a:r>
            <a:r>
              <a:rPr lang="en-AU" sz="3200" b="1" smtClean="0">
                <a:solidFill>
                  <a:srgbClr val="C00000"/>
                </a:solidFill>
              </a:rPr>
              <a:t>New Content:</a:t>
            </a:r>
            <a:br>
              <a:rPr lang="en-AU" sz="3200" b="1" smtClean="0">
                <a:solidFill>
                  <a:srgbClr val="C00000"/>
                </a:solidFill>
              </a:rPr>
            </a:br>
            <a:r>
              <a:rPr lang="en-AU" sz="3200" b="1" smtClean="0"/>
              <a:t>entertainment, visualisation and video collaboration</a:t>
            </a:r>
          </a:p>
        </p:txBody>
      </p:sp>
      <p:sp>
        <p:nvSpPr>
          <p:cNvPr id="54276" name="Subtitle 2"/>
          <p:cNvSpPr>
            <a:spLocks noGrp="1"/>
          </p:cNvSpPr>
          <p:nvPr>
            <p:ph type="subTitle" idx="1"/>
          </p:nvPr>
        </p:nvSpPr>
        <p:spPr>
          <a:xfrm>
            <a:off x="1116013" y="2038350"/>
            <a:ext cx="7559675" cy="3990975"/>
          </a:xfrm>
        </p:spPr>
        <p:txBody>
          <a:bodyPr/>
          <a:lstStyle/>
          <a:p>
            <a:pPr marL="342900" indent="-342900" algn="l" eaLnBrk="1" hangingPunct="1">
              <a:buFont typeface="Arial" pitchFamily="-107" charset="0"/>
              <a:buChar char="•"/>
            </a:pPr>
            <a:r>
              <a:rPr lang="en-AU" sz="2400" i="1" smtClean="0">
                <a:solidFill>
                  <a:srgbClr val="173861"/>
                </a:solidFill>
                <a:latin typeface="Times New Roman" pitchFamily="-107" charset="0"/>
                <a:ea typeface="Times New Roman" pitchFamily="-107" charset="0"/>
                <a:cs typeface="Times New Roman" pitchFamily="-107" charset="0"/>
              </a:rPr>
              <a:t>Telepresence, video collaboration and 3D come of age.</a:t>
            </a:r>
          </a:p>
          <a:p>
            <a:pPr marL="342900" indent="-342900" algn="l" eaLnBrk="1" hangingPunct="1">
              <a:buFont typeface="Arial" pitchFamily="-107" charset="0"/>
              <a:buChar char="•"/>
            </a:pPr>
            <a:r>
              <a:rPr lang="en-AU" sz="2400" i="1" smtClean="0">
                <a:solidFill>
                  <a:srgbClr val="173861"/>
                </a:solidFill>
                <a:latin typeface="Times New Roman" pitchFamily="-107" charset="0"/>
                <a:ea typeface="Times New Roman" pitchFamily="-107" charset="0"/>
                <a:cs typeface="Times New Roman" pitchFamily="-107" charset="0"/>
              </a:rPr>
              <a:t>Dramatic changes for traditional media.</a:t>
            </a:r>
          </a:p>
          <a:p>
            <a:pPr marL="342900" indent="-342900" algn="l" eaLnBrk="1" hangingPunct="1">
              <a:buFont typeface="Arial" pitchFamily="-107" charset="0"/>
              <a:buChar char="•"/>
            </a:pPr>
            <a:r>
              <a:rPr lang="en-AU" sz="2400" i="1" smtClean="0">
                <a:solidFill>
                  <a:srgbClr val="173861"/>
                </a:solidFill>
                <a:latin typeface="Times New Roman" pitchFamily="-107" charset="0"/>
                <a:ea typeface="Times New Roman" pitchFamily="-107" charset="0"/>
                <a:cs typeface="Times New Roman" pitchFamily="-107" charset="0"/>
              </a:rPr>
              <a:t>Smart Glasses leaders in wearable computers ?</a:t>
            </a:r>
          </a:p>
          <a:p>
            <a:pPr marL="342900" indent="-342900" algn="l" eaLnBrk="1" hangingPunct="1">
              <a:buFont typeface="Arial" pitchFamily="-107" charset="0"/>
              <a:buChar char="•"/>
            </a:pPr>
            <a:r>
              <a:rPr lang="en-AU" sz="2400" i="1" smtClean="0">
                <a:solidFill>
                  <a:srgbClr val="173861"/>
                </a:solidFill>
                <a:latin typeface="Times New Roman" pitchFamily="-107" charset="0"/>
                <a:ea typeface="Times New Roman" pitchFamily="-107" charset="0"/>
                <a:cs typeface="Times New Roman" pitchFamily="-107" charset="0"/>
              </a:rPr>
              <a:t>Spontaneous citizen Video footage enters the arena.</a:t>
            </a:r>
          </a:p>
          <a:p>
            <a:pPr marL="342900" indent="-342900" algn="l" eaLnBrk="1" hangingPunct="1">
              <a:buFont typeface="Arial" pitchFamily="-107" charset="0"/>
              <a:buChar char="•"/>
            </a:pPr>
            <a:r>
              <a:rPr lang="en-AU" sz="2400" i="1" smtClean="0">
                <a:solidFill>
                  <a:srgbClr val="173861"/>
                </a:solidFill>
                <a:latin typeface="Times New Roman" pitchFamily="-107" charset="0"/>
                <a:ea typeface="Times New Roman" pitchFamily="-107" charset="0"/>
                <a:cs typeface="Times New Roman" pitchFamily="-107" charset="0"/>
              </a:rPr>
              <a:t>Since the mid 90’s Online Gaming has become a $70 Billion industry activity.</a:t>
            </a:r>
          </a:p>
          <a:p>
            <a:pPr marL="342900" indent="-342900" algn="l" eaLnBrk="1" hangingPunct="1">
              <a:buFont typeface="Arial" pitchFamily="-107" charset="0"/>
              <a:buChar char="•"/>
            </a:pPr>
            <a:r>
              <a:rPr lang="en-AU" sz="2400" i="1" smtClean="0">
                <a:solidFill>
                  <a:srgbClr val="173861"/>
                </a:solidFill>
                <a:latin typeface="Times New Roman" pitchFamily="-107" charset="0"/>
                <a:ea typeface="Times New Roman" pitchFamily="-107" charset="0"/>
                <a:cs typeface="Times New Roman" pitchFamily="-107" charset="0"/>
              </a:rPr>
              <a:t>Consumers looking for interactive involvement in entertainment.</a:t>
            </a:r>
          </a:p>
          <a:p>
            <a:pPr marL="342900" indent="-342900" algn="l" eaLnBrk="1" hangingPunct="1">
              <a:buFont typeface="Arial" pitchFamily="-107" charset="0"/>
              <a:buChar char="•"/>
            </a:pPr>
            <a:r>
              <a:rPr lang="en-AU" sz="2400" i="1" smtClean="0">
                <a:solidFill>
                  <a:srgbClr val="173861"/>
                </a:solidFill>
                <a:latin typeface="Times New Roman" pitchFamily="-107" charset="0"/>
                <a:ea typeface="Times New Roman" pitchFamily="-107" charset="0"/>
                <a:cs typeface="Times New Roman" pitchFamily="-107" charset="0"/>
              </a:rPr>
              <a:t>Migration of artists and audiences to new media</a:t>
            </a:r>
          </a:p>
          <a:p>
            <a:pPr marL="342900" indent="-342900" algn="l" eaLnBrk="1" hangingPunct="1">
              <a:buFont typeface="Arial" pitchFamily="-107" charset="0"/>
              <a:buChar char="•"/>
            </a:pPr>
            <a:endParaRPr lang="en-AU" sz="2400" i="1" smtClean="0">
              <a:solidFill>
                <a:srgbClr val="173861"/>
              </a:solidFill>
              <a:latin typeface="Times New Roman" pitchFamily="-107" charset="0"/>
              <a:ea typeface="Times New Roman" pitchFamily="-107" charset="0"/>
              <a:cs typeface="Times New Roman" pitchFamily="-107" charset="0"/>
            </a:endParaRPr>
          </a:p>
          <a:p>
            <a:pPr marL="342900" indent="-342900" algn="l" eaLnBrk="1" hangingPunct="1">
              <a:buFont typeface="Arial" pitchFamily="-107" charset="0"/>
              <a:buChar char="•"/>
            </a:pPr>
            <a:endParaRPr lang="en-AU" sz="2400" i="1" smtClean="0">
              <a:solidFill>
                <a:srgbClr val="173861"/>
              </a:solidFill>
              <a:latin typeface="Times New Roman" pitchFamily="-107" charset="0"/>
              <a:ea typeface="Times New Roman" pitchFamily="-107" charset="0"/>
              <a:cs typeface="Times New Roman" pitchFamily="-107" charset="0"/>
            </a:endParaRPr>
          </a:p>
          <a:p>
            <a:pPr marL="342900" indent="-342900" algn="l" eaLnBrk="1" hangingPunct="1">
              <a:buFont typeface="Arial" pitchFamily="-107" charset="0"/>
              <a:buChar char="•"/>
            </a:pPr>
            <a:endParaRPr lang="en-AU" sz="2400" i="1" smtClean="0">
              <a:solidFill>
                <a:srgbClr val="173861"/>
              </a:solidFill>
              <a:latin typeface="Times New Roman" pitchFamily="-107" charset="0"/>
              <a:ea typeface="Times New Roman" pitchFamily="-107" charset="0"/>
              <a:cs typeface="Times New Roman" pitchFamily="-107" charset="0"/>
            </a:endParaRPr>
          </a:p>
        </p:txBody>
      </p:sp>
      <p:sp>
        <p:nvSpPr>
          <p:cNvPr id="54277"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54278"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56323" name="Title 1"/>
          <p:cNvSpPr>
            <a:spLocks noGrp="1"/>
          </p:cNvSpPr>
          <p:nvPr>
            <p:ph type="ctrTitle"/>
          </p:nvPr>
        </p:nvSpPr>
        <p:spPr>
          <a:xfrm>
            <a:off x="1069975" y="461963"/>
            <a:ext cx="7594600" cy="1150937"/>
          </a:xfrm>
        </p:spPr>
        <p:txBody>
          <a:bodyPr anchor="b"/>
          <a:lstStyle/>
          <a:p>
            <a:pPr eaLnBrk="1" hangingPunct="1"/>
            <a:r>
              <a:rPr lang="en-AU" sz="3200" b="1" smtClean="0">
                <a:solidFill>
                  <a:srgbClr val="C00000"/>
                </a:solidFill>
              </a:rPr>
              <a:t>Cyber Security</a:t>
            </a:r>
          </a:p>
        </p:txBody>
      </p:sp>
      <p:sp>
        <p:nvSpPr>
          <p:cNvPr id="13" name="Subtitle 2"/>
          <p:cNvSpPr>
            <a:spLocks noGrp="1"/>
          </p:cNvSpPr>
          <p:nvPr>
            <p:ph type="subTitle" idx="1"/>
          </p:nvPr>
        </p:nvSpPr>
        <p:spPr>
          <a:xfrm>
            <a:off x="1049338" y="1935163"/>
            <a:ext cx="8094662" cy="4456112"/>
          </a:xfrm>
        </p:spPr>
        <p:txBody>
          <a:bodyPr rtlCol="0">
            <a:noAutofit/>
          </a:bodyPr>
          <a:lstStyle/>
          <a:p>
            <a:pPr marL="342900" indent="-342900" algn="l" eaLnBrk="1" fontAlgn="auto" hangingPunct="1">
              <a:spcAft>
                <a:spcPts val="0"/>
              </a:spcAft>
              <a:buFont typeface="Arial" panose="020B0604020202020204" pitchFamily="34" charset="0"/>
              <a:buChar char="•"/>
              <a:defRPr/>
            </a:pPr>
            <a:r>
              <a:rPr lang="en-AU" sz="28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A new playground for digitally savvy criminals.</a:t>
            </a:r>
          </a:p>
          <a:p>
            <a:pPr marL="342900" indent="-342900" algn="l" eaLnBrk="1" fontAlgn="auto" hangingPunct="1">
              <a:spcAft>
                <a:spcPts val="0"/>
              </a:spcAft>
              <a:buFont typeface="Arial" panose="020B0604020202020204" pitchFamily="34" charset="0"/>
              <a:buChar char="•"/>
              <a:defRPr/>
            </a:pPr>
            <a:r>
              <a:rPr lang="en-AU" sz="28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Vulnerability of Online services.</a:t>
            </a:r>
          </a:p>
          <a:p>
            <a:pPr marL="342900" indent="-342900" algn="l" eaLnBrk="1" fontAlgn="auto" hangingPunct="1">
              <a:spcAft>
                <a:spcPts val="0"/>
              </a:spcAft>
              <a:buFont typeface="Arial" panose="020B0604020202020204" pitchFamily="34" charset="0"/>
              <a:buChar char="•"/>
              <a:defRPr/>
            </a:pPr>
            <a:r>
              <a:rPr lang="en-AU" sz="28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Limitations of national “Statute Law”</a:t>
            </a:r>
          </a:p>
          <a:p>
            <a:pPr marL="342900" indent="-342900" algn="l" eaLnBrk="1" fontAlgn="auto" hangingPunct="1">
              <a:spcAft>
                <a:spcPts val="0"/>
              </a:spcAft>
              <a:buFont typeface="Arial" panose="020B0604020202020204" pitchFamily="34" charset="0"/>
              <a:buChar char="•"/>
              <a:defRPr/>
            </a:pPr>
            <a:r>
              <a:rPr lang="en-AU" sz="28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Identity theft and the need for certification.</a:t>
            </a:r>
          </a:p>
          <a:p>
            <a:pPr marL="342900" indent="-342900" algn="l" eaLnBrk="1" fontAlgn="auto" hangingPunct="1">
              <a:spcAft>
                <a:spcPts val="0"/>
              </a:spcAft>
              <a:buFont typeface="Arial" panose="020B0604020202020204" pitchFamily="34" charset="0"/>
              <a:buChar char="•"/>
              <a:defRPr/>
            </a:pPr>
            <a:r>
              <a:rPr lang="en-AU" sz="28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New generation of end user “security services”.</a:t>
            </a:r>
          </a:p>
          <a:p>
            <a:pPr marL="342900" indent="-342900" algn="l" eaLnBrk="1" fontAlgn="auto" hangingPunct="1">
              <a:spcAft>
                <a:spcPts val="0"/>
              </a:spcAft>
              <a:buFont typeface="Arial" panose="020B0604020202020204" pitchFamily="34" charset="0"/>
              <a:buChar char="•"/>
              <a:defRPr/>
            </a:pPr>
            <a:r>
              <a:rPr lang="en-AU" sz="2800" i="1" dirty="0" smtClean="0">
                <a:solidFill>
                  <a:schemeClr val="tx1">
                    <a:lumMod val="90000"/>
                    <a:lumOff val="10000"/>
                  </a:schemeClr>
                </a:solidFill>
                <a:latin typeface="Times New Roman" panose="02020603050405020304" pitchFamily="18" charset="0"/>
                <a:ea typeface="+mn-ea"/>
                <a:cs typeface="Times New Roman" panose="02020603050405020304" pitchFamily="18" charset="0"/>
              </a:rPr>
              <a:t>Cyber warfare and new threats to national security.</a:t>
            </a:r>
            <a:endParaRPr lang="en-AU" sz="2800" i="1" dirty="0">
              <a:solidFill>
                <a:schemeClr val="tx1">
                  <a:lumMod val="90000"/>
                  <a:lumOff val="10000"/>
                </a:schemeClr>
              </a:solidFill>
              <a:latin typeface="Times New Roman" panose="02020603050405020304" pitchFamily="18" charset="0"/>
              <a:ea typeface="+mn-ea"/>
              <a:cs typeface="Times New Roman" panose="02020603050405020304" pitchFamily="18" charset="0"/>
            </a:endParaRPr>
          </a:p>
        </p:txBody>
      </p:sp>
      <p:sp>
        <p:nvSpPr>
          <p:cNvPr id="56325"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56326"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6" descr="C:\Users\Andrew Kim\Google Drive\Projects\ACIIC\ACIIC image_light.jpg"/>
          <p:cNvPicPr>
            <a:picLocks noChangeAspect="1" noChangeArrowheads="1"/>
          </p:cNvPicPr>
          <p:nvPr/>
        </p:nvPicPr>
        <p:blipFill>
          <a:blip r:embed="rId3"/>
          <a:srcRect r="17003"/>
          <a:stretch>
            <a:fillRect/>
          </a:stretch>
        </p:blipFill>
        <p:spPr bwMode="auto">
          <a:xfrm>
            <a:off x="0" y="115888"/>
            <a:ext cx="9144000" cy="6886575"/>
          </a:xfrm>
          <a:prstGeom prst="rect">
            <a:avLst/>
          </a:prstGeom>
          <a:noFill/>
          <a:ln w="9525">
            <a:noFill/>
            <a:miter lim="800000"/>
            <a:headEnd/>
            <a:tailEnd/>
          </a:ln>
        </p:spPr>
      </p:pic>
      <p:sp>
        <p:nvSpPr>
          <p:cNvPr id="58371" name="Title 1"/>
          <p:cNvSpPr>
            <a:spLocks noGrp="1"/>
          </p:cNvSpPr>
          <p:nvPr>
            <p:ph type="title"/>
          </p:nvPr>
        </p:nvSpPr>
        <p:spPr>
          <a:xfrm>
            <a:off x="457200" y="2416175"/>
            <a:ext cx="8229600" cy="1143000"/>
          </a:xfrm>
        </p:spPr>
        <p:txBody>
          <a:bodyPr/>
          <a:lstStyle/>
          <a:p>
            <a:pPr eaLnBrk="1" hangingPunct="1"/>
            <a:r>
              <a:rPr lang="en-AU" b="1" smtClean="0"/>
              <a:t>Conclusions</a:t>
            </a:r>
          </a:p>
        </p:txBody>
      </p:sp>
      <p:sp>
        <p:nvSpPr>
          <p:cNvPr id="58372"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58373"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6" descr="C:\Users\Andrew Kim\Google Drive\Projects\ACIIC\ACIIC image_light.jpg"/>
          <p:cNvPicPr>
            <a:picLocks noChangeAspect="1" noChangeArrowheads="1"/>
          </p:cNvPicPr>
          <p:nvPr/>
        </p:nvPicPr>
        <p:blipFill>
          <a:blip r:embed="rId3"/>
          <a:srcRect r="17003"/>
          <a:stretch>
            <a:fillRect/>
          </a:stretch>
        </p:blipFill>
        <p:spPr bwMode="auto">
          <a:xfrm>
            <a:off x="0" y="0"/>
            <a:ext cx="9144000" cy="6884988"/>
          </a:xfrm>
          <a:prstGeom prst="rect">
            <a:avLst/>
          </a:prstGeom>
          <a:noFill/>
          <a:ln w="9525">
            <a:noFill/>
            <a:miter lim="800000"/>
            <a:headEnd/>
            <a:tailEnd/>
          </a:ln>
        </p:spPr>
      </p:pic>
      <p:sp>
        <p:nvSpPr>
          <p:cNvPr id="60419" name="Title 1"/>
          <p:cNvSpPr>
            <a:spLocks noGrp="1"/>
          </p:cNvSpPr>
          <p:nvPr>
            <p:ph type="ctrTitle"/>
          </p:nvPr>
        </p:nvSpPr>
        <p:spPr>
          <a:xfrm>
            <a:off x="679450" y="1358900"/>
            <a:ext cx="7594600" cy="1149350"/>
          </a:xfrm>
        </p:spPr>
        <p:txBody>
          <a:bodyPr anchor="b"/>
          <a:lstStyle/>
          <a:p>
            <a:pPr eaLnBrk="1" hangingPunct="1"/>
            <a:r>
              <a:rPr lang="en-AU" sz="3200" b="1" smtClean="0"/>
              <a:t>Numerous Technologies and Disciplines have converged with Informatics eg:</a:t>
            </a:r>
          </a:p>
        </p:txBody>
      </p:sp>
      <p:sp>
        <p:nvSpPr>
          <p:cNvPr id="13" name="Subtitle 2"/>
          <p:cNvSpPr>
            <a:spLocks noGrp="1"/>
          </p:cNvSpPr>
          <p:nvPr>
            <p:ph type="subTitle" idx="1"/>
          </p:nvPr>
        </p:nvSpPr>
        <p:spPr>
          <a:xfrm>
            <a:off x="2916238" y="3114675"/>
            <a:ext cx="5702300" cy="3197225"/>
          </a:xfrm>
        </p:spPr>
        <p:txBody>
          <a:bodyPr rtlCol="0">
            <a:noAutofit/>
          </a:bodyPr>
          <a:lstStyle/>
          <a:p>
            <a:pPr marL="171450" indent="-171450" algn="l" eaLnBrk="1" fontAlgn="auto" hangingPunct="1">
              <a:spcAft>
                <a:spcPts val="0"/>
              </a:spcAft>
              <a:buFont typeface="Arial" panose="020B0604020202020204" pitchFamily="34" charset="0"/>
              <a:buChar char="•"/>
              <a:defRPr/>
            </a:pPr>
            <a:r>
              <a:rPr lang="en-AU" sz="2000" dirty="0" smtClean="0">
                <a:solidFill>
                  <a:schemeClr val="tx1">
                    <a:lumMod val="90000"/>
                    <a:lumOff val="10000"/>
                  </a:schemeClr>
                </a:solidFill>
                <a:ea typeface="+mn-ea"/>
                <a:cs typeface="+mn-cs"/>
              </a:rPr>
              <a:t>Bioinformatics</a:t>
            </a:r>
          </a:p>
          <a:p>
            <a:pPr marL="171450" indent="-171450" algn="l" eaLnBrk="1" fontAlgn="auto" hangingPunct="1">
              <a:spcAft>
                <a:spcPts val="0"/>
              </a:spcAft>
              <a:buFont typeface="Arial" panose="020B0604020202020204" pitchFamily="34" charset="0"/>
              <a:buChar char="•"/>
              <a:defRPr/>
            </a:pPr>
            <a:r>
              <a:rPr lang="en-AU" sz="2000" dirty="0" smtClean="0">
                <a:solidFill>
                  <a:schemeClr val="tx1">
                    <a:lumMod val="90000"/>
                    <a:lumOff val="10000"/>
                  </a:schemeClr>
                </a:solidFill>
                <a:ea typeface="+mn-ea"/>
                <a:cs typeface="+mn-cs"/>
              </a:rPr>
              <a:t>Geoinformatics</a:t>
            </a:r>
          </a:p>
          <a:p>
            <a:pPr marL="171450" indent="-171450" algn="l" eaLnBrk="1" fontAlgn="auto" hangingPunct="1">
              <a:spcAft>
                <a:spcPts val="0"/>
              </a:spcAft>
              <a:buFont typeface="Arial" panose="020B0604020202020204" pitchFamily="34" charset="0"/>
              <a:buChar char="•"/>
              <a:defRPr/>
            </a:pPr>
            <a:r>
              <a:rPr lang="en-AU" sz="2000" dirty="0" smtClean="0">
                <a:solidFill>
                  <a:schemeClr val="tx1">
                    <a:lumMod val="90000"/>
                    <a:lumOff val="10000"/>
                  </a:schemeClr>
                </a:solidFill>
                <a:ea typeface="+mn-ea"/>
                <a:cs typeface="+mn-cs"/>
              </a:rPr>
              <a:t>Hydroinformatics</a:t>
            </a:r>
          </a:p>
          <a:p>
            <a:pPr marL="171450" indent="-171450" algn="l" eaLnBrk="1" fontAlgn="auto" hangingPunct="1">
              <a:spcAft>
                <a:spcPts val="0"/>
              </a:spcAft>
              <a:buFont typeface="Arial" panose="020B0604020202020204" pitchFamily="34" charset="0"/>
              <a:buChar char="•"/>
              <a:defRPr/>
            </a:pPr>
            <a:r>
              <a:rPr lang="en-AU" sz="2000" dirty="0" smtClean="0">
                <a:solidFill>
                  <a:schemeClr val="tx1">
                    <a:lumMod val="90000"/>
                    <a:lumOff val="10000"/>
                  </a:schemeClr>
                </a:solidFill>
                <a:ea typeface="+mn-ea"/>
                <a:cs typeface="+mn-cs"/>
              </a:rPr>
              <a:t>Business informatics</a:t>
            </a:r>
          </a:p>
          <a:p>
            <a:pPr marL="171450" indent="-171450" algn="l" eaLnBrk="1" fontAlgn="auto" hangingPunct="1">
              <a:spcAft>
                <a:spcPts val="0"/>
              </a:spcAft>
              <a:buFont typeface="Arial" panose="020B0604020202020204" pitchFamily="34" charset="0"/>
              <a:buChar char="•"/>
              <a:defRPr/>
            </a:pPr>
            <a:r>
              <a:rPr lang="en-AU" sz="2000" dirty="0" smtClean="0">
                <a:solidFill>
                  <a:schemeClr val="tx1">
                    <a:lumMod val="90000"/>
                    <a:lumOff val="10000"/>
                  </a:schemeClr>
                </a:solidFill>
                <a:ea typeface="+mn-ea"/>
                <a:cs typeface="+mn-cs"/>
              </a:rPr>
              <a:t>Engineering informatics</a:t>
            </a:r>
          </a:p>
          <a:p>
            <a:pPr marL="171450" indent="-171450" algn="l" eaLnBrk="1" fontAlgn="auto" hangingPunct="1">
              <a:spcAft>
                <a:spcPts val="0"/>
              </a:spcAft>
              <a:buFont typeface="Arial" panose="020B0604020202020204" pitchFamily="34" charset="0"/>
              <a:buChar char="•"/>
              <a:defRPr/>
            </a:pPr>
            <a:r>
              <a:rPr lang="en-AU" sz="2000" dirty="0" smtClean="0">
                <a:solidFill>
                  <a:schemeClr val="tx1">
                    <a:lumMod val="90000"/>
                    <a:lumOff val="10000"/>
                  </a:schemeClr>
                </a:solidFill>
                <a:ea typeface="+mn-ea"/>
                <a:cs typeface="+mn-cs"/>
              </a:rPr>
              <a:t>Environmental informatics</a:t>
            </a:r>
          </a:p>
          <a:p>
            <a:pPr marL="171450" indent="-171450" algn="l" eaLnBrk="1" fontAlgn="auto" hangingPunct="1">
              <a:spcAft>
                <a:spcPts val="0"/>
              </a:spcAft>
              <a:buFont typeface="Arial" panose="020B0604020202020204" pitchFamily="34" charset="0"/>
              <a:buChar char="•"/>
              <a:defRPr/>
            </a:pPr>
            <a:endParaRPr lang="en-AU" sz="1050" dirty="0">
              <a:solidFill>
                <a:schemeClr val="tx1">
                  <a:lumMod val="90000"/>
                  <a:lumOff val="10000"/>
                </a:schemeClr>
              </a:solidFill>
              <a:ea typeface="+mn-ea"/>
              <a:cs typeface="+mn-cs"/>
            </a:endParaRPr>
          </a:p>
        </p:txBody>
      </p:sp>
      <p:sp>
        <p:nvSpPr>
          <p:cNvPr id="60421"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60422"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62467" name="Title 1"/>
          <p:cNvSpPr>
            <a:spLocks noGrp="1"/>
          </p:cNvSpPr>
          <p:nvPr>
            <p:ph type="title"/>
          </p:nvPr>
        </p:nvSpPr>
        <p:spPr>
          <a:xfrm>
            <a:off x="241300" y="2781300"/>
            <a:ext cx="8229600" cy="1143000"/>
          </a:xfrm>
        </p:spPr>
        <p:txBody>
          <a:bodyPr/>
          <a:lstStyle/>
          <a:p>
            <a:pPr eaLnBrk="1" hangingPunct="1"/>
            <a:r>
              <a:rPr lang="en-AU" sz="4000" b="1"/>
              <a:t>High Speed Networks and the new digital services have become basic sinews of our economy.</a:t>
            </a:r>
            <a:endParaRPr lang="en-AU" sz="4000"/>
          </a:p>
        </p:txBody>
      </p:sp>
      <p:sp>
        <p:nvSpPr>
          <p:cNvPr id="62468"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62469"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flipV="1">
            <a:off x="3124200" y="6721475"/>
            <a:ext cx="2895600" cy="136525"/>
          </a:xfrm>
        </p:spPr>
        <p:txBody>
          <a:bodyPr/>
          <a:lstStyle/>
          <a:p>
            <a:pPr>
              <a:defRPr/>
            </a:pPr>
            <a:endParaRPr lang="en-AU" dirty="0"/>
          </a:p>
        </p:txBody>
      </p:sp>
      <p:graphicFrame>
        <p:nvGraphicFramePr>
          <p:cNvPr id="4" name="Diagram 3"/>
          <p:cNvGraphicFramePr/>
          <p:nvPr/>
        </p:nvGraphicFramePr>
        <p:xfrm>
          <a:off x="1043608" y="1988840"/>
          <a:ext cx="7715672"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4516" name="TextBox 4"/>
          <p:cNvSpPr txBox="1">
            <a:spLocks noChangeArrowheads="1"/>
          </p:cNvSpPr>
          <p:nvPr/>
        </p:nvSpPr>
        <p:spPr bwMode="auto">
          <a:xfrm>
            <a:off x="1258888" y="692150"/>
            <a:ext cx="6985000" cy="646113"/>
          </a:xfrm>
          <a:prstGeom prst="rect">
            <a:avLst/>
          </a:prstGeom>
          <a:noFill/>
          <a:ln w="9525">
            <a:noFill/>
            <a:miter lim="800000"/>
            <a:headEnd/>
            <a:tailEnd/>
          </a:ln>
        </p:spPr>
        <p:txBody>
          <a:bodyPr>
            <a:prstTxWarp prst="textNoShape">
              <a:avLst/>
            </a:prstTxWarp>
            <a:spAutoFit/>
          </a:bodyPr>
          <a:lstStyle/>
          <a:p>
            <a:r>
              <a:rPr lang="en-AU" sz="3600" b="1"/>
              <a:t>The Links are now undeniable</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4294967295"/>
          </p:nvPr>
        </p:nvSpPr>
        <p:spPr>
          <a:xfrm>
            <a:off x="0" y="3908425"/>
            <a:ext cx="7086600" cy="1752600"/>
          </a:xfrm>
        </p:spPr>
        <p:txBody>
          <a:bodyPr rtlCol="0">
            <a:normAutofit/>
          </a:bodyPr>
          <a:lstStyle/>
          <a:p>
            <a:pPr eaLnBrk="1" fontAlgn="auto" hangingPunct="1">
              <a:spcAft>
                <a:spcPts val="0"/>
              </a:spcAft>
              <a:buFont typeface="Arial" panose="020B0604020202020204" pitchFamily="34" charset="0"/>
              <a:buChar char="•"/>
              <a:defRPr/>
            </a:pPr>
            <a:endParaRPr lang="en-AU" dirty="0" smtClean="0">
              <a:solidFill>
                <a:schemeClr val="tx1">
                  <a:lumMod val="90000"/>
                  <a:lumOff val="10000"/>
                </a:schemeClr>
              </a:solidFill>
              <a:ea typeface="+mn-ea"/>
              <a:cs typeface="+mn-cs"/>
            </a:endParaRPr>
          </a:p>
          <a:p>
            <a:pPr eaLnBrk="1" fontAlgn="auto" hangingPunct="1">
              <a:spcAft>
                <a:spcPts val="0"/>
              </a:spcAft>
              <a:buFont typeface="Arial" panose="020B0604020202020204" pitchFamily="34" charset="0"/>
              <a:buChar char="•"/>
              <a:defRPr/>
            </a:pPr>
            <a:endParaRPr lang="en-AU" dirty="0">
              <a:solidFill>
                <a:schemeClr val="tx1">
                  <a:lumMod val="90000"/>
                  <a:lumOff val="10000"/>
                </a:schemeClr>
              </a:solidFill>
              <a:ea typeface="+mn-ea"/>
              <a:cs typeface="+mn-cs"/>
            </a:endParaRPr>
          </a:p>
          <a:p>
            <a:pPr eaLnBrk="1" fontAlgn="auto" hangingPunct="1">
              <a:spcAft>
                <a:spcPts val="0"/>
              </a:spcAft>
              <a:buFont typeface="Arial" panose="020B0604020202020204" pitchFamily="34" charset="0"/>
              <a:buChar char="•"/>
              <a:defRPr/>
            </a:pPr>
            <a:endParaRPr lang="en-AU" dirty="0">
              <a:ea typeface="+mn-ea"/>
              <a:cs typeface="+mn-cs"/>
            </a:endParaRPr>
          </a:p>
        </p:txBody>
      </p:sp>
      <p:sp>
        <p:nvSpPr>
          <p:cNvPr id="65539"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65540" name="Picture 4" descr="C:\Users\Andrew Kim\Google Drive\Projects\ACIIC\ACIIC_logo_cropped.png"/>
          <p:cNvPicPr>
            <a:picLocks noChangeAspect="1" noChangeArrowheads="1"/>
          </p:cNvPicPr>
          <p:nvPr/>
        </p:nvPicPr>
        <p:blipFill>
          <a:blip r:embed="rId3"/>
          <a:srcRect b="12917"/>
          <a:stretch>
            <a:fillRect/>
          </a:stretch>
        </p:blipFill>
        <p:spPr bwMode="auto">
          <a:xfrm>
            <a:off x="7697788" y="6029325"/>
            <a:ext cx="1152525" cy="685800"/>
          </a:xfrm>
          <a:prstGeom prst="rect">
            <a:avLst/>
          </a:prstGeom>
          <a:noFill/>
          <a:ln w="9525">
            <a:noFill/>
            <a:miter lim="800000"/>
            <a:headEnd/>
            <a:tailEnd/>
          </a:ln>
        </p:spPr>
      </p:pic>
      <p:sp>
        <p:nvSpPr>
          <p:cNvPr id="2" name="Oval 1"/>
          <p:cNvSpPr/>
          <p:nvPr/>
        </p:nvSpPr>
        <p:spPr>
          <a:xfrm>
            <a:off x="895350" y="657225"/>
            <a:ext cx="3240088" cy="28559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8" name="Oval 7"/>
          <p:cNvSpPr/>
          <p:nvPr/>
        </p:nvSpPr>
        <p:spPr>
          <a:xfrm>
            <a:off x="2735263" y="3546475"/>
            <a:ext cx="3241675" cy="2854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Oval 8"/>
          <p:cNvSpPr/>
          <p:nvPr/>
        </p:nvSpPr>
        <p:spPr>
          <a:xfrm>
            <a:off x="4787900" y="696913"/>
            <a:ext cx="3240088" cy="28559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65544" name="TextBox 4"/>
          <p:cNvSpPr txBox="1">
            <a:spLocks noChangeArrowheads="1"/>
          </p:cNvSpPr>
          <p:nvPr/>
        </p:nvSpPr>
        <p:spPr bwMode="auto">
          <a:xfrm>
            <a:off x="1054100" y="1638300"/>
            <a:ext cx="2922588" cy="830263"/>
          </a:xfrm>
          <a:prstGeom prst="rect">
            <a:avLst/>
          </a:prstGeom>
          <a:noFill/>
          <a:ln w="9525">
            <a:noFill/>
            <a:miter lim="800000"/>
            <a:headEnd/>
            <a:tailEnd/>
          </a:ln>
        </p:spPr>
        <p:txBody>
          <a:bodyPr>
            <a:prstTxWarp prst="textNoShape">
              <a:avLst/>
            </a:prstTxWarp>
            <a:spAutoFit/>
          </a:bodyPr>
          <a:lstStyle/>
          <a:p>
            <a:pPr algn="ctr"/>
            <a:r>
              <a:rPr lang="en-AU" sz="2400" b="1"/>
              <a:t>More </a:t>
            </a:r>
          </a:p>
          <a:p>
            <a:pPr algn="ctr"/>
            <a:r>
              <a:rPr lang="en-AU" sz="2400" b="1"/>
              <a:t>Digital Disruption</a:t>
            </a:r>
          </a:p>
        </p:txBody>
      </p:sp>
      <p:sp>
        <p:nvSpPr>
          <p:cNvPr id="65545" name="TextBox 5"/>
          <p:cNvSpPr txBox="1">
            <a:spLocks noChangeArrowheads="1"/>
          </p:cNvSpPr>
          <p:nvPr/>
        </p:nvSpPr>
        <p:spPr bwMode="auto">
          <a:xfrm>
            <a:off x="5018088" y="1574800"/>
            <a:ext cx="2938462" cy="1200150"/>
          </a:xfrm>
          <a:prstGeom prst="rect">
            <a:avLst/>
          </a:prstGeom>
          <a:noFill/>
          <a:ln w="9525">
            <a:noFill/>
            <a:miter lim="800000"/>
            <a:headEnd/>
            <a:tailEnd/>
          </a:ln>
        </p:spPr>
        <p:txBody>
          <a:bodyPr>
            <a:prstTxWarp prst="textNoShape">
              <a:avLst/>
            </a:prstTxWarp>
            <a:spAutoFit/>
          </a:bodyPr>
          <a:lstStyle/>
          <a:p>
            <a:pPr algn="ctr"/>
            <a:r>
              <a:rPr lang="en-AU" sz="2400" b="1"/>
              <a:t>Breakthroughs </a:t>
            </a:r>
          </a:p>
          <a:p>
            <a:pPr algn="ctr"/>
            <a:r>
              <a:rPr lang="en-AU" sz="2400" b="1"/>
              <a:t>in </a:t>
            </a:r>
          </a:p>
          <a:p>
            <a:pPr algn="ctr"/>
            <a:r>
              <a:rPr lang="en-AU" sz="2400" b="1"/>
              <a:t>Life Sciences</a:t>
            </a:r>
          </a:p>
        </p:txBody>
      </p:sp>
      <p:sp>
        <p:nvSpPr>
          <p:cNvPr id="65546" name="TextBox 6"/>
          <p:cNvSpPr txBox="1">
            <a:spLocks noChangeArrowheads="1"/>
          </p:cNvSpPr>
          <p:nvPr/>
        </p:nvSpPr>
        <p:spPr bwMode="auto">
          <a:xfrm>
            <a:off x="2820988" y="4716463"/>
            <a:ext cx="3224212" cy="831850"/>
          </a:xfrm>
          <a:prstGeom prst="rect">
            <a:avLst/>
          </a:prstGeom>
          <a:noFill/>
          <a:ln w="9525">
            <a:noFill/>
            <a:miter lim="800000"/>
            <a:headEnd/>
            <a:tailEnd/>
          </a:ln>
        </p:spPr>
        <p:txBody>
          <a:bodyPr>
            <a:prstTxWarp prst="textNoShape">
              <a:avLst/>
            </a:prstTxWarp>
            <a:spAutoFit/>
          </a:bodyPr>
          <a:lstStyle/>
          <a:p>
            <a:pPr algn="ctr"/>
            <a:r>
              <a:rPr lang="en-AU" sz="2400" b="1"/>
              <a:t>Resource Efficiency</a:t>
            </a:r>
          </a:p>
          <a:p>
            <a:pPr algn="ctr"/>
            <a:r>
              <a:rPr lang="en-AU" sz="2400" b="1"/>
              <a:t>Era</a:t>
            </a:r>
          </a:p>
        </p:txBody>
      </p:sp>
      <p:sp>
        <p:nvSpPr>
          <p:cNvPr id="10" name="Oval 9"/>
          <p:cNvSpPr/>
          <p:nvPr/>
        </p:nvSpPr>
        <p:spPr>
          <a:xfrm>
            <a:off x="3348038" y="2349500"/>
            <a:ext cx="2087562" cy="1873250"/>
          </a:xfrm>
          <a:prstGeom prst="ellipse">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65548" name="TextBox 10"/>
          <p:cNvSpPr txBox="1">
            <a:spLocks noChangeArrowheads="1"/>
          </p:cNvSpPr>
          <p:nvPr/>
        </p:nvSpPr>
        <p:spPr bwMode="auto">
          <a:xfrm>
            <a:off x="3792538" y="2922588"/>
            <a:ext cx="1368425" cy="646112"/>
          </a:xfrm>
          <a:prstGeom prst="rect">
            <a:avLst/>
          </a:prstGeom>
          <a:noFill/>
          <a:ln w="9525">
            <a:noFill/>
            <a:miter lim="800000"/>
            <a:headEnd/>
            <a:tailEnd/>
          </a:ln>
        </p:spPr>
        <p:txBody>
          <a:bodyPr>
            <a:prstTxWarp prst="textNoShape">
              <a:avLst/>
            </a:prstTxWarp>
            <a:spAutoFit/>
          </a:bodyPr>
          <a:lstStyle/>
          <a:p>
            <a:r>
              <a:rPr lang="en-AU" b="1">
                <a:solidFill>
                  <a:srgbClr val="C00000"/>
                </a:solidFill>
              </a:rPr>
              <a:t>The Next 30 years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67587" name="Title 2"/>
          <p:cNvSpPr>
            <a:spLocks noGrp="1"/>
          </p:cNvSpPr>
          <p:nvPr>
            <p:ph type="ctrTitle"/>
          </p:nvPr>
        </p:nvSpPr>
        <p:spPr/>
        <p:txBody>
          <a:bodyPr/>
          <a:lstStyle/>
          <a:p>
            <a:pPr eaLnBrk="1" hangingPunct="1"/>
            <a:r>
              <a:rPr lang="en-AU" b="1" smtClean="0"/>
              <a:t>Presentation 2</a:t>
            </a:r>
          </a:p>
        </p:txBody>
      </p:sp>
      <p:sp>
        <p:nvSpPr>
          <p:cNvPr id="67588" name="Subtitle 3"/>
          <p:cNvSpPr>
            <a:spLocks noGrp="1"/>
          </p:cNvSpPr>
          <p:nvPr>
            <p:ph type="subTitle" idx="1"/>
          </p:nvPr>
        </p:nvSpPr>
        <p:spPr>
          <a:xfrm>
            <a:off x="1028700" y="3908425"/>
            <a:ext cx="7086600" cy="1752600"/>
          </a:xfrm>
        </p:spPr>
        <p:txBody>
          <a:bodyPr/>
          <a:lstStyle/>
          <a:p>
            <a:pPr eaLnBrk="1" hangingPunct="1">
              <a:lnSpc>
                <a:spcPct val="80000"/>
              </a:lnSpc>
            </a:pPr>
            <a:r>
              <a:rPr lang="en-AU" sz="3000">
                <a:solidFill>
                  <a:srgbClr val="173861"/>
                </a:solidFill>
              </a:rPr>
              <a:t>The Biological Nexus of Technological Innovation.</a:t>
            </a:r>
          </a:p>
          <a:p>
            <a:pPr eaLnBrk="1" hangingPunct="1">
              <a:lnSpc>
                <a:spcPct val="80000"/>
              </a:lnSpc>
            </a:pPr>
            <a:endParaRPr lang="en-AU" sz="3000">
              <a:solidFill>
                <a:srgbClr val="173861"/>
              </a:solidFill>
            </a:endParaRPr>
          </a:p>
          <a:p>
            <a:pPr eaLnBrk="1" hangingPunct="1">
              <a:lnSpc>
                <a:spcPct val="80000"/>
              </a:lnSpc>
            </a:pPr>
            <a:r>
              <a:rPr lang="en-AU" sz="2200">
                <a:solidFill>
                  <a:srgbClr val="173861"/>
                </a:solidFill>
              </a:rPr>
              <a:t>Kelvin Willoughby</a:t>
            </a:r>
          </a:p>
          <a:p>
            <a:pPr eaLnBrk="1" hangingPunct="1">
              <a:lnSpc>
                <a:spcPct val="80000"/>
              </a:lnSpc>
            </a:pPr>
            <a:endParaRPr lang="en-AU" sz="3000">
              <a:solidFill>
                <a:srgbClr val="173861"/>
              </a:solidFill>
            </a:endParaRPr>
          </a:p>
          <a:p>
            <a:pPr eaLnBrk="1" hangingPunct="1">
              <a:lnSpc>
                <a:spcPct val="80000"/>
              </a:lnSpc>
            </a:pPr>
            <a:endParaRPr lang="en-AU" sz="3000">
              <a:solidFill>
                <a:srgbClr val="8A8C92"/>
              </a:solidFill>
            </a:endParaRPr>
          </a:p>
        </p:txBody>
      </p:sp>
      <p:sp>
        <p:nvSpPr>
          <p:cNvPr id="67589"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67590"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baby.genomex299.jpg"/>
          <p:cNvPicPr>
            <a:picLocks noChangeAspect="1"/>
          </p:cNvPicPr>
          <p:nvPr/>
        </p:nvPicPr>
        <p:blipFill>
          <a:blip r:embed="rId2"/>
          <a:srcRect/>
          <a:stretch>
            <a:fillRect/>
          </a:stretch>
        </p:blipFill>
        <p:spPr bwMode="auto">
          <a:xfrm>
            <a:off x="0" y="0"/>
            <a:ext cx="3429000" cy="3429000"/>
          </a:xfrm>
          <a:prstGeom prst="rect">
            <a:avLst/>
          </a:prstGeom>
          <a:noFill/>
          <a:ln w="9525">
            <a:noFill/>
            <a:miter lim="800000"/>
            <a:headEnd/>
            <a:tailEnd/>
          </a:ln>
        </p:spPr>
      </p:pic>
      <p:pic>
        <p:nvPicPr>
          <p:cNvPr id="69635" name="Picture 4" descr="full.genome.babyx299.jpg"/>
          <p:cNvPicPr>
            <a:picLocks noChangeAspect="1"/>
          </p:cNvPicPr>
          <p:nvPr/>
        </p:nvPicPr>
        <p:blipFill>
          <a:blip r:embed="rId3"/>
          <a:srcRect/>
          <a:stretch>
            <a:fillRect/>
          </a:stretch>
        </p:blipFill>
        <p:spPr bwMode="auto">
          <a:xfrm>
            <a:off x="0" y="3429000"/>
            <a:ext cx="3429000" cy="3429000"/>
          </a:xfrm>
          <a:prstGeom prst="rect">
            <a:avLst/>
          </a:prstGeom>
          <a:noFill/>
          <a:ln w="9525">
            <a:noFill/>
            <a:miter lim="800000"/>
            <a:headEnd/>
            <a:tailEnd/>
          </a:ln>
        </p:spPr>
      </p:pic>
      <p:sp>
        <p:nvSpPr>
          <p:cNvPr id="69636" name="TextBox 6"/>
          <p:cNvSpPr txBox="1">
            <a:spLocks noChangeArrowheads="1"/>
          </p:cNvSpPr>
          <p:nvPr/>
        </p:nvSpPr>
        <p:spPr bwMode="auto">
          <a:xfrm>
            <a:off x="3505200" y="152400"/>
            <a:ext cx="5486400" cy="1816100"/>
          </a:xfrm>
          <a:prstGeom prst="rect">
            <a:avLst/>
          </a:prstGeom>
          <a:noFill/>
          <a:ln w="9525">
            <a:noFill/>
            <a:miter lim="800000"/>
            <a:headEnd/>
            <a:tailEnd/>
          </a:ln>
        </p:spPr>
        <p:txBody>
          <a:bodyPr>
            <a:prstTxWarp prst="textNoShape">
              <a:avLst/>
            </a:prstTxWarp>
            <a:spAutoFit/>
          </a:bodyPr>
          <a:lstStyle/>
          <a:p>
            <a:pPr algn="ctr"/>
            <a:r>
              <a:rPr lang="en-US" sz="3200" b="1"/>
              <a:t>For One Baby, Life Begins with Genome Revealed</a:t>
            </a:r>
          </a:p>
          <a:p>
            <a:pPr algn="ctr"/>
            <a:endParaRPr lang="en-US" sz="800" b="1"/>
          </a:p>
          <a:p>
            <a:pPr algn="ctr"/>
            <a:r>
              <a:rPr lang="en-US" b="1"/>
              <a:t>How a California father made an end run around medicine to decode his son’s DNA.</a:t>
            </a:r>
          </a:p>
        </p:txBody>
      </p:sp>
      <p:sp>
        <p:nvSpPr>
          <p:cNvPr id="69637" name="TextBox 7"/>
          <p:cNvSpPr txBox="1">
            <a:spLocks noChangeArrowheads="1"/>
          </p:cNvSpPr>
          <p:nvPr/>
        </p:nvSpPr>
        <p:spPr bwMode="auto">
          <a:xfrm>
            <a:off x="3505200" y="2098675"/>
            <a:ext cx="5638800" cy="492125"/>
          </a:xfrm>
          <a:prstGeom prst="rect">
            <a:avLst/>
          </a:prstGeom>
          <a:noFill/>
          <a:ln w="9525">
            <a:noFill/>
            <a:miter lim="800000"/>
            <a:headEnd/>
            <a:tailEnd/>
          </a:ln>
        </p:spPr>
        <p:txBody>
          <a:bodyPr>
            <a:prstTxWarp prst="textNoShape">
              <a:avLst/>
            </a:prstTxWarp>
            <a:spAutoFit/>
          </a:bodyPr>
          <a:lstStyle/>
          <a:p>
            <a:r>
              <a:rPr lang="en-US" sz="1600"/>
              <a:t>Antonio Regalado, </a:t>
            </a:r>
            <a:r>
              <a:rPr lang="en-US" sz="1600" b="1" i="1"/>
              <a:t>MIT Technology Review</a:t>
            </a:r>
            <a:r>
              <a:rPr lang="en-US" sz="1600"/>
              <a:t>, June 13, 2014</a:t>
            </a:r>
          </a:p>
          <a:p>
            <a:r>
              <a:rPr lang="en-US" sz="1000"/>
              <a:t>http://www.technologyreview.com/news/527936/for-one-baby-life-begins-with-genome-revealed/</a:t>
            </a:r>
          </a:p>
        </p:txBody>
      </p:sp>
      <p:sp>
        <p:nvSpPr>
          <p:cNvPr id="69638" name="TextBox 8"/>
          <p:cNvSpPr txBox="1">
            <a:spLocks noChangeArrowheads="1"/>
          </p:cNvSpPr>
          <p:nvPr/>
        </p:nvSpPr>
        <p:spPr bwMode="auto">
          <a:xfrm>
            <a:off x="3505200" y="2767013"/>
            <a:ext cx="5638800" cy="3786187"/>
          </a:xfrm>
          <a:prstGeom prst="rect">
            <a:avLst/>
          </a:prstGeom>
          <a:noFill/>
          <a:ln w="9525">
            <a:noFill/>
            <a:miter lim="800000"/>
            <a:headEnd/>
            <a:tailEnd/>
          </a:ln>
        </p:spPr>
        <p:txBody>
          <a:bodyPr>
            <a:prstTxWarp prst="textNoShape">
              <a:avLst/>
            </a:prstTxWarp>
            <a:spAutoFit/>
          </a:bodyPr>
          <a:lstStyle/>
          <a:p>
            <a:r>
              <a:rPr lang="en-US" sz="1600"/>
              <a:t>An infant delivered last week in California appears to be the first healthy person ever born in the U.S. with his entire genetic makeup deciphered in advance.</a:t>
            </a:r>
          </a:p>
          <a:p>
            <a:r>
              <a:rPr lang="en-US" sz="1600"/>
              <a:t>His father, Razib Khan, is a graduate student and professional blogger on genetics who says he worked out a rough draft of his son’s genome early this year in a do-it-yourself fashion after managing to obtain a tissue sample from the placenta of the unborn baby during the second trimester.</a:t>
            </a:r>
          </a:p>
          <a:p>
            <a:r>
              <a:rPr lang="en-US" sz="1600"/>
              <a:t>… The idea of sequencing fetuses is extremely new and sensitive. Khan, who had no real medical reason to learn his son’s DNA code, says sequencing his son in utero “was more cool than practical.” He did it to show where technology is headed and because he likes “pushing the envelope.”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4294967295"/>
          </p:nvPr>
        </p:nvSpPr>
        <p:spPr>
          <a:xfrm>
            <a:off x="0" y="3908425"/>
            <a:ext cx="7086600" cy="1752600"/>
          </a:xfrm>
        </p:spPr>
        <p:txBody>
          <a:bodyPr rtlCol="0">
            <a:normAutofit/>
          </a:bodyPr>
          <a:lstStyle/>
          <a:p>
            <a:pPr eaLnBrk="1" fontAlgn="auto" hangingPunct="1">
              <a:spcAft>
                <a:spcPts val="0"/>
              </a:spcAft>
              <a:buFont typeface="Arial" panose="020B0604020202020204" pitchFamily="34" charset="0"/>
              <a:buChar char="•"/>
              <a:defRPr/>
            </a:pPr>
            <a:endParaRPr lang="en-AU" dirty="0" smtClean="0">
              <a:solidFill>
                <a:schemeClr val="tx1">
                  <a:lumMod val="90000"/>
                  <a:lumOff val="10000"/>
                </a:schemeClr>
              </a:solidFill>
              <a:ea typeface="+mn-ea"/>
              <a:cs typeface="+mn-cs"/>
            </a:endParaRPr>
          </a:p>
          <a:p>
            <a:pPr eaLnBrk="1" fontAlgn="auto" hangingPunct="1">
              <a:spcAft>
                <a:spcPts val="0"/>
              </a:spcAft>
              <a:buFont typeface="Arial" panose="020B0604020202020204" pitchFamily="34" charset="0"/>
              <a:buChar char="•"/>
              <a:defRPr/>
            </a:pPr>
            <a:endParaRPr lang="en-AU" dirty="0">
              <a:solidFill>
                <a:schemeClr val="tx1">
                  <a:lumMod val="90000"/>
                  <a:lumOff val="10000"/>
                </a:schemeClr>
              </a:solidFill>
              <a:ea typeface="+mn-ea"/>
              <a:cs typeface="+mn-cs"/>
            </a:endParaRPr>
          </a:p>
          <a:p>
            <a:pPr eaLnBrk="1" fontAlgn="auto" hangingPunct="1">
              <a:spcAft>
                <a:spcPts val="0"/>
              </a:spcAft>
              <a:buFont typeface="Arial" panose="020B0604020202020204" pitchFamily="34" charset="0"/>
              <a:buChar char="•"/>
              <a:defRPr/>
            </a:pPr>
            <a:endParaRPr lang="en-AU" dirty="0">
              <a:ea typeface="+mn-ea"/>
              <a:cs typeface="+mn-cs"/>
            </a:endParaRPr>
          </a:p>
        </p:txBody>
      </p:sp>
      <p:sp>
        <p:nvSpPr>
          <p:cNvPr id="20483"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20484" name="Picture 4" descr="C:\Users\Andrew Kim\Google Drive\Projects\ACIIC\ACIIC_logo_cropped.png"/>
          <p:cNvPicPr>
            <a:picLocks noChangeAspect="1" noChangeArrowheads="1"/>
          </p:cNvPicPr>
          <p:nvPr/>
        </p:nvPicPr>
        <p:blipFill>
          <a:blip r:embed="rId3"/>
          <a:srcRect b="12917"/>
          <a:stretch>
            <a:fillRect/>
          </a:stretch>
        </p:blipFill>
        <p:spPr bwMode="auto">
          <a:xfrm>
            <a:off x="7697788" y="6029325"/>
            <a:ext cx="1152525" cy="685800"/>
          </a:xfrm>
          <a:prstGeom prst="rect">
            <a:avLst/>
          </a:prstGeom>
          <a:noFill/>
          <a:ln w="9525">
            <a:noFill/>
            <a:miter lim="800000"/>
            <a:headEnd/>
            <a:tailEnd/>
          </a:ln>
        </p:spPr>
      </p:pic>
      <p:sp>
        <p:nvSpPr>
          <p:cNvPr id="2" name="Oval 1"/>
          <p:cNvSpPr/>
          <p:nvPr/>
        </p:nvSpPr>
        <p:spPr>
          <a:xfrm>
            <a:off x="895350" y="657225"/>
            <a:ext cx="3240088" cy="28559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8" name="Oval 7"/>
          <p:cNvSpPr/>
          <p:nvPr/>
        </p:nvSpPr>
        <p:spPr>
          <a:xfrm>
            <a:off x="2735263" y="3546475"/>
            <a:ext cx="3241675" cy="2854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9" name="Oval 8"/>
          <p:cNvSpPr/>
          <p:nvPr/>
        </p:nvSpPr>
        <p:spPr>
          <a:xfrm>
            <a:off x="4787900" y="696913"/>
            <a:ext cx="3240088" cy="28559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20488" name="TextBox 4"/>
          <p:cNvSpPr txBox="1">
            <a:spLocks noChangeArrowheads="1"/>
          </p:cNvSpPr>
          <p:nvPr/>
        </p:nvSpPr>
        <p:spPr bwMode="auto">
          <a:xfrm>
            <a:off x="1054100" y="1638300"/>
            <a:ext cx="2922588" cy="830263"/>
          </a:xfrm>
          <a:prstGeom prst="rect">
            <a:avLst/>
          </a:prstGeom>
          <a:noFill/>
          <a:ln w="9525">
            <a:noFill/>
            <a:miter lim="800000"/>
            <a:headEnd/>
            <a:tailEnd/>
          </a:ln>
        </p:spPr>
        <p:txBody>
          <a:bodyPr>
            <a:prstTxWarp prst="textNoShape">
              <a:avLst/>
            </a:prstTxWarp>
            <a:spAutoFit/>
          </a:bodyPr>
          <a:lstStyle/>
          <a:p>
            <a:pPr algn="ctr"/>
            <a:r>
              <a:rPr lang="en-AU" sz="2400" b="1"/>
              <a:t>More </a:t>
            </a:r>
          </a:p>
          <a:p>
            <a:pPr algn="ctr"/>
            <a:r>
              <a:rPr lang="en-AU" sz="2400" b="1"/>
              <a:t>Digital Disruption</a:t>
            </a:r>
          </a:p>
        </p:txBody>
      </p:sp>
      <p:sp>
        <p:nvSpPr>
          <p:cNvPr id="20489" name="TextBox 5"/>
          <p:cNvSpPr txBox="1">
            <a:spLocks noChangeArrowheads="1"/>
          </p:cNvSpPr>
          <p:nvPr/>
        </p:nvSpPr>
        <p:spPr bwMode="auto">
          <a:xfrm>
            <a:off x="5018088" y="1574800"/>
            <a:ext cx="2938462" cy="1200150"/>
          </a:xfrm>
          <a:prstGeom prst="rect">
            <a:avLst/>
          </a:prstGeom>
          <a:noFill/>
          <a:ln w="9525">
            <a:noFill/>
            <a:miter lim="800000"/>
            <a:headEnd/>
            <a:tailEnd/>
          </a:ln>
        </p:spPr>
        <p:txBody>
          <a:bodyPr>
            <a:prstTxWarp prst="textNoShape">
              <a:avLst/>
            </a:prstTxWarp>
            <a:spAutoFit/>
          </a:bodyPr>
          <a:lstStyle/>
          <a:p>
            <a:pPr algn="ctr"/>
            <a:r>
              <a:rPr lang="en-AU" sz="2400" b="1"/>
              <a:t>Breakthroughs </a:t>
            </a:r>
          </a:p>
          <a:p>
            <a:pPr algn="ctr"/>
            <a:r>
              <a:rPr lang="en-AU" sz="2400" b="1"/>
              <a:t>in </a:t>
            </a:r>
          </a:p>
          <a:p>
            <a:pPr algn="ctr"/>
            <a:r>
              <a:rPr lang="en-AU" sz="2400" b="1"/>
              <a:t>Life Sciences</a:t>
            </a:r>
          </a:p>
        </p:txBody>
      </p:sp>
      <p:sp>
        <p:nvSpPr>
          <p:cNvPr id="20490" name="TextBox 6"/>
          <p:cNvSpPr txBox="1">
            <a:spLocks noChangeArrowheads="1"/>
          </p:cNvSpPr>
          <p:nvPr/>
        </p:nvSpPr>
        <p:spPr bwMode="auto">
          <a:xfrm>
            <a:off x="2820988" y="4716463"/>
            <a:ext cx="3224212" cy="461962"/>
          </a:xfrm>
          <a:prstGeom prst="rect">
            <a:avLst/>
          </a:prstGeom>
          <a:noFill/>
          <a:ln w="9525">
            <a:noFill/>
            <a:miter lim="800000"/>
            <a:headEnd/>
            <a:tailEnd/>
          </a:ln>
        </p:spPr>
        <p:txBody>
          <a:bodyPr>
            <a:prstTxWarp prst="textNoShape">
              <a:avLst/>
            </a:prstTxWarp>
            <a:spAutoFit/>
          </a:bodyPr>
          <a:lstStyle/>
          <a:p>
            <a:r>
              <a:rPr lang="en-AU" sz="2400" b="1"/>
              <a:t>Resource Efficiency</a:t>
            </a:r>
          </a:p>
        </p:txBody>
      </p:sp>
      <p:sp>
        <p:nvSpPr>
          <p:cNvPr id="10" name="Oval 9"/>
          <p:cNvSpPr/>
          <p:nvPr/>
        </p:nvSpPr>
        <p:spPr>
          <a:xfrm>
            <a:off x="3348038" y="2349500"/>
            <a:ext cx="2087562" cy="1873250"/>
          </a:xfrm>
          <a:prstGeom prst="ellipse">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20492" name="TextBox 10"/>
          <p:cNvSpPr txBox="1">
            <a:spLocks noChangeArrowheads="1"/>
          </p:cNvSpPr>
          <p:nvPr/>
        </p:nvSpPr>
        <p:spPr bwMode="auto">
          <a:xfrm>
            <a:off x="3792538" y="2922588"/>
            <a:ext cx="1368425" cy="646112"/>
          </a:xfrm>
          <a:prstGeom prst="rect">
            <a:avLst/>
          </a:prstGeom>
          <a:noFill/>
          <a:ln w="9525">
            <a:noFill/>
            <a:miter lim="800000"/>
            <a:headEnd/>
            <a:tailEnd/>
          </a:ln>
        </p:spPr>
        <p:txBody>
          <a:bodyPr>
            <a:prstTxWarp prst="textNoShape">
              <a:avLst/>
            </a:prstTxWarp>
            <a:spAutoFit/>
          </a:bodyPr>
          <a:lstStyle/>
          <a:p>
            <a:r>
              <a:rPr lang="en-AU" b="1">
                <a:solidFill>
                  <a:srgbClr val="C00000"/>
                </a:solidFill>
              </a:rPr>
              <a:t>The Next 30 years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Box 6"/>
          <p:cNvSpPr txBox="1">
            <a:spLocks noChangeArrowheads="1"/>
          </p:cNvSpPr>
          <p:nvPr/>
        </p:nvSpPr>
        <p:spPr bwMode="auto">
          <a:xfrm>
            <a:off x="0" y="152400"/>
            <a:ext cx="5486400" cy="1570038"/>
          </a:xfrm>
          <a:prstGeom prst="rect">
            <a:avLst/>
          </a:prstGeom>
          <a:noFill/>
          <a:ln w="9525">
            <a:noFill/>
            <a:miter lim="800000"/>
            <a:headEnd/>
            <a:tailEnd/>
          </a:ln>
        </p:spPr>
        <p:txBody>
          <a:bodyPr>
            <a:prstTxWarp prst="textNoShape">
              <a:avLst/>
            </a:prstTxWarp>
            <a:spAutoFit/>
          </a:bodyPr>
          <a:lstStyle/>
          <a:p>
            <a:pPr algn="ctr"/>
            <a:r>
              <a:rPr lang="en-US" sz="3200" b="1"/>
              <a:t>Myriad Genetics Posts Key myPath Melanoma Data - Analyst Blog</a:t>
            </a:r>
            <a:endParaRPr lang="en-US" sz="800" b="1"/>
          </a:p>
        </p:txBody>
      </p:sp>
      <p:sp>
        <p:nvSpPr>
          <p:cNvPr id="70659" name="TextBox 7"/>
          <p:cNvSpPr txBox="1">
            <a:spLocks noChangeArrowheads="1"/>
          </p:cNvSpPr>
          <p:nvPr/>
        </p:nvSpPr>
        <p:spPr bwMode="auto">
          <a:xfrm>
            <a:off x="0" y="1828800"/>
            <a:ext cx="5638800" cy="477838"/>
          </a:xfrm>
          <a:prstGeom prst="rect">
            <a:avLst/>
          </a:prstGeom>
          <a:noFill/>
          <a:ln w="9525">
            <a:noFill/>
            <a:miter lim="800000"/>
            <a:headEnd/>
            <a:tailEnd/>
          </a:ln>
        </p:spPr>
        <p:txBody>
          <a:bodyPr>
            <a:prstTxWarp prst="textNoShape">
              <a:avLst/>
            </a:prstTxWarp>
            <a:spAutoFit/>
          </a:bodyPr>
          <a:lstStyle/>
          <a:p>
            <a:pPr algn="ctr"/>
            <a:r>
              <a:rPr lang="en-US" sz="1600"/>
              <a:t>NASDAQ --- Zacks.com,  June 03, 2014</a:t>
            </a:r>
          </a:p>
          <a:p>
            <a:r>
              <a:rPr lang="en-US" sz="900"/>
              <a:t>http://www.nasdaq.com/article/-myriad-genetics-posts-key-mypath-melanoma-data-analyst-blog-cm358611/</a:t>
            </a:r>
          </a:p>
        </p:txBody>
      </p:sp>
      <p:sp>
        <p:nvSpPr>
          <p:cNvPr id="70660" name="TextBox 8"/>
          <p:cNvSpPr txBox="1">
            <a:spLocks noChangeArrowheads="1"/>
          </p:cNvSpPr>
          <p:nvPr/>
        </p:nvSpPr>
        <p:spPr bwMode="auto">
          <a:xfrm>
            <a:off x="0" y="2503488"/>
            <a:ext cx="5638800" cy="4278312"/>
          </a:xfrm>
          <a:prstGeom prst="rect">
            <a:avLst/>
          </a:prstGeom>
          <a:noFill/>
          <a:ln w="9525">
            <a:noFill/>
            <a:miter lim="800000"/>
            <a:headEnd/>
            <a:tailEnd/>
          </a:ln>
        </p:spPr>
        <p:txBody>
          <a:bodyPr>
            <a:prstTxWarp prst="textNoShape">
              <a:avLst/>
            </a:prstTxWarp>
            <a:spAutoFit/>
          </a:bodyPr>
          <a:lstStyle/>
          <a:p>
            <a:r>
              <a:rPr lang="en-US" sz="1600"/>
              <a:t>Myriad Genetics, Inc. ( MYGN ) reported results from a crucial clinical validation study of its myPath Melanoma test at the 2014 American Society of Clinical Oncology (ASCO) annual meeting in Chicago. The Myriad myPath Melanoma test is a clinically validated gene expression molecular test that has been designed to differentiate malignant melanoma from benign skin lesions, with a high level of accuracy. With certain melanomas imitating benign skin lesions, it becomes quite difficult for clinicians to diagnose melanoma in patients accurately. In such situations, Myriad myPath Melanoma comes of help as it has the ability to discriminate malignant melanoma from benign skin lesions, as has been observed in the validation study. The test differentiates between the two diseases by using traditional dermatopathology as a gold standard. A quick and accurate diagnosis of potentially fatal melanoma is now possible, thanks to Myriad myPath Melanoma.</a:t>
            </a:r>
          </a:p>
        </p:txBody>
      </p:sp>
      <p:pic>
        <p:nvPicPr>
          <p:cNvPr id="70661" name="Picture 9" descr="myriad-genetics-logo.jpg"/>
          <p:cNvPicPr>
            <a:picLocks noChangeAspect="1"/>
          </p:cNvPicPr>
          <p:nvPr/>
        </p:nvPicPr>
        <p:blipFill>
          <a:blip r:embed="rId2"/>
          <a:srcRect/>
          <a:stretch>
            <a:fillRect/>
          </a:stretch>
        </p:blipFill>
        <p:spPr bwMode="auto">
          <a:xfrm>
            <a:off x="5734050" y="0"/>
            <a:ext cx="3486150" cy="2743200"/>
          </a:xfrm>
          <a:prstGeom prst="rect">
            <a:avLst/>
          </a:prstGeom>
          <a:noFill/>
          <a:ln w="9525">
            <a:noFill/>
            <a:miter lim="800000"/>
            <a:headEnd/>
            <a:tailEnd/>
          </a:ln>
        </p:spPr>
      </p:pic>
      <p:pic>
        <p:nvPicPr>
          <p:cNvPr id="70662" name="Picture 10" descr="DNA-money.jpg"/>
          <p:cNvPicPr>
            <a:picLocks noChangeAspect="1"/>
          </p:cNvPicPr>
          <p:nvPr/>
        </p:nvPicPr>
        <p:blipFill>
          <a:blip r:embed="rId3"/>
          <a:srcRect/>
          <a:stretch>
            <a:fillRect/>
          </a:stretch>
        </p:blipFill>
        <p:spPr bwMode="auto">
          <a:xfrm>
            <a:off x="5734050" y="2895600"/>
            <a:ext cx="3429000" cy="396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1" descr="Genentech-web-page.jpg"/>
          <p:cNvPicPr>
            <a:picLocks noChangeAspect="1"/>
          </p:cNvPicPr>
          <p:nvPr/>
        </p:nvPicPr>
        <p:blipFill>
          <a:blip r:embed="rId2"/>
          <a:srcRect/>
          <a:stretch>
            <a:fillRect/>
          </a:stretch>
        </p:blipFill>
        <p:spPr bwMode="auto">
          <a:xfrm>
            <a:off x="61913" y="0"/>
            <a:ext cx="9020175" cy="6858000"/>
          </a:xfrm>
          <a:prstGeom prst="rect">
            <a:avLst/>
          </a:prstGeom>
          <a:noFill/>
          <a:ln w="9525">
            <a:noFill/>
            <a:miter lim="800000"/>
            <a:headEnd/>
            <a:tailEnd/>
          </a:ln>
        </p:spPr>
      </p:pic>
      <p:pic>
        <p:nvPicPr>
          <p:cNvPr id="3" name="Picture 2" descr="genentech.jpg"/>
          <p:cNvPicPr>
            <a:picLocks noChangeAspect="1"/>
          </p:cNvPicPr>
          <p:nvPr/>
        </p:nvPicPr>
        <p:blipFill>
          <a:blip r:embed="rId3"/>
          <a:srcRect/>
          <a:stretch>
            <a:fillRect/>
          </a:stretch>
        </p:blipFill>
        <p:spPr bwMode="auto">
          <a:xfrm rot="-1887323">
            <a:off x="317500" y="1679575"/>
            <a:ext cx="6934200" cy="28003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4" descr="Genentech-Medicines.jpg"/>
          <p:cNvPicPr>
            <a:picLocks noChangeAspect="1"/>
          </p:cNvPicPr>
          <p:nvPr/>
        </p:nvPicPr>
        <p:blipFill>
          <a:blip r:embed="rId2"/>
          <a:srcRect/>
          <a:stretch>
            <a:fillRect/>
          </a:stretch>
        </p:blipFill>
        <p:spPr bwMode="auto">
          <a:xfrm>
            <a:off x="0" y="311150"/>
            <a:ext cx="9144000" cy="6235700"/>
          </a:xfrm>
          <a:prstGeom prst="rect">
            <a:avLst/>
          </a:prstGeom>
          <a:noFill/>
          <a:ln w="9525">
            <a:noFill/>
            <a:miter lim="800000"/>
            <a:headEnd/>
            <a:tailEnd/>
          </a:ln>
        </p:spPr>
      </p:pic>
      <p:pic>
        <p:nvPicPr>
          <p:cNvPr id="72707" name="Picture 5" descr="genentech.jpg"/>
          <p:cNvPicPr>
            <a:picLocks noChangeAspect="1"/>
          </p:cNvPicPr>
          <p:nvPr/>
        </p:nvPicPr>
        <p:blipFill>
          <a:blip r:embed="rId3"/>
          <a:srcRect/>
          <a:stretch>
            <a:fillRect/>
          </a:stretch>
        </p:blipFill>
        <p:spPr bwMode="auto">
          <a:xfrm rot="-1199473">
            <a:off x="22225" y="3060700"/>
            <a:ext cx="3362325" cy="1358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9" descr="Biotech-Wheat.jpg"/>
          <p:cNvPicPr>
            <a:picLocks noChangeAspect="1"/>
          </p:cNvPicPr>
          <p:nvPr/>
        </p:nvPicPr>
        <p:blipFill>
          <a:blip r:embed="rId2"/>
          <a:srcRect/>
          <a:stretch>
            <a:fillRect/>
          </a:stretch>
        </p:blipFill>
        <p:spPr bwMode="auto">
          <a:xfrm>
            <a:off x="0" y="163513"/>
            <a:ext cx="9144000" cy="6530975"/>
          </a:xfrm>
          <a:prstGeom prst="rect">
            <a:avLst/>
          </a:prstGeom>
          <a:noFill/>
          <a:ln w="9525">
            <a:noFill/>
            <a:miter lim="800000"/>
            <a:headEnd/>
            <a:tailEnd/>
          </a:ln>
        </p:spPr>
      </p:pic>
      <p:sp>
        <p:nvSpPr>
          <p:cNvPr id="11" name="TextBox 10"/>
          <p:cNvSpPr txBox="1">
            <a:spLocks noChangeArrowheads="1"/>
          </p:cNvSpPr>
          <p:nvPr/>
        </p:nvSpPr>
        <p:spPr bwMode="auto">
          <a:xfrm>
            <a:off x="6172200" y="381000"/>
            <a:ext cx="2971800" cy="6248400"/>
          </a:xfrm>
          <a:prstGeom prst="rect">
            <a:avLst/>
          </a:prstGeom>
          <a:solidFill>
            <a:schemeClr val="bg1"/>
          </a:solidFill>
          <a:ln w="9525">
            <a:noFill/>
            <a:miter lim="800000"/>
            <a:headEnd/>
            <a:tailEnd/>
          </a:ln>
        </p:spPr>
        <p:txBody>
          <a:bodyPr>
            <a:prstTxWarp prst="textNoShape">
              <a:avLst/>
            </a:prstTxWarp>
            <a:spAutoFit/>
          </a:bodyPr>
          <a:lstStyle/>
          <a:p>
            <a:r>
              <a:rPr lang="en-US" sz="1600" b="1"/>
              <a:t>U.S. organizations signing: </a:t>
            </a:r>
            <a:r>
              <a:rPr lang="en-US" sz="1600"/>
              <a:t>American Farm Bureau Federation; National Association of Wheat Growers; National Farmers Union; North American Millers' Association and U.S. Wheat Associates.</a:t>
            </a:r>
          </a:p>
          <a:p>
            <a:endParaRPr lang="en-US" sz="1600"/>
          </a:p>
          <a:p>
            <a:r>
              <a:rPr lang="en-US" sz="1600" b="1"/>
              <a:t>Canadian signatories: </a:t>
            </a:r>
            <a:r>
              <a:rPr lang="en-US" sz="1600"/>
              <a:t>Canadian National Millers Association; Cereals Canada; Grain Farmers of Ontario; Grain Growers of Canada and Western Canadian Wheat Growers Association.</a:t>
            </a:r>
          </a:p>
          <a:p>
            <a:endParaRPr lang="en-US" sz="1600"/>
          </a:p>
          <a:p>
            <a:r>
              <a:rPr lang="en-US" sz="1600" b="1"/>
              <a:t>Australian signatories: </a:t>
            </a:r>
            <a:r>
              <a:rPr lang="en-US" sz="1600"/>
              <a:t>AgForce Queensland; Grain Growers Limited; Grain Producers Australia; Grain Producers SA; </a:t>
            </a:r>
            <a:r>
              <a:rPr lang="en-US" sz="1600" b="1">
                <a:solidFill>
                  <a:srgbClr val="FF0000"/>
                </a:solidFill>
              </a:rPr>
              <a:t>Pastoral and Graziers Association of Western Australia</a:t>
            </a:r>
            <a:r>
              <a:rPr lang="en-US" sz="1600"/>
              <a:t> and Victorian Farmers Federations Grains Group.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ENTEX-I.jpg"/>
          <p:cNvPicPr>
            <a:picLocks noChangeAspect="1"/>
          </p:cNvPicPr>
          <p:nvPr/>
        </p:nvPicPr>
        <p:blipFill>
          <a:blip r:embed="rId2"/>
          <a:stretch>
            <a:fillRect/>
          </a:stretch>
        </p:blipFill>
        <p:spPr>
          <a:xfrm>
            <a:off x="0" y="0"/>
            <a:ext cx="9144000" cy="1390022"/>
          </a:xfrm>
          <a:prstGeom prst="rect">
            <a:avLst/>
          </a:prstGeom>
        </p:spPr>
      </p:pic>
      <p:pic>
        <p:nvPicPr>
          <p:cNvPr id="5" name="Picture 4" descr="CENTEX-II.jpg"/>
          <p:cNvPicPr>
            <a:picLocks noChangeAspect="1"/>
          </p:cNvPicPr>
          <p:nvPr/>
        </p:nvPicPr>
        <p:blipFill>
          <a:blip r:embed="rId3"/>
          <a:stretch>
            <a:fillRect/>
          </a:stretch>
        </p:blipFill>
        <p:spPr>
          <a:xfrm>
            <a:off x="0" y="1295400"/>
            <a:ext cx="9144000" cy="5097759"/>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ransgenada.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10" descr="Metabolix.jpg"/>
          <p:cNvPicPr>
            <a:picLocks noChangeAspect="1"/>
          </p:cNvPicPr>
          <p:nvPr/>
        </p:nvPicPr>
        <p:blipFill>
          <a:blip r:embed="rId2"/>
          <a:srcRect/>
          <a:stretch>
            <a:fillRect/>
          </a:stretch>
        </p:blipFill>
        <p:spPr bwMode="auto">
          <a:xfrm>
            <a:off x="0" y="0"/>
            <a:ext cx="9129713" cy="4425950"/>
          </a:xfrm>
          <a:prstGeom prst="rect">
            <a:avLst/>
          </a:prstGeom>
          <a:noFill/>
          <a:ln w="9525">
            <a:noFill/>
            <a:miter lim="800000"/>
            <a:headEnd/>
            <a:tailEnd/>
          </a:ln>
        </p:spPr>
      </p:pic>
      <p:sp>
        <p:nvSpPr>
          <p:cNvPr id="74755" name="TextBox 11"/>
          <p:cNvSpPr txBox="1">
            <a:spLocks noChangeArrowheads="1"/>
          </p:cNvSpPr>
          <p:nvPr/>
        </p:nvSpPr>
        <p:spPr bwMode="auto">
          <a:xfrm>
            <a:off x="228600" y="4648200"/>
            <a:ext cx="8839200" cy="1754188"/>
          </a:xfrm>
          <a:prstGeom prst="rect">
            <a:avLst/>
          </a:prstGeom>
          <a:noFill/>
          <a:ln w="9525">
            <a:noFill/>
            <a:miter lim="800000"/>
            <a:headEnd/>
            <a:tailEnd/>
          </a:ln>
        </p:spPr>
        <p:txBody>
          <a:bodyPr>
            <a:prstTxWarp prst="textNoShape">
              <a:avLst/>
            </a:prstTxWarp>
            <a:spAutoFit/>
          </a:bodyPr>
          <a:lstStyle/>
          <a:p>
            <a:r>
              <a:rPr lang="en-US"/>
              <a:t>Metabolix biopolymers are based on polyhydroxyalkanoate polymers (PHAs) and are made by fermentation using renewable carbon based feedstocks, making them 100% biobased in neat form.  Metabolix has developed leading technology for production of a broad range of PHA biopolymers as evidenced by an industry leading intellectual property portfolio and continues to innovate further to expand the range of performance and production economics of our  PHA biopolymers.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3" descr="metabolix-products.jpg"/>
          <p:cNvPicPr>
            <a:picLocks noChangeAspect="1"/>
          </p:cNvPicPr>
          <p:nvPr/>
        </p:nvPicPr>
        <p:blipFill>
          <a:blip r:embed="rId2"/>
          <a:srcRect/>
          <a:stretch>
            <a:fillRect/>
          </a:stretch>
        </p:blipFill>
        <p:spPr bwMode="auto">
          <a:xfrm>
            <a:off x="0" y="381000"/>
            <a:ext cx="9144000" cy="54943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2"/>
          <p:cNvSpPr>
            <a:spLocks noGrp="1"/>
          </p:cNvSpPr>
          <p:nvPr>
            <p:ph type="ftr" sz="quarter" idx="11"/>
          </p:nvPr>
        </p:nvSpPr>
        <p:spPr/>
        <p:txBody>
          <a:bodyPr/>
          <a:lstStyle/>
          <a:p>
            <a:r>
              <a:rPr lang="en-US"/>
              <a:t>© Prof. Kelvin W. Willoughby, 2005.</a:t>
            </a:r>
            <a:endParaRPr lang="en-US" sz="1400"/>
          </a:p>
        </p:txBody>
      </p:sp>
      <p:pic>
        <p:nvPicPr>
          <p:cNvPr id="66562" name="Picture 2"/>
          <p:cNvPicPr>
            <a:picLocks noChangeAspect="1" noChangeArrowheads="1"/>
          </p:cNvPicPr>
          <p:nvPr/>
        </p:nvPicPr>
        <p:blipFill>
          <a:blip r:embed="rId3"/>
          <a:srcRect/>
          <a:stretch>
            <a:fillRect/>
          </a:stretch>
        </p:blipFill>
        <p:spPr bwMode="auto">
          <a:xfrm>
            <a:off x="152400" y="152400"/>
            <a:ext cx="8763000" cy="65659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2"/>
          <p:cNvSpPr>
            <a:spLocks noGrp="1"/>
          </p:cNvSpPr>
          <p:nvPr>
            <p:ph type="ftr" sz="quarter" idx="11"/>
          </p:nvPr>
        </p:nvSpPr>
        <p:spPr/>
        <p:txBody>
          <a:bodyPr/>
          <a:lstStyle/>
          <a:p>
            <a:r>
              <a:rPr lang="en-US"/>
              <a:t>© Prof. Kelvin W. Willoughby, 2005.</a:t>
            </a:r>
            <a:endParaRPr lang="en-US" sz="1400"/>
          </a:p>
        </p:txBody>
      </p:sp>
      <p:pic>
        <p:nvPicPr>
          <p:cNvPr id="69634" name="Picture 2"/>
          <p:cNvPicPr>
            <a:picLocks noChangeAspect="1" noChangeArrowheads="1"/>
          </p:cNvPicPr>
          <p:nvPr/>
        </p:nvPicPr>
        <p:blipFill>
          <a:blip r:embed="rId3"/>
          <a:srcRect/>
          <a:stretch>
            <a:fillRect/>
          </a:stretch>
        </p:blipFill>
        <p:spPr bwMode="auto">
          <a:xfrm>
            <a:off x="152400" y="107950"/>
            <a:ext cx="8839200" cy="66230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C:\Users\Andrew Kim\Google Drive\Projects\ACIIC\ACIIC image_light.jpg"/>
          <p:cNvPicPr>
            <a:picLocks noChangeAspect="1" noChangeArrowheads="1"/>
          </p:cNvPicPr>
          <p:nvPr/>
        </p:nvPicPr>
        <p:blipFill>
          <a:blip r:embed="rId3"/>
          <a:srcRect r="17003"/>
          <a:stretch>
            <a:fillRect/>
          </a:stretch>
        </p:blipFill>
        <p:spPr bwMode="auto">
          <a:xfrm>
            <a:off x="0" y="-171450"/>
            <a:ext cx="9144000" cy="6886575"/>
          </a:xfrm>
          <a:prstGeom prst="rect">
            <a:avLst/>
          </a:prstGeom>
          <a:noFill/>
          <a:ln w="9525">
            <a:noFill/>
            <a:miter lim="800000"/>
            <a:headEnd/>
            <a:tailEnd/>
          </a:ln>
        </p:spPr>
      </p:pic>
      <p:sp>
        <p:nvSpPr>
          <p:cNvPr id="22531" name="Title 2"/>
          <p:cNvSpPr>
            <a:spLocks noGrp="1"/>
          </p:cNvSpPr>
          <p:nvPr>
            <p:ph type="ctrTitle"/>
          </p:nvPr>
        </p:nvSpPr>
        <p:spPr/>
        <p:txBody>
          <a:bodyPr/>
          <a:lstStyle/>
          <a:p>
            <a:pPr eaLnBrk="1" hangingPunct="1"/>
            <a:r>
              <a:rPr lang="en-AU" b="1" smtClean="0"/>
              <a:t>Presentation 1</a:t>
            </a:r>
          </a:p>
        </p:txBody>
      </p:sp>
      <p:sp>
        <p:nvSpPr>
          <p:cNvPr id="22532" name="Subtitle 3"/>
          <p:cNvSpPr>
            <a:spLocks noGrp="1"/>
          </p:cNvSpPr>
          <p:nvPr>
            <p:ph type="subTitle" idx="1"/>
          </p:nvPr>
        </p:nvSpPr>
        <p:spPr>
          <a:xfrm>
            <a:off x="1371600" y="3657600"/>
            <a:ext cx="6400800" cy="1752600"/>
          </a:xfrm>
        </p:spPr>
        <p:txBody>
          <a:bodyPr/>
          <a:lstStyle/>
          <a:p>
            <a:pPr eaLnBrk="1" hangingPunct="1">
              <a:lnSpc>
                <a:spcPct val="80000"/>
              </a:lnSpc>
            </a:pPr>
            <a:r>
              <a:rPr lang="en-AU" sz="3000" b="1">
                <a:solidFill>
                  <a:srgbClr val="173861"/>
                </a:solidFill>
              </a:rPr>
              <a:t>The Mature Phase of the Digital Era.</a:t>
            </a:r>
          </a:p>
          <a:p>
            <a:pPr eaLnBrk="1" hangingPunct="1">
              <a:lnSpc>
                <a:spcPct val="80000"/>
              </a:lnSpc>
            </a:pPr>
            <a:endParaRPr lang="en-AU" sz="3000" b="1">
              <a:solidFill>
                <a:srgbClr val="173861"/>
              </a:solidFill>
            </a:endParaRPr>
          </a:p>
          <a:p>
            <a:pPr eaLnBrk="1" hangingPunct="1">
              <a:lnSpc>
                <a:spcPct val="80000"/>
              </a:lnSpc>
            </a:pPr>
            <a:r>
              <a:rPr lang="en-AU" sz="2200">
                <a:solidFill>
                  <a:schemeClr val="tx1"/>
                </a:solidFill>
              </a:rPr>
              <a:t>Mal Bryce</a:t>
            </a:r>
          </a:p>
        </p:txBody>
      </p:sp>
      <p:sp>
        <p:nvSpPr>
          <p:cNvPr id="22533"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22534"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4" descr="Sao_Paulo_ethanol_pump_04_2008_74_zoom.jpg"/>
          <p:cNvPicPr>
            <a:picLocks noChangeAspect="1"/>
          </p:cNvPicPr>
          <p:nvPr/>
        </p:nvPicPr>
        <p:blipFill>
          <a:blip r:embed="rId2"/>
          <a:srcRect/>
          <a:stretch>
            <a:fillRect/>
          </a:stretch>
        </p:blipFill>
        <p:spPr bwMode="auto">
          <a:xfrm>
            <a:off x="0" y="381000"/>
            <a:ext cx="9144000" cy="609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3" descr="VSJF_Biomass to Biofuels_DIAGRAM_9_2009.jpg"/>
          <p:cNvPicPr>
            <a:picLocks noChangeAspect="1"/>
          </p:cNvPicPr>
          <p:nvPr/>
        </p:nvPicPr>
        <p:blipFill>
          <a:blip r:embed="rId2"/>
          <a:srcRect/>
          <a:stretch>
            <a:fillRect/>
          </a:stretch>
        </p:blipFill>
        <p:spPr bwMode="auto">
          <a:xfrm>
            <a:off x="76200" y="484188"/>
            <a:ext cx="9067800" cy="5840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biofuels_leaflet_cover.jpg"/>
          <p:cNvPicPr>
            <a:picLocks noChangeAspect="1"/>
          </p:cNvPicPr>
          <p:nvPr/>
        </p:nvPicPr>
        <p:blipFill>
          <a:blip r:embed="rId2"/>
          <a:srcRect/>
          <a:stretch>
            <a:fillRect/>
          </a:stretch>
        </p:blipFill>
        <p:spPr bwMode="auto">
          <a:xfrm>
            <a:off x="39688" y="0"/>
            <a:ext cx="9104312"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4" descr="dna-computing-s.jpg"/>
          <p:cNvPicPr>
            <a:picLocks noChangeAspect="1"/>
          </p:cNvPicPr>
          <p:nvPr/>
        </p:nvPicPr>
        <p:blipFill>
          <a:blip r:embed="rId2"/>
          <a:srcRect/>
          <a:stretch>
            <a:fillRect/>
          </a:stretch>
        </p:blipFill>
        <p:spPr bwMode="auto">
          <a:xfrm>
            <a:off x="1122363" y="20638"/>
            <a:ext cx="6878637" cy="6837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Affymetrix.jpg"/>
          <p:cNvPicPr>
            <a:picLocks noChangeAspect="1"/>
          </p:cNvPicPr>
          <p:nvPr/>
        </p:nvPicPr>
        <p:blipFill>
          <a:blip r:embed="rId2"/>
          <a:srcRect/>
          <a:stretch>
            <a:fillRect/>
          </a:stretch>
        </p:blipFill>
        <p:spPr bwMode="auto">
          <a:xfrm>
            <a:off x="0" y="50800"/>
            <a:ext cx="9144000" cy="675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3" descr="Medtronic-sensors.jpg"/>
          <p:cNvPicPr>
            <a:picLocks noChangeAspect="1"/>
          </p:cNvPicPr>
          <p:nvPr/>
        </p:nvPicPr>
        <p:blipFill>
          <a:blip r:embed="rId2"/>
          <a:srcRect/>
          <a:stretch>
            <a:fillRect/>
          </a:stretch>
        </p:blipFill>
        <p:spPr bwMode="auto">
          <a:xfrm>
            <a:off x="0" y="609600"/>
            <a:ext cx="9144000" cy="4645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Bio-ORG.jpg"/>
          <p:cNvPicPr>
            <a:picLocks noChangeAspect="1"/>
          </p:cNvPicPr>
          <p:nvPr/>
        </p:nvPicPr>
        <p:blipFill>
          <a:blip r:embed="rId2"/>
          <a:srcRect/>
          <a:stretch>
            <a:fillRect/>
          </a:stretch>
        </p:blipFill>
        <p:spPr bwMode="auto">
          <a:xfrm>
            <a:off x="0" y="0"/>
            <a:ext cx="9144000" cy="6392863"/>
          </a:xfrm>
          <a:prstGeom prst="rect">
            <a:avLst/>
          </a:prstGeom>
          <a:noFill/>
          <a:ln w="9525">
            <a:noFill/>
            <a:miter lim="800000"/>
            <a:headEnd/>
            <a:tailEnd/>
          </a:ln>
        </p:spPr>
      </p:pic>
      <p:sp>
        <p:nvSpPr>
          <p:cNvPr id="82947" name="TextBox 4"/>
          <p:cNvSpPr txBox="1">
            <a:spLocks noChangeArrowheads="1"/>
          </p:cNvSpPr>
          <p:nvPr/>
        </p:nvSpPr>
        <p:spPr bwMode="auto">
          <a:xfrm>
            <a:off x="3886200" y="6400800"/>
            <a:ext cx="1454150" cy="369888"/>
          </a:xfrm>
          <a:prstGeom prst="rect">
            <a:avLst/>
          </a:prstGeom>
          <a:noFill/>
          <a:ln w="9525">
            <a:noFill/>
            <a:miter lim="800000"/>
            <a:headEnd/>
            <a:tailEnd/>
          </a:ln>
        </p:spPr>
        <p:txBody>
          <a:bodyPr wrap="none">
            <a:prstTxWarp prst="textNoShape">
              <a:avLst/>
            </a:prstTxWarp>
            <a:spAutoFit/>
          </a:bodyPr>
          <a:lstStyle/>
          <a:p>
            <a:r>
              <a:rPr lang="en-US">
                <a:hlinkClick r:id="rId3"/>
              </a:rPr>
              <a:t>www.bio.org</a:t>
            </a:r>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_s6157"/>
          <p:cNvSpPr>
            <a:spLocks noChangeArrowheads="1"/>
          </p:cNvSpPr>
          <p:nvPr/>
        </p:nvSpPr>
        <p:spPr bwMode="auto">
          <a:xfrm>
            <a:off x="1116013" y="2205038"/>
            <a:ext cx="7056437" cy="936625"/>
          </a:xfrm>
          <a:prstGeom prst="rect">
            <a:avLst/>
          </a:prstGeom>
          <a:noFill/>
          <a:ln w="9525">
            <a:noFill/>
            <a:miter lim="800000"/>
            <a:headEnd/>
            <a:tailEnd/>
          </a:ln>
        </p:spPr>
        <p:txBody>
          <a:bodyPr wrap="none" lIns="0" tIns="0" rIns="0" bIns="0" anchor="ctr">
            <a:prstTxWarp prst="textNoShape">
              <a:avLst/>
            </a:prstTxWarp>
          </a:bodyPr>
          <a:lstStyle/>
          <a:p>
            <a:pPr algn="ctr"/>
            <a:r>
              <a:rPr lang="en-US" sz="2800" b="1">
                <a:ea typeface="Arial" pitchFamily="-107" charset="0"/>
                <a:cs typeface="Arial" pitchFamily="-107" charset="0"/>
              </a:rPr>
              <a:t>Technologies categorized by the</a:t>
            </a:r>
          </a:p>
          <a:p>
            <a:pPr algn="ctr"/>
            <a:r>
              <a:rPr lang="en-US" sz="2800" b="1">
                <a:ea typeface="Arial" pitchFamily="-107" charset="0"/>
                <a:cs typeface="Arial" pitchFamily="-107" charset="0"/>
              </a:rPr>
              <a:t>types of </a:t>
            </a:r>
            <a:r>
              <a:rPr lang="en-US" sz="2800" b="1">
                <a:solidFill>
                  <a:srgbClr val="FC0308"/>
                </a:solidFill>
                <a:ea typeface="Arial" pitchFamily="-107" charset="0"/>
                <a:cs typeface="Arial" pitchFamily="-107" charset="0"/>
              </a:rPr>
              <a:t>MEANS</a:t>
            </a:r>
            <a:r>
              <a:rPr lang="en-US" sz="2800" b="1">
                <a:ea typeface="Arial" pitchFamily="-107" charset="0"/>
                <a:cs typeface="Arial" pitchFamily="-107" charset="0"/>
              </a:rPr>
              <a:t> they incorporate</a:t>
            </a:r>
            <a:endParaRPr lang="en-US" sz="2800">
              <a:ea typeface="Arial" pitchFamily="-107" charset="0"/>
              <a:cs typeface="Arial" pitchFamily="-107" charset="0"/>
            </a:endParaRPr>
          </a:p>
        </p:txBody>
      </p:sp>
      <p:sp>
        <p:nvSpPr>
          <p:cNvPr id="83971" name="_s6159"/>
          <p:cNvSpPr>
            <a:spLocks noChangeArrowheads="1"/>
          </p:cNvSpPr>
          <p:nvPr/>
        </p:nvSpPr>
        <p:spPr bwMode="auto">
          <a:xfrm>
            <a:off x="6300788" y="4437063"/>
            <a:ext cx="2174875" cy="539750"/>
          </a:xfrm>
          <a:prstGeom prst="rect">
            <a:avLst/>
          </a:prstGeom>
          <a:noFill/>
          <a:ln w="9525">
            <a:noFill/>
            <a:miter lim="800000"/>
            <a:headEnd/>
            <a:tailEnd/>
          </a:ln>
        </p:spPr>
        <p:txBody>
          <a:bodyPr wrap="none" lIns="0" tIns="0" rIns="0" bIns="0" anchor="ctr">
            <a:prstTxWarp prst="textNoShape">
              <a:avLst/>
            </a:prstTxWarp>
          </a:bodyPr>
          <a:lstStyle/>
          <a:p>
            <a:pPr algn="ctr"/>
            <a:endParaRPr lang="en-AU" sz="1500">
              <a:ea typeface="Arial" pitchFamily="-107" charset="0"/>
              <a:cs typeface="Arial" pitchFamily="-107" charset="0"/>
            </a:endParaRPr>
          </a:p>
        </p:txBody>
      </p:sp>
      <p:sp>
        <p:nvSpPr>
          <p:cNvPr id="83972" name="_s6161"/>
          <p:cNvSpPr>
            <a:spLocks noChangeArrowheads="1"/>
          </p:cNvSpPr>
          <p:nvPr/>
        </p:nvSpPr>
        <p:spPr bwMode="auto">
          <a:xfrm>
            <a:off x="588963" y="4752975"/>
            <a:ext cx="2174875" cy="539750"/>
          </a:xfrm>
          <a:prstGeom prst="rect">
            <a:avLst/>
          </a:prstGeom>
          <a:noFill/>
          <a:ln w="9525">
            <a:noFill/>
            <a:miter lim="800000"/>
            <a:headEnd/>
            <a:tailEnd/>
          </a:ln>
        </p:spPr>
        <p:txBody>
          <a:bodyPr wrap="none" lIns="0" tIns="0" rIns="0" bIns="0" anchor="ctr">
            <a:prstTxWarp prst="textNoShape">
              <a:avLst/>
            </a:prstTxWarp>
          </a:bodyPr>
          <a:lstStyle/>
          <a:p>
            <a:pPr algn="ctr"/>
            <a:endParaRPr lang="en-US" sz="1500">
              <a:ea typeface="Arial" pitchFamily="-107" charset="0"/>
              <a:cs typeface="Arial" pitchFamily="-107" charset="0"/>
            </a:endParaRPr>
          </a:p>
          <a:p>
            <a:pPr algn="ctr"/>
            <a:endParaRPr lang="en-US" sz="1500">
              <a:ea typeface="Arial" pitchFamily="-107" charset="0"/>
              <a:cs typeface="Arial" pitchFamily="-107" charset="0"/>
            </a:endParaRPr>
          </a:p>
        </p:txBody>
      </p:sp>
      <p:sp>
        <p:nvSpPr>
          <p:cNvPr id="83973" name="Text Box 5"/>
          <p:cNvSpPr txBox="1">
            <a:spLocks noChangeArrowheads="1"/>
          </p:cNvSpPr>
          <p:nvPr/>
        </p:nvSpPr>
        <p:spPr bwMode="auto">
          <a:xfrm>
            <a:off x="2063750" y="692150"/>
            <a:ext cx="5119688" cy="954088"/>
          </a:xfrm>
          <a:prstGeom prst="rect">
            <a:avLst/>
          </a:prstGeom>
          <a:noFill/>
          <a:ln w="9525">
            <a:noFill/>
            <a:miter lim="800000"/>
            <a:headEnd/>
            <a:tailEnd/>
          </a:ln>
        </p:spPr>
        <p:txBody>
          <a:bodyPr wrap="none">
            <a:prstTxWarp prst="textNoShape">
              <a:avLst/>
            </a:prstTxWarp>
            <a:spAutoFit/>
          </a:bodyPr>
          <a:lstStyle/>
          <a:p>
            <a:pPr algn="ctr"/>
            <a:r>
              <a:rPr lang="en-US" sz="2800" b="1" i="1">
                <a:solidFill>
                  <a:srgbClr val="099B0F"/>
                </a:solidFill>
                <a:ea typeface="Arial" pitchFamily="-107" charset="0"/>
                <a:cs typeface="Arial" pitchFamily="-107" charset="0"/>
              </a:rPr>
              <a:t>An approach to categorizing</a:t>
            </a:r>
          </a:p>
          <a:p>
            <a:pPr algn="ctr"/>
            <a:r>
              <a:rPr lang="en-US" sz="2800" b="1" i="1">
                <a:solidFill>
                  <a:srgbClr val="099B0F"/>
                </a:solidFill>
                <a:ea typeface="Arial" pitchFamily="-107" charset="0"/>
                <a:cs typeface="Arial" pitchFamily="-107" charset="0"/>
              </a:rPr>
              <a:t>biology-related technologies</a:t>
            </a:r>
            <a:endParaRPr lang="en-US" sz="2800">
              <a:ea typeface="Arial" pitchFamily="-107" charset="0"/>
              <a:cs typeface="Arial" pitchFamily="-107" charset="0"/>
            </a:endParaRPr>
          </a:p>
        </p:txBody>
      </p:sp>
      <p:sp>
        <p:nvSpPr>
          <p:cNvPr id="5126" name="Text Box 6"/>
          <p:cNvSpPr txBox="1">
            <a:spLocks noChangeArrowheads="1"/>
          </p:cNvSpPr>
          <p:nvPr/>
        </p:nvSpPr>
        <p:spPr bwMode="auto">
          <a:xfrm>
            <a:off x="900113" y="3860800"/>
            <a:ext cx="7056437" cy="946150"/>
          </a:xfrm>
          <a:prstGeom prst="rect">
            <a:avLst/>
          </a:prstGeom>
          <a:noFill/>
          <a:ln w="9525">
            <a:noFill/>
            <a:miter lim="800000"/>
            <a:headEnd/>
            <a:tailEnd/>
          </a:ln>
        </p:spPr>
        <p:txBody>
          <a:bodyPr>
            <a:prstTxWarp prst="textNoShape">
              <a:avLst/>
            </a:prstTxWarp>
            <a:spAutoFit/>
          </a:bodyPr>
          <a:lstStyle/>
          <a:p>
            <a:pPr algn="ctr"/>
            <a:r>
              <a:rPr lang="en-US" sz="2800" b="1">
                <a:ea typeface="Arial" pitchFamily="-107" charset="0"/>
                <a:cs typeface="Arial" pitchFamily="-107" charset="0"/>
              </a:rPr>
              <a:t>Technologies categorized by the</a:t>
            </a:r>
          </a:p>
          <a:p>
            <a:pPr algn="ctr"/>
            <a:r>
              <a:rPr lang="en-US" sz="2800" b="1">
                <a:ea typeface="Arial" pitchFamily="-107" charset="0"/>
                <a:cs typeface="Arial" pitchFamily="-107" charset="0"/>
              </a:rPr>
              <a:t>types of </a:t>
            </a:r>
            <a:r>
              <a:rPr lang="en-US" sz="2800" b="1">
                <a:solidFill>
                  <a:srgbClr val="FC0308"/>
                </a:solidFill>
                <a:ea typeface="Arial" pitchFamily="-107" charset="0"/>
                <a:cs typeface="Arial" pitchFamily="-107" charset="0"/>
              </a:rPr>
              <a:t>ENDS</a:t>
            </a:r>
            <a:r>
              <a:rPr lang="en-US" sz="2800" b="1">
                <a:ea typeface="Arial" pitchFamily="-107" charset="0"/>
                <a:cs typeface="Arial" pitchFamily="-107" charset="0"/>
              </a:rPr>
              <a:t> they serve</a:t>
            </a:r>
            <a:endParaRPr lang="en-US" sz="2800">
              <a:ea typeface="Arial" pitchFamily="-107" charset="0"/>
              <a:cs typeface="Arial" pitchFamily="-107"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1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_s6156"/>
          <p:cNvSpPr>
            <a:spLocks noChangeArrowheads="1" noTextEdit="1"/>
          </p:cNvSpPr>
          <p:nvPr/>
        </p:nvSpPr>
        <p:spPr bwMode="auto">
          <a:xfrm>
            <a:off x="3522663" y="1787525"/>
            <a:ext cx="2174875" cy="2163763"/>
          </a:xfrm>
          <a:prstGeom prst="ellipse">
            <a:avLst/>
          </a:prstGeom>
          <a:solidFill>
            <a:srgbClr val="FFBA4F">
              <a:alpha val="50195"/>
            </a:srgbClr>
          </a:solidFill>
          <a:ln w="4699">
            <a:solidFill>
              <a:schemeClr val="tx1"/>
            </a:solidFill>
            <a:round/>
            <a:headEnd/>
            <a:tailEnd/>
          </a:ln>
        </p:spPr>
        <p:txBody>
          <a:bodyPr lIns="0" tIns="0" rIns="0" bIns="0" anchor="ctr">
            <a:prstTxWarp prst="textNoShape">
              <a:avLst/>
            </a:prstTxWarp>
          </a:bodyPr>
          <a:lstStyle/>
          <a:p>
            <a:endParaRPr lang="en-US"/>
          </a:p>
        </p:txBody>
      </p:sp>
      <p:sp>
        <p:nvSpPr>
          <p:cNvPr id="86019" name="_s6157"/>
          <p:cNvSpPr>
            <a:spLocks noChangeArrowheads="1"/>
          </p:cNvSpPr>
          <p:nvPr/>
        </p:nvSpPr>
        <p:spPr bwMode="auto">
          <a:xfrm>
            <a:off x="3522663" y="1030288"/>
            <a:ext cx="2174875" cy="539750"/>
          </a:xfrm>
          <a:prstGeom prst="rect">
            <a:avLst/>
          </a:prstGeom>
          <a:noFill/>
          <a:ln w="9525">
            <a:noFill/>
            <a:miter lim="800000"/>
            <a:headEnd/>
            <a:tailEnd/>
          </a:ln>
        </p:spPr>
        <p:txBody>
          <a:bodyPr wrap="none" lIns="0" tIns="0" rIns="0" bIns="0" anchor="ctr">
            <a:prstTxWarp prst="textNoShape">
              <a:avLst/>
            </a:prstTxWarp>
          </a:bodyPr>
          <a:lstStyle/>
          <a:p>
            <a:pPr algn="ctr"/>
            <a:r>
              <a:rPr lang="en-US" sz="1900" b="1">
                <a:ea typeface="Arial" pitchFamily="-107" charset="0"/>
                <a:cs typeface="Arial" pitchFamily="-107" charset="0"/>
              </a:rPr>
              <a:t>Technologies categorized by the</a:t>
            </a:r>
          </a:p>
          <a:p>
            <a:pPr algn="ctr"/>
            <a:r>
              <a:rPr lang="en-US" sz="1900" b="1">
                <a:ea typeface="Arial" pitchFamily="-107" charset="0"/>
                <a:cs typeface="Arial" pitchFamily="-107" charset="0"/>
              </a:rPr>
              <a:t>types of bio-related </a:t>
            </a:r>
            <a:r>
              <a:rPr lang="en-US" sz="1900" b="1">
                <a:solidFill>
                  <a:srgbClr val="FC0308"/>
                </a:solidFill>
                <a:ea typeface="Arial" pitchFamily="-107" charset="0"/>
                <a:cs typeface="Arial" pitchFamily="-107" charset="0"/>
              </a:rPr>
              <a:t>MEANS</a:t>
            </a:r>
            <a:r>
              <a:rPr lang="en-US" sz="1900" b="1">
                <a:ea typeface="Arial" pitchFamily="-107" charset="0"/>
                <a:cs typeface="Arial" pitchFamily="-107" charset="0"/>
              </a:rPr>
              <a:t> they incorporate</a:t>
            </a:r>
            <a:endParaRPr lang="en-US" sz="1500">
              <a:ea typeface="Arial" pitchFamily="-107" charset="0"/>
              <a:cs typeface="Arial" pitchFamily="-107" charset="0"/>
            </a:endParaRPr>
          </a:p>
        </p:txBody>
      </p:sp>
      <p:sp>
        <p:nvSpPr>
          <p:cNvPr id="86020" name="_s6158"/>
          <p:cNvSpPr>
            <a:spLocks noChangeArrowheads="1" noTextEdit="1"/>
          </p:cNvSpPr>
          <p:nvPr/>
        </p:nvSpPr>
        <p:spPr bwMode="auto">
          <a:xfrm>
            <a:off x="4237038" y="3021013"/>
            <a:ext cx="2174875" cy="2163762"/>
          </a:xfrm>
          <a:prstGeom prst="ellipse">
            <a:avLst/>
          </a:prstGeom>
          <a:solidFill>
            <a:srgbClr val="6CFF4E">
              <a:alpha val="50195"/>
            </a:srgbClr>
          </a:solidFill>
          <a:ln w="4699">
            <a:solidFill>
              <a:schemeClr val="tx1"/>
            </a:solidFill>
            <a:round/>
            <a:headEnd/>
            <a:tailEnd/>
          </a:ln>
        </p:spPr>
        <p:txBody>
          <a:bodyPr lIns="0" tIns="0" rIns="0" bIns="0" anchor="ctr">
            <a:prstTxWarp prst="textNoShape">
              <a:avLst/>
            </a:prstTxWarp>
          </a:bodyPr>
          <a:lstStyle/>
          <a:p>
            <a:endParaRPr lang="en-US"/>
          </a:p>
        </p:txBody>
      </p:sp>
      <p:sp>
        <p:nvSpPr>
          <p:cNvPr id="86021" name="_s6159"/>
          <p:cNvSpPr>
            <a:spLocks noChangeArrowheads="1"/>
          </p:cNvSpPr>
          <p:nvPr/>
        </p:nvSpPr>
        <p:spPr bwMode="auto">
          <a:xfrm>
            <a:off x="6456363" y="4752975"/>
            <a:ext cx="2174875" cy="539750"/>
          </a:xfrm>
          <a:prstGeom prst="rect">
            <a:avLst/>
          </a:prstGeom>
          <a:noFill/>
          <a:ln w="9525">
            <a:noFill/>
            <a:miter lim="800000"/>
            <a:headEnd/>
            <a:tailEnd/>
          </a:ln>
        </p:spPr>
        <p:txBody>
          <a:bodyPr wrap="none" lIns="0" tIns="0" rIns="0" bIns="0" anchor="ctr">
            <a:prstTxWarp prst="textNoShape">
              <a:avLst/>
            </a:prstTxWarp>
          </a:bodyPr>
          <a:lstStyle/>
          <a:p>
            <a:pPr algn="ctr"/>
            <a:endParaRPr lang="en-AU" sz="1500">
              <a:ea typeface="Arial" pitchFamily="-107" charset="0"/>
              <a:cs typeface="Arial" pitchFamily="-107" charset="0"/>
            </a:endParaRPr>
          </a:p>
        </p:txBody>
      </p:sp>
      <p:sp>
        <p:nvSpPr>
          <p:cNvPr id="86022" name="_s6160"/>
          <p:cNvSpPr>
            <a:spLocks noChangeArrowheads="1" noTextEdit="1"/>
          </p:cNvSpPr>
          <p:nvPr/>
        </p:nvSpPr>
        <p:spPr bwMode="auto">
          <a:xfrm>
            <a:off x="2805113" y="3019425"/>
            <a:ext cx="2174875" cy="2163763"/>
          </a:xfrm>
          <a:prstGeom prst="ellipse">
            <a:avLst/>
          </a:prstGeom>
          <a:solidFill>
            <a:srgbClr val="A8D3FF">
              <a:alpha val="50195"/>
            </a:srgbClr>
          </a:solidFill>
          <a:ln w="4699">
            <a:solidFill>
              <a:schemeClr val="tx1"/>
            </a:solidFill>
            <a:round/>
            <a:headEnd/>
            <a:tailEnd/>
          </a:ln>
        </p:spPr>
        <p:txBody>
          <a:bodyPr lIns="0" tIns="0" rIns="0" bIns="0" anchor="ctr">
            <a:prstTxWarp prst="textNoShape">
              <a:avLst/>
            </a:prstTxWarp>
          </a:bodyPr>
          <a:lstStyle/>
          <a:p>
            <a:endParaRPr lang="en-US"/>
          </a:p>
        </p:txBody>
      </p:sp>
      <p:sp>
        <p:nvSpPr>
          <p:cNvPr id="86023" name="_s6161"/>
          <p:cNvSpPr>
            <a:spLocks noChangeArrowheads="1"/>
          </p:cNvSpPr>
          <p:nvPr/>
        </p:nvSpPr>
        <p:spPr bwMode="auto">
          <a:xfrm>
            <a:off x="588963" y="4752975"/>
            <a:ext cx="2174875" cy="539750"/>
          </a:xfrm>
          <a:prstGeom prst="rect">
            <a:avLst/>
          </a:prstGeom>
          <a:noFill/>
          <a:ln w="9525">
            <a:noFill/>
            <a:miter lim="800000"/>
            <a:headEnd/>
            <a:tailEnd/>
          </a:ln>
        </p:spPr>
        <p:txBody>
          <a:bodyPr wrap="none" lIns="0" tIns="0" rIns="0" bIns="0" anchor="ctr">
            <a:prstTxWarp prst="textNoShape">
              <a:avLst/>
            </a:prstTxWarp>
          </a:bodyPr>
          <a:lstStyle/>
          <a:p>
            <a:pPr algn="ctr"/>
            <a:endParaRPr lang="en-US" sz="1500">
              <a:ea typeface="Arial" pitchFamily="-107" charset="0"/>
              <a:cs typeface="Arial" pitchFamily="-107" charset="0"/>
            </a:endParaRPr>
          </a:p>
          <a:p>
            <a:pPr algn="ctr"/>
            <a:endParaRPr lang="en-US" sz="1500">
              <a:ea typeface="Arial" pitchFamily="-107" charset="0"/>
              <a:cs typeface="Arial" pitchFamily="-107" charset="0"/>
            </a:endParaRPr>
          </a:p>
        </p:txBody>
      </p:sp>
      <p:sp>
        <p:nvSpPr>
          <p:cNvPr id="86024" name="Text Box 8"/>
          <p:cNvSpPr txBox="1">
            <a:spLocks noChangeArrowheads="1"/>
          </p:cNvSpPr>
          <p:nvPr/>
        </p:nvSpPr>
        <p:spPr bwMode="auto">
          <a:xfrm>
            <a:off x="1716088" y="228600"/>
            <a:ext cx="5716587" cy="519113"/>
          </a:xfrm>
          <a:prstGeom prst="rect">
            <a:avLst/>
          </a:prstGeom>
          <a:noFill/>
          <a:ln w="9525">
            <a:noFill/>
            <a:miter lim="800000"/>
            <a:headEnd/>
            <a:tailEnd/>
          </a:ln>
        </p:spPr>
        <p:txBody>
          <a:bodyPr wrap="none">
            <a:prstTxWarp prst="textNoShape">
              <a:avLst/>
            </a:prstTxWarp>
            <a:spAutoFit/>
          </a:bodyPr>
          <a:lstStyle/>
          <a:p>
            <a:pPr algn="ctr"/>
            <a:r>
              <a:rPr lang="en-US" sz="2800" b="1" i="1">
                <a:solidFill>
                  <a:srgbClr val="099B0F"/>
                </a:solidFill>
                <a:ea typeface="Arial" pitchFamily="-107" charset="0"/>
                <a:cs typeface="Arial" pitchFamily="-107" charset="0"/>
              </a:rPr>
              <a:t>Fields of Bioscience Technology</a:t>
            </a:r>
            <a:endParaRPr lang="en-US" sz="2800">
              <a:ea typeface="Arial" pitchFamily="-107" charset="0"/>
              <a:cs typeface="Arial" pitchFamily="-107" charset="0"/>
            </a:endParaRPr>
          </a:p>
        </p:txBody>
      </p:sp>
      <p:sp>
        <p:nvSpPr>
          <p:cNvPr id="86025" name="Text Box 9"/>
          <p:cNvSpPr txBox="1">
            <a:spLocks noChangeArrowheads="1"/>
          </p:cNvSpPr>
          <p:nvPr/>
        </p:nvSpPr>
        <p:spPr bwMode="auto">
          <a:xfrm>
            <a:off x="3708400" y="2276475"/>
            <a:ext cx="1771650" cy="366713"/>
          </a:xfrm>
          <a:prstGeom prst="rect">
            <a:avLst/>
          </a:prstGeom>
          <a:noFill/>
          <a:ln w="9525">
            <a:noFill/>
            <a:miter lim="800000"/>
            <a:headEnd/>
            <a:tailEnd/>
          </a:ln>
        </p:spPr>
        <p:txBody>
          <a:bodyPr wrap="none">
            <a:prstTxWarp prst="textNoShape">
              <a:avLst/>
            </a:prstTxWarp>
            <a:spAutoFit/>
          </a:bodyPr>
          <a:lstStyle/>
          <a:p>
            <a:r>
              <a:rPr lang="en-US" b="1">
                <a:ea typeface="Arial" pitchFamily="-107" charset="0"/>
                <a:cs typeface="Arial" pitchFamily="-107" charset="0"/>
              </a:rPr>
              <a:t>Biotechnology</a:t>
            </a:r>
            <a:endParaRPr lang="en-US">
              <a:ea typeface="Arial" pitchFamily="-107" charset="0"/>
              <a:cs typeface="Arial" pitchFamily="-107" charset="0"/>
            </a:endParaRPr>
          </a:p>
        </p:txBody>
      </p:sp>
      <p:sp>
        <p:nvSpPr>
          <p:cNvPr id="86026" name="Text Box 10"/>
          <p:cNvSpPr txBox="1">
            <a:spLocks noChangeArrowheads="1"/>
          </p:cNvSpPr>
          <p:nvPr/>
        </p:nvSpPr>
        <p:spPr bwMode="auto">
          <a:xfrm>
            <a:off x="2987675" y="4005263"/>
            <a:ext cx="1466850" cy="641350"/>
          </a:xfrm>
          <a:prstGeom prst="rect">
            <a:avLst/>
          </a:prstGeom>
          <a:noFill/>
          <a:ln w="9525">
            <a:noFill/>
            <a:miter lim="800000"/>
            <a:headEnd/>
            <a:tailEnd/>
          </a:ln>
        </p:spPr>
        <p:txBody>
          <a:bodyPr wrap="none">
            <a:prstTxWarp prst="textNoShape">
              <a:avLst/>
            </a:prstTxWarp>
            <a:spAutoFit/>
          </a:bodyPr>
          <a:lstStyle/>
          <a:p>
            <a:r>
              <a:rPr lang="en-US" b="1">
                <a:ea typeface="Arial" pitchFamily="-107" charset="0"/>
                <a:cs typeface="Arial" pitchFamily="-107" charset="0"/>
              </a:rPr>
              <a:t>Medical</a:t>
            </a:r>
            <a:endParaRPr lang="en-US">
              <a:ea typeface="Arial" pitchFamily="-107" charset="0"/>
              <a:cs typeface="Arial" pitchFamily="-107" charset="0"/>
            </a:endParaRPr>
          </a:p>
          <a:p>
            <a:r>
              <a:rPr lang="en-US" b="1">
                <a:ea typeface="Arial" pitchFamily="-107" charset="0"/>
                <a:cs typeface="Arial" pitchFamily="-107" charset="0"/>
              </a:rPr>
              <a:t>Technology</a:t>
            </a:r>
            <a:endParaRPr lang="en-US">
              <a:ea typeface="Arial" pitchFamily="-107" charset="0"/>
              <a:cs typeface="Arial" pitchFamily="-107" charset="0"/>
            </a:endParaRPr>
          </a:p>
        </p:txBody>
      </p:sp>
      <p:sp>
        <p:nvSpPr>
          <p:cNvPr id="86027" name="Text Box 11"/>
          <p:cNvSpPr txBox="1">
            <a:spLocks noChangeArrowheads="1"/>
          </p:cNvSpPr>
          <p:nvPr/>
        </p:nvSpPr>
        <p:spPr bwMode="auto">
          <a:xfrm>
            <a:off x="4787900" y="4005263"/>
            <a:ext cx="1543050" cy="641350"/>
          </a:xfrm>
          <a:prstGeom prst="rect">
            <a:avLst/>
          </a:prstGeom>
          <a:noFill/>
          <a:ln w="9525">
            <a:noFill/>
            <a:miter lim="800000"/>
            <a:headEnd/>
            <a:tailEnd/>
          </a:ln>
        </p:spPr>
        <p:txBody>
          <a:bodyPr wrap="none">
            <a:prstTxWarp prst="textNoShape">
              <a:avLst/>
            </a:prstTxWarp>
            <a:spAutoFit/>
          </a:bodyPr>
          <a:lstStyle/>
          <a:p>
            <a:pPr algn="r"/>
            <a:r>
              <a:rPr lang="en-US" b="1">
                <a:ea typeface="Arial" pitchFamily="-107" charset="0"/>
                <a:cs typeface="Arial" pitchFamily="-107" charset="0"/>
              </a:rPr>
              <a:t>Bio-systems</a:t>
            </a:r>
          </a:p>
          <a:p>
            <a:pPr algn="r"/>
            <a:r>
              <a:rPr lang="en-US" b="1">
                <a:ea typeface="Arial" pitchFamily="-107" charset="0"/>
                <a:cs typeface="Arial" pitchFamily="-107" charset="0"/>
              </a:rPr>
              <a:t>Technology</a:t>
            </a:r>
            <a:endParaRPr lang="en-US">
              <a:ea typeface="Arial" pitchFamily="-107" charset="0"/>
              <a:cs typeface="Arial" pitchFamily="-107" charset="0"/>
            </a:endParaRPr>
          </a:p>
        </p:txBody>
      </p:sp>
      <p:sp>
        <p:nvSpPr>
          <p:cNvPr id="86028" name="Line 12"/>
          <p:cNvSpPr>
            <a:spLocks noChangeShapeType="1"/>
          </p:cNvSpPr>
          <p:nvPr/>
        </p:nvSpPr>
        <p:spPr bwMode="auto">
          <a:xfrm>
            <a:off x="4419600" y="1600200"/>
            <a:ext cx="80963" cy="676275"/>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86029" name="Text Box 13"/>
          <p:cNvSpPr txBox="1">
            <a:spLocks noChangeArrowheads="1"/>
          </p:cNvSpPr>
          <p:nvPr/>
        </p:nvSpPr>
        <p:spPr bwMode="auto">
          <a:xfrm>
            <a:off x="2286000" y="5867400"/>
            <a:ext cx="4953000" cy="669925"/>
          </a:xfrm>
          <a:prstGeom prst="rect">
            <a:avLst/>
          </a:prstGeom>
          <a:noFill/>
          <a:ln w="9525">
            <a:noFill/>
            <a:miter lim="800000"/>
            <a:headEnd/>
            <a:tailEnd/>
          </a:ln>
        </p:spPr>
        <p:txBody>
          <a:bodyPr>
            <a:prstTxWarp prst="textNoShape">
              <a:avLst/>
            </a:prstTxWarp>
            <a:spAutoFit/>
          </a:bodyPr>
          <a:lstStyle/>
          <a:p>
            <a:pPr algn="ctr"/>
            <a:r>
              <a:rPr lang="en-US" sz="1900" b="1">
                <a:ea typeface="Arial" pitchFamily="-107" charset="0"/>
                <a:cs typeface="Arial" pitchFamily="-107" charset="0"/>
              </a:rPr>
              <a:t>Technologies categorized by the</a:t>
            </a:r>
          </a:p>
          <a:p>
            <a:pPr algn="ctr"/>
            <a:r>
              <a:rPr lang="en-US" sz="1900" b="1">
                <a:ea typeface="Arial" pitchFamily="-107" charset="0"/>
                <a:cs typeface="Arial" pitchFamily="-107" charset="0"/>
              </a:rPr>
              <a:t>types of bio-related </a:t>
            </a:r>
            <a:r>
              <a:rPr lang="en-US" sz="1900" b="1">
                <a:solidFill>
                  <a:srgbClr val="FC0308"/>
                </a:solidFill>
                <a:ea typeface="Arial" pitchFamily="-107" charset="0"/>
                <a:cs typeface="Arial" pitchFamily="-107" charset="0"/>
              </a:rPr>
              <a:t>ENDS</a:t>
            </a:r>
            <a:r>
              <a:rPr lang="en-US" sz="1900" b="1">
                <a:ea typeface="Arial" pitchFamily="-107" charset="0"/>
                <a:cs typeface="Arial" pitchFamily="-107" charset="0"/>
              </a:rPr>
              <a:t> they serve</a:t>
            </a:r>
            <a:endParaRPr lang="en-US" sz="1700">
              <a:ea typeface="Arial" pitchFamily="-107" charset="0"/>
              <a:cs typeface="Arial" pitchFamily="-107" charset="0"/>
            </a:endParaRPr>
          </a:p>
        </p:txBody>
      </p:sp>
      <p:sp>
        <p:nvSpPr>
          <p:cNvPr id="86030" name="Line 14"/>
          <p:cNvSpPr>
            <a:spLocks noChangeShapeType="1"/>
          </p:cNvSpPr>
          <p:nvPr/>
        </p:nvSpPr>
        <p:spPr bwMode="auto">
          <a:xfrm flipH="1" flipV="1">
            <a:off x="4038600" y="4876800"/>
            <a:ext cx="152400" cy="9906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86031" name="Line 15"/>
          <p:cNvSpPr>
            <a:spLocks noChangeShapeType="1"/>
          </p:cNvSpPr>
          <p:nvPr/>
        </p:nvSpPr>
        <p:spPr bwMode="auto">
          <a:xfrm flipV="1">
            <a:off x="5334000" y="4953000"/>
            <a:ext cx="228600" cy="9144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86032" name="Text Box 16"/>
          <p:cNvSpPr txBox="1">
            <a:spLocks noChangeArrowheads="1"/>
          </p:cNvSpPr>
          <p:nvPr/>
        </p:nvSpPr>
        <p:spPr bwMode="auto">
          <a:xfrm>
            <a:off x="3203575" y="2708275"/>
            <a:ext cx="2749550" cy="1190625"/>
          </a:xfrm>
          <a:prstGeom prst="rect">
            <a:avLst/>
          </a:prstGeom>
          <a:noFill/>
          <a:ln w="9525">
            <a:noFill/>
            <a:miter lim="800000"/>
            <a:headEnd/>
            <a:tailEnd/>
          </a:ln>
        </p:spPr>
        <p:txBody>
          <a:bodyPr wrap="none">
            <a:prstTxWarp prst="textNoShape">
              <a:avLst/>
            </a:prstTxWarp>
            <a:spAutoFit/>
          </a:bodyPr>
          <a:lstStyle/>
          <a:p>
            <a:pPr algn="ctr"/>
            <a:r>
              <a:rPr lang="en-US" sz="3600" b="1">
                <a:ea typeface="Arial" pitchFamily="-107" charset="0"/>
                <a:cs typeface="Arial" pitchFamily="-107" charset="0"/>
              </a:rPr>
              <a:t>Bioscience</a:t>
            </a:r>
          </a:p>
          <a:p>
            <a:pPr algn="ctr"/>
            <a:r>
              <a:rPr lang="en-US" sz="3600" b="1">
                <a:ea typeface="Arial" pitchFamily="-107" charset="0"/>
                <a:cs typeface="Arial" pitchFamily="-107" charset="0"/>
              </a:rPr>
              <a:t>Technology</a:t>
            </a:r>
            <a:endParaRPr lang="en-US" sz="4800" b="1">
              <a:ea typeface="Arial" pitchFamily="-107" charset="0"/>
              <a:cs typeface="Arial" pitchFamily="-107"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ooter Placeholder 2"/>
          <p:cNvSpPr>
            <a:spLocks noGrp="1"/>
          </p:cNvSpPr>
          <p:nvPr>
            <p:ph type="ftr" sz="quarter" idx="10"/>
          </p:nvPr>
        </p:nvSpPr>
        <p:spPr/>
        <p:txBody>
          <a:bodyPr/>
          <a:lstStyle/>
          <a:p>
            <a:pPr>
              <a:defRPr/>
            </a:pPr>
            <a:r>
              <a:rPr lang="en-US"/>
              <a:t> 2006 Professor Kelvin W. Willoughby.</a:t>
            </a:r>
            <a:endParaRPr lang="en-US" sz="1400"/>
          </a:p>
        </p:txBody>
      </p:sp>
      <p:sp>
        <p:nvSpPr>
          <p:cNvPr id="88067" name="_s6156"/>
          <p:cNvSpPr>
            <a:spLocks noChangeArrowheads="1" noTextEdit="1"/>
          </p:cNvSpPr>
          <p:nvPr/>
        </p:nvSpPr>
        <p:spPr bwMode="auto">
          <a:xfrm>
            <a:off x="3522663" y="1787525"/>
            <a:ext cx="2174875" cy="2163763"/>
          </a:xfrm>
          <a:prstGeom prst="ellipse">
            <a:avLst/>
          </a:prstGeom>
          <a:solidFill>
            <a:srgbClr val="FFBA4F">
              <a:alpha val="50195"/>
            </a:srgbClr>
          </a:solidFill>
          <a:ln w="4699">
            <a:solidFill>
              <a:schemeClr val="tx1"/>
            </a:solidFill>
            <a:round/>
            <a:headEnd/>
            <a:tailEnd/>
          </a:ln>
        </p:spPr>
        <p:txBody>
          <a:bodyPr lIns="0" tIns="0" rIns="0" bIns="0" anchor="ctr">
            <a:prstTxWarp prst="textNoShape">
              <a:avLst/>
            </a:prstTxWarp>
          </a:bodyPr>
          <a:lstStyle/>
          <a:p>
            <a:endParaRPr lang="en-US"/>
          </a:p>
        </p:txBody>
      </p:sp>
      <p:sp>
        <p:nvSpPr>
          <p:cNvPr id="88068" name="_s6157"/>
          <p:cNvSpPr>
            <a:spLocks noChangeArrowheads="1"/>
          </p:cNvSpPr>
          <p:nvPr/>
        </p:nvSpPr>
        <p:spPr bwMode="auto">
          <a:xfrm>
            <a:off x="3522663" y="1030288"/>
            <a:ext cx="2174875" cy="539750"/>
          </a:xfrm>
          <a:prstGeom prst="rect">
            <a:avLst/>
          </a:prstGeom>
          <a:noFill/>
          <a:ln w="9525">
            <a:noFill/>
            <a:miter lim="800000"/>
            <a:headEnd/>
            <a:tailEnd/>
          </a:ln>
        </p:spPr>
        <p:txBody>
          <a:bodyPr wrap="none" lIns="0" tIns="0" rIns="0" bIns="0" anchor="ctr">
            <a:prstTxWarp prst="textNoShape">
              <a:avLst/>
            </a:prstTxWarp>
          </a:bodyPr>
          <a:lstStyle/>
          <a:p>
            <a:pPr algn="ctr"/>
            <a:r>
              <a:rPr lang="en-US" sz="1900" b="1">
                <a:ea typeface="Arial" pitchFamily="-107" charset="0"/>
                <a:cs typeface="Arial" pitchFamily="-107" charset="0"/>
              </a:rPr>
              <a:t>Technologies categorized by the</a:t>
            </a:r>
          </a:p>
          <a:p>
            <a:pPr algn="ctr"/>
            <a:r>
              <a:rPr lang="en-US" sz="1900" b="1">
                <a:ea typeface="Arial" pitchFamily="-107" charset="0"/>
                <a:cs typeface="Arial" pitchFamily="-107" charset="0"/>
              </a:rPr>
              <a:t>types of bio-related </a:t>
            </a:r>
            <a:r>
              <a:rPr lang="en-US" sz="1900" b="1">
                <a:solidFill>
                  <a:srgbClr val="FC0308"/>
                </a:solidFill>
                <a:ea typeface="Arial" pitchFamily="-107" charset="0"/>
                <a:cs typeface="Arial" pitchFamily="-107" charset="0"/>
              </a:rPr>
              <a:t>MEANS</a:t>
            </a:r>
            <a:r>
              <a:rPr lang="en-US" sz="1900" b="1">
                <a:ea typeface="Arial" pitchFamily="-107" charset="0"/>
                <a:cs typeface="Arial" pitchFamily="-107" charset="0"/>
              </a:rPr>
              <a:t> they incorporate</a:t>
            </a:r>
            <a:endParaRPr lang="en-US" sz="1500">
              <a:ea typeface="Arial" pitchFamily="-107" charset="0"/>
              <a:cs typeface="Arial" pitchFamily="-107" charset="0"/>
            </a:endParaRPr>
          </a:p>
        </p:txBody>
      </p:sp>
      <p:sp>
        <p:nvSpPr>
          <p:cNvPr id="88069" name="_s6158"/>
          <p:cNvSpPr>
            <a:spLocks noChangeArrowheads="1" noTextEdit="1"/>
          </p:cNvSpPr>
          <p:nvPr/>
        </p:nvSpPr>
        <p:spPr bwMode="auto">
          <a:xfrm>
            <a:off x="4237038" y="3021013"/>
            <a:ext cx="2174875" cy="2163762"/>
          </a:xfrm>
          <a:prstGeom prst="ellipse">
            <a:avLst/>
          </a:prstGeom>
          <a:solidFill>
            <a:srgbClr val="6CFF4E">
              <a:alpha val="50195"/>
            </a:srgbClr>
          </a:solidFill>
          <a:ln w="4699">
            <a:solidFill>
              <a:schemeClr val="tx1"/>
            </a:solidFill>
            <a:round/>
            <a:headEnd/>
            <a:tailEnd/>
          </a:ln>
        </p:spPr>
        <p:txBody>
          <a:bodyPr lIns="0" tIns="0" rIns="0" bIns="0" anchor="ctr">
            <a:prstTxWarp prst="textNoShape">
              <a:avLst/>
            </a:prstTxWarp>
          </a:bodyPr>
          <a:lstStyle/>
          <a:p>
            <a:endParaRPr lang="en-US"/>
          </a:p>
        </p:txBody>
      </p:sp>
      <p:sp>
        <p:nvSpPr>
          <p:cNvPr id="88070" name="_s6159"/>
          <p:cNvSpPr>
            <a:spLocks noChangeArrowheads="1"/>
          </p:cNvSpPr>
          <p:nvPr/>
        </p:nvSpPr>
        <p:spPr bwMode="auto">
          <a:xfrm>
            <a:off x="6456363" y="4752975"/>
            <a:ext cx="2174875" cy="539750"/>
          </a:xfrm>
          <a:prstGeom prst="rect">
            <a:avLst/>
          </a:prstGeom>
          <a:noFill/>
          <a:ln w="9525">
            <a:noFill/>
            <a:miter lim="800000"/>
            <a:headEnd/>
            <a:tailEnd/>
          </a:ln>
        </p:spPr>
        <p:txBody>
          <a:bodyPr wrap="none" lIns="0" tIns="0" rIns="0" bIns="0" anchor="ctr">
            <a:prstTxWarp prst="textNoShape">
              <a:avLst/>
            </a:prstTxWarp>
          </a:bodyPr>
          <a:lstStyle/>
          <a:p>
            <a:pPr algn="ctr"/>
            <a:endParaRPr lang="en-AU" sz="1500">
              <a:ea typeface="Arial" pitchFamily="-107" charset="0"/>
              <a:cs typeface="Arial" pitchFamily="-107" charset="0"/>
            </a:endParaRPr>
          </a:p>
        </p:txBody>
      </p:sp>
      <p:sp>
        <p:nvSpPr>
          <p:cNvPr id="88071" name="_s6160"/>
          <p:cNvSpPr>
            <a:spLocks noChangeArrowheads="1" noTextEdit="1"/>
          </p:cNvSpPr>
          <p:nvPr/>
        </p:nvSpPr>
        <p:spPr bwMode="auto">
          <a:xfrm>
            <a:off x="2805113" y="3019425"/>
            <a:ext cx="2174875" cy="2163763"/>
          </a:xfrm>
          <a:prstGeom prst="ellipse">
            <a:avLst/>
          </a:prstGeom>
          <a:solidFill>
            <a:srgbClr val="A8D3FF">
              <a:alpha val="50195"/>
            </a:srgbClr>
          </a:solidFill>
          <a:ln w="4699">
            <a:solidFill>
              <a:schemeClr val="tx1"/>
            </a:solidFill>
            <a:round/>
            <a:headEnd/>
            <a:tailEnd/>
          </a:ln>
        </p:spPr>
        <p:txBody>
          <a:bodyPr lIns="0" tIns="0" rIns="0" bIns="0" anchor="ctr">
            <a:prstTxWarp prst="textNoShape">
              <a:avLst/>
            </a:prstTxWarp>
          </a:bodyPr>
          <a:lstStyle/>
          <a:p>
            <a:endParaRPr lang="en-US"/>
          </a:p>
        </p:txBody>
      </p:sp>
      <p:sp>
        <p:nvSpPr>
          <p:cNvPr id="88072" name="_s6161"/>
          <p:cNvSpPr>
            <a:spLocks noChangeArrowheads="1"/>
          </p:cNvSpPr>
          <p:nvPr/>
        </p:nvSpPr>
        <p:spPr bwMode="auto">
          <a:xfrm>
            <a:off x="588963" y="4752975"/>
            <a:ext cx="2174875" cy="539750"/>
          </a:xfrm>
          <a:prstGeom prst="rect">
            <a:avLst/>
          </a:prstGeom>
          <a:noFill/>
          <a:ln w="9525">
            <a:noFill/>
            <a:miter lim="800000"/>
            <a:headEnd/>
            <a:tailEnd/>
          </a:ln>
        </p:spPr>
        <p:txBody>
          <a:bodyPr wrap="none" lIns="0" tIns="0" rIns="0" bIns="0" anchor="ctr">
            <a:prstTxWarp prst="textNoShape">
              <a:avLst/>
            </a:prstTxWarp>
          </a:bodyPr>
          <a:lstStyle/>
          <a:p>
            <a:pPr algn="ctr"/>
            <a:endParaRPr lang="en-US" sz="1500">
              <a:ea typeface="Arial" pitchFamily="-107" charset="0"/>
              <a:cs typeface="Arial" pitchFamily="-107" charset="0"/>
            </a:endParaRPr>
          </a:p>
          <a:p>
            <a:pPr algn="ctr"/>
            <a:endParaRPr lang="en-US" sz="1500">
              <a:ea typeface="Arial" pitchFamily="-107" charset="0"/>
              <a:cs typeface="Arial" pitchFamily="-107" charset="0"/>
            </a:endParaRPr>
          </a:p>
        </p:txBody>
      </p:sp>
      <p:sp>
        <p:nvSpPr>
          <p:cNvPr id="88073" name="Text Box 8"/>
          <p:cNvSpPr txBox="1">
            <a:spLocks noChangeArrowheads="1"/>
          </p:cNvSpPr>
          <p:nvPr/>
        </p:nvSpPr>
        <p:spPr bwMode="auto">
          <a:xfrm>
            <a:off x="1716088" y="228600"/>
            <a:ext cx="5716587" cy="519113"/>
          </a:xfrm>
          <a:prstGeom prst="rect">
            <a:avLst/>
          </a:prstGeom>
          <a:noFill/>
          <a:ln w="9525">
            <a:noFill/>
            <a:miter lim="800000"/>
            <a:headEnd/>
            <a:tailEnd/>
          </a:ln>
        </p:spPr>
        <p:txBody>
          <a:bodyPr wrap="none">
            <a:prstTxWarp prst="textNoShape">
              <a:avLst/>
            </a:prstTxWarp>
            <a:spAutoFit/>
          </a:bodyPr>
          <a:lstStyle/>
          <a:p>
            <a:pPr algn="ctr"/>
            <a:r>
              <a:rPr lang="en-US" sz="2800" b="1" i="1">
                <a:solidFill>
                  <a:srgbClr val="099B0F"/>
                </a:solidFill>
                <a:ea typeface="Arial" pitchFamily="-107" charset="0"/>
                <a:cs typeface="Arial" pitchFamily="-107" charset="0"/>
              </a:rPr>
              <a:t>Fields of Bioscience Technology</a:t>
            </a:r>
            <a:endParaRPr lang="en-US" sz="2800">
              <a:ea typeface="Arial" pitchFamily="-107" charset="0"/>
              <a:cs typeface="Arial" pitchFamily="-107" charset="0"/>
            </a:endParaRPr>
          </a:p>
        </p:txBody>
      </p:sp>
      <p:sp>
        <p:nvSpPr>
          <p:cNvPr id="88074" name="Text Box 9"/>
          <p:cNvSpPr txBox="1">
            <a:spLocks noChangeArrowheads="1"/>
          </p:cNvSpPr>
          <p:nvPr/>
        </p:nvSpPr>
        <p:spPr bwMode="auto">
          <a:xfrm>
            <a:off x="3708400" y="2349500"/>
            <a:ext cx="1771650" cy="366713"/>
          </a:xfrm>
          <a:prstGeom prst="rect">
            <a:avLst/>
          </a:prstGeom>
          <a:noFill/>
          <a:ln w="9525">
            <a:noFill/>
            <a:miter lim="800000"/>
            <a:headEnd/>
            <a:tailEnd/>
          </a:ln>
        </p:spPr>
        <p:txBody>
          <a:bodyPr wrap="none">
            <a:prstTxWarp prst="textNoShape">
              <a:avLst/>
            </a:prstTxWarp>
            <a:spAutoFit/>
          </a:bodyPr>
          <a:lstStyle/>
          <a:p>
            <a:r>
              <a:rPr lang="en-US" b="1">
                <a:ea typeface="Arial" pitchFamily="-107" charset="0"/>
                <a:cs typeface="Arial" pitchFamily="-107" charset="0"/>
              </a:rPr>
              <a:t>Biotechnology</a:t>
            </a:r>
            <a:endParaRPr lang="en-US">
              <a:ea typeface="Arial" pitchFamily="-107" charset="0"/>
              <a:cs typeface="Arial" pitchFamily="-107" charset="0"/>
            </a:endParaRPr>
          </a:p>
        </p:txBody>
      </p:sp>
      <p:sp>
        <p:nvSpPr>
          <p:cNvPr id="88075" name="Text Box 10"/>
          <p:cNvSpPr txBox="1">
            <a:spLocks noChangeArrowheads="1"/>
          </p:cNvSpPr>
          <p:nvPr/>
        </p:nvSpPr>
        <p:spPr bwMode="auto">
          <a:xfrm>
            <a:off x="2987675" y="4005263"/>
            <a:ext cx="1466850" cy="641350"/>
          </a:xfrm>
          <a:prstGeom prst="rect">
            <a:avLst/>
          </a:prstGeom>
          <a:noFill/>
          <a:ln w="9525">
            <a:noFill/>
            <a:miter lim="800000"/>
            <a:headEnd/>
            <a:tailEnd/>
          </a:ln>
        </p:spPr>
        <p:txBody>
          <a:bodyPr wrap="none">
            <a:prstTxWarp prst="textNoShape">
              <a:avLst/>
            </a:prstTxWarp>
            <a:spAutoFit/>
          </a:bodyPr>
          <a:lstStyle/>
          <a:p>
            <a:r>
              <a:rPr lang="en-US" b="1">
                <a:ea typeface="Arial" pitchFamily="-107" charset="0"/>
                <a:cs typeface="Arial" pitchFamily="-107" charset="0"/>
              </a:rPr>
              <a:t>Medical</a:t>
            </a:r>
            <a:endParaRPr lang="en-US">
              <a:ea typeface="Arial" pitchFamily="-107" charset="0"/>
              <a:cs typeface="Arial" pitchFamily="-107" charset="0"/>
            </a:endParaRPr>
          </a:p>
          <a:p>
            <a:r>
              <a:rPr lang="en-US" b="1">
                <a:ea typeface="Arial" pitchFamily="-107" charset="0"/>
                <a:cs typeface="Arial" pitchFamily="-107" charset="0"/>
              </a:rPr>
              <a:t>Technology</a:t>
            </a:r>
            <a:endParaRPr lang="en-US">
              <a:ea typeface="Arial" pitchFamily="-107" charset="0"/>
              <a:cs typeface="Arial" pitchFamily="-107" charset="0"/>
            </a:endParaRPr>
          </a:p>
        </p:txBody>
      </p:sp>
      <p:sp>
        <p:nvSpPr>
          <p:cNvPr id="88076" name="Text Box 11"/>
          <p:cNvSpPr txBox="1">
            <a:spLocks noChangeArrowheads="1"/>
          </p:cNvSpPr>
          <p:nvPr/>
        </p:nvSpPr>
        <p:spPr bwMode="auto">
          <a:xfrm>
            <a:off x="4787900" y="4005263"/>
            <a:ext cx="1543050" cy="641350"/>
          </a:xfrm>
          <a:prstGeom prst="rect">
            <a:avLst/>
          </a:prstGeom>
          <a:noFill/>
          <a:ln w="9525">
            <a:noFill/>
            <a:miter lim="800000"/>
            <a:headEnd/>
            <a:tailEnd/>
          </a:ln>
        </p:spPr>
        <p:txBody>
          <a:bodyPr wrap="none">
            <a:prstTxWarp prst="textNoShape">
              <a:avLst/>
            </a:prstTxWarp>
            <a:spAutoFit/>
          </a:bodyPr>
          <a:lstStyle/>
          <a:p>
            <a:pPr algn="r"/>
            <a:r>
              <a:rPr lang="en-US" b="1">
                <a:ea typeface="Arial" pitchFamily="-107" charset="0"/>
                <a:cs typeface="Arial" pitchFamily="-107" charset="0"/>
              </a:rPr>
              <a:t>Bio-systems</a:t>
            </a:r>
          </a:p>
          <a:p>
            <a:pPr algn="r"/>
            <a:r>
              <a:rPr lang="en-US" b="1">
                <a:ea typeface="Arial" pitchFamily="-107" charset="0"/>
                <a:cs typeface="Arial" pitchFamily="-107" charset="0"/>
              </a:rPr>
              <a:t>Technology</a:t>
            </a:r>
            <a:endParaRPr lang="en-US">
              <a:ea typeface="Arial" pitchFamily="-107" charset="0"/>
              <a:cs typeface="Arial" pitchFamily="-107" charset="0"/>
            </a:endParaRPr>
          </a:p>
        </p:txBody>
      </p:sp>
      <p:sp>
        <p:nvSpPr>
          <p:cNvPr id="88077" name="Line 12"/>
          <p:cNvSpPr>
            <a:spLocks noChangeShapeType="1"/>
          </p:cNvSpPr>
          <p:nvPr/>
        </p:nvSpPr>
        <p:spPr bwMode="auto">
          <a:xfrm>
            <a:off x="4419600" y="1600200"/>
            <a:ext cx="80963" cy="7493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88078" name="Text Box 13"/>
          <p:cNvSpPr txBox="1">
            <a:spLocks noChangeArrowheads="1"/>
          </p:cNvSpPr>
          <p:nvPr/>
        </p:nvSpPr>
        <p:spPr bwMode="auto">
          <a:xfrm>
            <a:off x="2286000" y="5867400"/>
            <a:ext cx="4953000" cy="669925"/>
          </a:xfrm>
          <a:prstGeom prst="rect">
            <a:avLst/>
          </a:prstGeom>
          <a:noFill/>
          <a:ln w="9525">
            <a:noFill/>
            <a:miter lim="800000"/>
            <a:headEnd/>
            <a:tailEnd/>
          </a:ln>
        </p:spPr>
        <p:txBody>
          <a:bodyPr>
            <a:prstTxWarp prst="textNoShape">
              <a:avLst/>
            </a:prstTxWarp>
            <a:spAutoFit/>
          </a:bodyPr>
          <a:lstStyle/>
          <a:p>
            <a:pPr algn="ctr"/>
            <a:r>
              <a:rPr lang="en-US" sz="1900" b="1">
                <a:ea typeface="Arial" pitchFamily="-107" charset="0"/>
                <a:cs typeface="Arial" pitchFamily="-107" charset="0"/>
              </a:rPr>
              <a:t>Technologies categorized by the</a:t>
            </a:r>
          </a:p>
          <a:p>
            <a:pPr algn="ctr"/>
            <a:r>
              <a:rPr lang="en-US" sz="1900" b="1">
                <a:ea typeface="Arial" pitchFamily="-107" charset="0"/>
                <a:cs typeface="Arial" pitchFamily="-107" charset="0"/>
              </a:rPr>
              <a:t>types of bio-related </a:t>
            </a:r>
            <a:r>
              <a:rPr lang="en-US" sz="1900" b="1">
                <a:solidFill>
                  <a:srgbClr val="FC0308"/>
                </a:solidFill>
                <a:ea typeface="Arial" pitchFamily="-107" charset="0"/>
                <a:cs typeface="Arial" pitchFamily="-107" charset="0"/>
              </a:rPr>
              <a:t>ENDS</a:t>
            </a:r>
            <a:r>
              <a:rPr lang="en-US" sz="1900" b="1">
                <a:ea typeface="Arial" pitchFamily="-107" charset="0"/>
                <a:cs typeface="Arial" pitchFamily="-107" charset="0"/>
              </a:rPr>
              <a:t> they serve</a:t>
            </a:r>
            <a:endParaRPr lang="en-US" sz="1700">
              <a:ea typeface="Arial" pitchFamily="-107" charset="0"/>
              <a:cs typeface="Arial" pitchFamily="-107" charset="0"/>
            </a:endParaRPr>
          </a:p>
        </p:txBody>
      </p:sp>
      <p:sp>
        <p:nvSpPr>
          <p:cNvPr id="88079" name="Line 14"/>
          <p:cNvSpPr>
            <a:spLocks noChangeShapeType="1"/>
          </p:cNvSpPr>
          <p:nvPr/>
        </p:nvSpPr>
        <p:spPr bwMode="auto">
          <a:xfrm flipH="1" flipV="1">
            <a:off x="4038600" y="4876800"/>
            <a:ext cx="152400" cy="9906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88080" name="Line 15"/>
          <p:cNvSpPr>
            <a:spLocks noChangeShapeType="1"/>
          </p:cNvSpPr>
          <p:nvPr/>
        </p:nvSpPr>
        <p:spPr bwMode="auto">
          <a:xfrm flipV="1">
            <a:off x="5334000" y="4953000"/>
            <a:ext cx="228600" cy="9144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88081" name="Text Box 16"/>
          <p:cNvSpPr txBox="1">
            <a:spLocks noChangeArrowheads="1"/>
          </p:cNvSpPr>
          <p:nvPr/>
        </p:nvSpPr>
        <p:spPr bwMode="auto">
          <a:xfrm>
            <a:off x="2843213" y="2924175"/>
            <a:ext cx="3563937" cy="641350"/>
          </a:xfrm>
          <a:prstGeom prst="rect">
            <a:avLst/>
          </a:prstGeom>
          <a:noFill/>
          <a:ln w="9525">
            <a:noFill/>
            <a:miter lim="800000"/>
            <a:headEnd/>
            <a:tailEnd/>
          </a:ln>
        </p:spPr>
        <p:txBody>
          <a:bodyPr wrap="none">
            <a:prstTxWarp prst="textNoShape">
              <a:avLst/>
            </a:prstTxWarp>
            <a:spAutoFit/>
          </a:bodyPr>
          <a:lstStyle/>
          <a:p>
            <a:pPr algn="ctr"/>
            <a:r>
              <a:rPr lang="en-US" sz="3600" b="1">
                <a:ea typeface="Arial" pitchFamily="-107" charset="0"/>
                <a:cs typeface="Arial" pitchFamily="-107" charset="0"/>
              </a:rPr>
              <a:t>“Life Sciences”</a:t>
            </a:r>
            <a:endParaRPr lang="en-US" sz="4800" b="1">
              <a:ea typeface="Arial" pitchFamily="-107" charset="0"/>
              <a:cs typeface="Arial" pitchFamily="-107"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24579" name="Title 1"/>
          <p:cNvSpPr>
            <a:spLocks noGrp="1"/>
          </p:cNvSpPr>
          <p:nvPr>
            <p:ph type="title"/>
          </p:nvPr>
        </p:nvSpPr>
        <p:spPr>
          <a:xfrm>
            <a:off x="241300" y="1611313"/>
            <a:ext cx="8229600" cy="3803650"/>
          </a:xfrm>
        </p:spPr>
        <p:txBody>
          <a:bodyPr/>
          <a:lstStyle/>
          <a:p>
            <a:pPr eaLnBrk="1" hangingPunct="1"/>
            <a:r>
              <a:rPr lang="en-AU" sz="4000" b="1" smtClean="0"/>
              <a:t>The Digital Revolution</a:t>
            </a:r>
            <a:r>
              <a:rPr lang="en-AU" sz="4000" smtClean="0"/>
              <a:t/>
            </a:r>
            <a:br>
              <a:rPr lang="en-AU" sz="4000" smtClean="0"/>
            </a:br>
            <a:r>
              <a:rPr lang="en-AU" sz="4000" smtClean="0"/>
              <a:t/>
            </a:r>
            <a:br>
              <a:rPr lang="en-AU" sz="4000" smtClean="0"/>
            </a:br>
            <a:r>
              <a:rPr lang="en-AU" sz="2800" smtClean="0"/>
              <a:t>Based on Information Technology and Telecommunications had its beginnings in the early 1970’s and is expected to extend through to the 2040’s. </a:t>
            </a:r>
            <a:r>
              <a:rPr lang="en-AU" sz="3200" smtClean="0"/>
              <a:t/>
            </a:r>
            <a:br>
              <a:rPr lang="en-AU" sz="3200" smtClean="0"/>
            </a:br>
            <a:r>
              <a:rPr lang="en-AU" sz="3200" smtClean="0"/>
              <a:t/>
            </a:r>
            <a:br>
              <a:rPr lang="en-AU" sz="3200" smtClean="0"/>
            </a:br>
            <a:r>
              <a:rPr lang="en-AU" sz="2800" smtClean="0"/>
              <a:t>The nature and scope of innovation which it has  produced has been  unprecedented. </a:t>
            </a:r>
            <a:r>
              <a:rPr lang="en-AU" sz="4000" smtClean="0"/>
              <a:t/>
            </a:r>
            <a:br>
              <a:rPr lang="en-AU" sz="4000" smtClean="0"/>
            </a:br>
            <a:r>
              <a:rPr lang="en-AU" sz="4000" smtClean="0"/>
              <a:t/>
            </a:r>
            <a:br>
              <a:rPr lang="en-AU" sz="4000" smtClean="0"/>
            </a:br>
            <a:r>
              <a:rPr lang="en-AU" sz="4000" smtClean="0"/>
              <a:t/>
            </a:r>
            <a:br>
              <a:rPr lang="en-AU" sz="4000" smtClean="0"/>
            </a:br>
            <a:endParaRPr lang="en-AU" sz="4000" smtClean="0"/>
          </a:p>
        </p:txBody>
      </p:sp>
      <p:sp>
        <p:nvSpPr>
          <p:cNvPr id="24580"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24581"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_s6156"/>
          <p:cNvSpPr>
            <a:spLocks noChangeArrowheads="1" noTextEdit="1"/>
          </p:cNvSpPr>
          <p:nvPr/>
        </p:nvSpPr>
        <p:spPr bwMode="auto">
          <a:xfrm>
            <a:off x="3522663" y="1787525"/>
            <a:ext cx="2174875" cy="2163763"/>
          </a:xfrm>
          <a:prstGeom prst="ellipse">
            <a:avLst/>
          </a:prstGeom>
          <a:solidFill>
            <a:srgbClr val="FFBA4F">
              <a:alpha val="50195"/>
            </a:srgbClr>
          </a:solidFill>
          <a:ln w="4699">
            <a:solidFill>
              <a:schemeClr val="tx1"/>
            </a:solidFill>
            <a:round/>
            <a:headEnd/>
            <a:tailEnd/>
          </a:ln>
        </p:spPr>
        <p:txBody>
          <a:bodyPr lIns="0" tIns="0" rIns="0" bIns="0" anchor="ctr">
            <a:prstTxWarp prst="textNoShape">
              <a:avLst/>
            </a:prstTxWarp>
          </a:bodyPr>
          <a:lstStyle/>
          <a:p>
            <a:endParaRPr lang="en-US"/>
          </a:p>
        </p:txBody>
      </p:sp>
      <p:sp>
        <p:nvSpPr>
          <p:cNvPr id="90115" name="_s6157"/>
          <p:cNvSpPr>
            <a:spLocks noChangeArrowheads="1"/>
          </p:cNvSpPr>
          <p:nvPr/>
        </p:nvSpPr>
        <p:spPr bwMode="auto">
          <a:xfrm>
            <a:off x="3522663" y="1030288"/>
            <a:ext cx="2174875" cy="539750"/>
          </a:xfrm>
          <a:prstGeom prst="rect">
            <a:avLst/>
          </a:prstGeom>
          <a:noFill/>
          <a:ln w="9525">
            <a:noFill/>
            <a:miter lim="800000"/>
            <a:headEnd/>
            <a:tailEnd/>
          </a:ln>
        </p:spPr>
        <p:txBody>
          <a:bodyPr wrap="none" lIns="0" tIns="0" rIns="0" bIns="0" anchor="ctr">
            <a:prstTxWarp prst="textNoShape">
              <a:avLst/>
            </a:prstTxWarp>
          </a:bodyPr>
          <a:lstStyle/>
          <a:p>
            <a:pPr algn="ctr"/>
            <a:r>
              <a:rPr lang="en-US" sz="1900" b="1">
                <a:ea typeface="Arial" pitchFamily="-107" charset="0"/>
                <a:cs typeface="Arial" pitchFamily="-107" charset="0"/>
              </a:rPr>
              <a:t>Technologies categorized by the</a:t>
            </a:r>
          </a:p>
          <a:p>
            <a:pPr algn="ctr"/>
            <a:r>
              <a:rPr lang="en-US" sz="1900" b="1">
                <a:ea typeface="Arial" pitchFamily="-107" charset="0"/>
                <a:cs typeface="Arial" pitchFamily="-107" charset="0"/>
              </a:rPr>
              <a:t>types of bio-related </a:t>
            </a:r>
            <a:r>
              <a:rPr lang="en-US" sz="1900" b="1">
                <a:solidFill>
                  <a:srgbClr val="FC0308"/>
                </a:solidFill>
                <a:ea typeface="Arial" pitchFamily="-107" charset="0"/>
                <a:cs typeface="Arial" pitchFamily="-107" charset="0"/>
              </a:rPr>
              <a:t>MEANS</a:t>
            </a:r>
            <a:r>
              <a:rPr lang="en-US" sz="1900" b="1">
                <a:ea typeface="Arial" pitchFamily="-107" charset="0"/>
                <a:cs typeface="Arial" pitchFamily="-107" charset="0"/>
              </a:rPr>
              <a:t> they incorporate</a:t>
            </a:r>
            <a:endParaRPr lang="en-US" sz="1500">
              <a:ea typeface="Arial" pitchFamily="-107" charset="0"/>
              <a:cs typeface="Arial" pitchFamily="-107" charset="0"/>
            </a:endParaRPr>
          </a:p>
        </p:txBody>
      </p:sp>
      <p:sp>
        <p:nvSpPr>
          <p:cNvPr id="90116" name="_s6158"/>
          <p:cNvSpPr>
            <a:spLocks noChangeArrowheads="1" noTextEdit="1"/>
          </p:cNvSpPr>
          <p:nvPr/>
        </p:nvSpPr>
        <p:spPr bwMode="auto">
          <a:xfrm>
            <a:off x="4237038" y="3021013"/>
            <a:ext cx="2174875" cy="2163762"/>
          </a:xfrm>
          <a:prstGeom prst="ellipse">
            <a:avLst/>
          </a:prstGeom>
          <a:solidFill>
            <a:srgbClr val="6CFF4E">
              <a:alpha val="50195"/>
            </a:srgbClr>
          </a:solidFill>
          <a:ln w="4699">
            <a:solidFill>
              <a:schemeClr val="tx1"/>
            </a:solidFill>
            <a:round/>
            <a:headEnd/>
            <a:tailEnd/>
          </a:ln>
        </p:spPr>
        <p:txBody>
          <a:bodyPr lIns="0" tIns="0" rIns="0" bIns="0" anchor="ctr">
            <a:prstTxWarp prst="textNoShape">
              <a:avLst/>
            </a:prstTxWarp>
          </a:bodyPr>
          <a:lstStyle/>
          <a:p>
            <a:endParaRPr lang="en-US"/>
          </a:p>
        </p:txBody>
      </p:sp>
      <p:sp>
        <p:nvSpPr>
          <p:cNvPr id="90117" name="_s6159"/>
          <p:cNvSpPr>
            <a:spLocks noChangeArrowheads="1"/>
          </p:cNvSpPr>
          <p:nvPr/>
        </p:nvSpPr>
        <p:spPr bwMode="auto">
          <a:xfrm>
            <a:off x="6456363" y="4752975"/>
            <a:ext cx="2174875" cy="539750"/>
          </a:xfrm>
          <a:prstGeom prst="rect">
            <a:avLst/>
          </a:prstGeom>
          <a:noFill/>
          <a:ln w="9525">
            <a:noFill/>
            <a:miter lim="800000"/>
            <a:headEnd/>
            <a:tailEnd/>
          </a:ln>
        </p:spPr>
        <p:txBody>
          <a:bodyPr wrap="none" lIns="0" tIns="0" rIns="0" bIns="0" anchor="ctr">
            <a:prstTxWarp prst="textNoShape">
              <a:avLst/>
            </a:prstTxWarp>
          </a:bodyPr>
          <a:lstStyle/>
          <a:p>
            <a:pPr algn="ctr"/>
            <a:endParaRPr lang="en-AU" sz="1500">
              <a:ea typeface="Arial" pitchFamily="-107" charset="0"/>
              <a:cs typeface="Arial" pitchFamily="-107" charset="0"/>
            </a:endParaRPr>
          </a:p>
        </p:txBody>
      </p:sp>
      <p:sp>
        <p:nvSpPr>
          <p:cNvPr id="90118" name="_s6160"/>
          <p:cNvSpPr>
            <a:spLocks noChangeArrowheads="1" noTextEdit="1"/>
          </p:cNvSpPr>
          <p:nvPr/>
        </p:nvSpPr>
        <p:spPr bwMode="auto">
          <a:xfrm>
            <a:off x="2805113" y="3019425"/>
            <a:ext cx="2174875" cy="2163763"/>
          </a:xfrm>
          <a:prstGeom prst="ellipse">
            <a:avLst/>
          </a:prstGeom>
          <a:solidFill>
            <a:srgbClr val="A8D3FF">
              <a:alpha val="50195"/>
            </a:srgbClr>
          </a:solidFill>
          <a:ln w="4699">
            <a:solidFill>
              <a:schemeClr val="tx1"/>
            </a:solidFill>
            <a:round/>
            <a:headEnd/>
            <a:tailEnd/>
          </a:ln>
        </p:spPr>
        <p:txBody>
          <a:bodyPr lIns="0" tIns="0" rIns="0" bIns="0" anchor="ctr">
            <a:prstTxWarp prst="textNoShape">
              <a:avLst/>
            </a:prstTxWarp>
          </a:bodyPr>
          <a:lstStyle/>
          <a:p>
            <a:endParaRPr lang="en-US"/>
          </a:p>
        </p:txBody>
      </p:sp>
      <p:sp>
        <p:nvSpPr>
          <p:cNvPr id="90119" name="_s6161"/>
          <p:cNvSpPr>
            <a:spLocks noChangeArrowheads="1"/>
          </p:cNvSpPr>
          <p:nvPr/>
        </p:nvSpPr>
        <p:spPr bwMode="auto">
          <a:xfrm>
            <a:off x="588963" y="4752975"/>
            <a:ext cx="2174875" cy="539750"/>
          </a:xfrm>
          <a:prstGeom prst="rect">
            <a:avLst/>
          </a:prstGeom>
          <a:noFill/>
          <a:ln w="9525">
            <a:noFill/>
            <a:miter lim="800000"/>
            <a:headEnd/>
            <a:tailEnd/>
          </a:ln>
        </p:spPr>
        <p:txBody>
          <a:bodyPr wrap="none" lIns="0" tIns="0" rIns="0" bIns="0" anchor="ctr">
            <a:prstTxWarp prst="textNoShape">
              <a:avLst/>
            </a:prstTxWarp>
          </a:bodyPr>
          <a:lstStyle/>
          <a:p>
            <a:pPr algn="ctr"/>
            <a:endParaRPr lang="en-US" sz="1500">
              <a:ea typeface="Arial" pitchFamily="-107" charset="0"/>
              <a:cs typeface="Arial" pitchFamily="-107" charset="0"/>
            </a:endParaRPr>
          </a:p>
          <a:p>
            <a:pPr algn="ctr"/>
            <a:endParaRPr lang="en-US" sz="1500">
              <a:ea typeface="Arial" pitchFamily="-107" charset="0"/>
              <a:cs typeface="Arial" pitchFamily="-107" charset="0"/>
            </a:endParaRPr>
          </a:p>
        </p:txBody>
      </p:sp>
      <p:sp>
        <p:nvSpPr>
          <p:cNvPr id="90120" name="Text Box 8"/>
          <p:cNvSpPr txBox="1">
            <a:spLocks noChangeArrowheads="1"/>
          </p:cNvSpPr>
          <p:nvPr/>
        </p:nvSpPr>
        <p:spPr bwMode="auto">
          <a:xfrm>
            <a:off x="1716088" y="228600"/>
            <a:ext cx="5716587" cy="519113"/>
          </a:xfrm>
          <a:prstGeom prst="rect">
            <a:avLst/>
          </a:prstGeom>
          <a:noFill/>
          <a:ln w="9525">
            <a:noFill/>
            <a:miter lim="800000"/>
            <a:headEnd/>
            <a:tailEnd/>
          </a:ln>
        </p:spPr>
        <p:txBody>
          <a:bodyPr wrap="none">
            <a:prstTxWarp prst="textNoShape">
              <a:avLst/>
            </a:prstTxWarp>
            <a:spAutoFit/>
          </a:bodyPr>
          <a:lstStyle/>
          <a:p>
            <a:pPr algn="ctr"/>
            <a:r>
              <a:rPr lang="en-US" sz="2800" b="1" i="1">
                <a:solidFill>
                  <a:srgbClr val="099B0F"/>
                </a:solidFill>
                <a:ea typeface="Arial" pitchFamily="-107" charset="0"/>
                <a:cs typeface="Arial" pitchFamily="-107" charset="0"/>
              </a:rPr>
              <a:t>Fields of Bioscience Technology</a:t>
            </a:r>
            <a:endParaRPr lang="en-US" sz="2800">
              <a:ea typeface="Arial" pitchFamily="-107" charset="0"/>
              <a:cs typeface="Arial" pitchFamily="-107" charset="0"/>
            </a:endParaRPr>
          </a:p>
        </p:txBody>
      </p:sp>
      <p:sp>
        <p:nvSpPr>
          <p:cNvPr id="90121" name="Text Box 9"/>
          <p:cNvSpPr txBox="1">
            <a:spLocks noChangeArrowheads="1"/>
          </p:cNvSpPr>
          <p:nvPr/>
        </p:nvSpPr>
        <p:spPr bwMode="auto">
          <a:xfrm>
            <a:off x="3708400" y="2349500"/>
            <a:ext cx="1771650" cy="366713"/>
          </a:xfrm>
          <a:prstGeom prst="rect">
            <a:avLst/>
          </a:prstGeom>
          <a:noFill/>
          <a:ln w="9525">
            <a:noFill/>
            <a:miter lim="800000"/>
            <a:headEnd/>
            <a:tailEnd/>
          </a:ln>
        </p:spPr>
        <p:txBody>
          <a:bodyPr wrap="none">
            <a:prstTxWarp prst="textNoShape">
              <a:avLst/>
            </a:prstTxWarp>
            <a:spAutoFit/>
          </a:bodyPr>
          <a:lstStyle/>
          <a:p>
            <a:r>
              <a:rPr lang="en-US" b="1">
                <a:ea typeface="Arial" pitchFamily="-107" charset="0"/>
                <a:cs typeface="Arial" pitchFamily="-107" charset="0"/>
              </a:rPr>
              <a:t>Biotechnology</a:t>
            </a:r>
            <a:endParaRPr lang="en-US">
              <a:ea typeface="Arial" pitchFamily="-107" charset="0"/>
              <a:cs typeface="Arial" pitchFamily="-107" charset="0"/>
            </a:endParaRPr>
          </a:p>
        </p:txBody>
      </p:sp>
      <p:sp>
        <p:nvSpPr>
          <p:cNvPr id="90122" name="Text Box 10"/>
          <p:cNvSpPr txBox="1">
            <a:spLocks noChangeArrowheads="1"/>
          </p:cNvSpPr>
          <p:nvPr/>
        </p:nvSpPr>
        <p:spPr bwMode="auto">
          <a:xfrm>
            <a:off x="2916238" y="3933825"/>
            <a:ext cx="1466850" cy="641350"/>
          </a:xfrm>
          <a:prstGeom prst="rect">
            <a:avLst/>
          </a:prstGeom>
          <a:noFill/>
          <a:ln w="9525">
            <a:noFill/>
            <a:miter lim="800000"/>
            <a:headEnd/>
            <a:tailEnd/>
          </a:ln>
        </p:spPr>
        <p:txBody>
          <a:bodyPr wrap="none">
            <a:prstTxWarp prst="textNoShape">
              <a:avLst/>
            </a:prstTxWarp>
            <a:spAutoFit/>
          </a:bodyPr>
          <a:lstStyle/>
          <a:p>
            <a:r>
              <a:rPr lang="en-US" b="1">
                <a:ea typeface="Arial" pitchFamily="-107" charset="0"/>
                <a:cs typeface="Arial" pitchFamily="-107" charset="0"/>
              </a:rPr>
              <a:t>Medical</a:t>
            </a:r>
            <a:endParaRPr lang="en-US">
              <a:ea typeface="Arial" pitchFamily="-107" charset="0"/>
              <a:cs typeface="Arial" pitchFamily="-107" charset="0"/>
            </a:endParaRPr>
          </a:p>
          <a:p>
            <a:r>
              <a:rPr lang="en-US" b="1">
                <a:ea typeface="Arial" pitchFamily="-107" charset="0"/>
                <a:cs typeface="Arial" pitchFamily="-107" charset="0"/>
              </a:rPr>
              <a:t>Technology</a:t>
            </a:r>
            <a:endParaRPr lang="en-US">
              <a:ea typeface="Arial" pitchFamily="-107" charset="0"/>
              <a:cs typeface="Arial" pitchFamily="-107" charset="0"/>
            </a:endParaRPr>
          </a:p>
        </p:txBody>
      </p:sp>
      <p:sp>
        <p:nvSpPr>
          <p:cNvPr id="90123" name="Text Box 11"/>
          <p:cNvSpPr txBox="1">
            <a:spLocks noChangeArrowheads="1"/>
          </p:cNvSpPr>
          <p:nvPr/>
        </p:nvSpPr>
        <p:spPr bwMode="auto">
          <a:xfrm>
            <a:off x="4787900" y="3933825"/>
            <a:ext cx="1543050" cy="641350"/>
          </a:xfrm>
          <a:prstGeom prst="rect">
            <a:avLst/>
          </a:prstGeom>
          <a:noFill/>
          <a:ln w="9525">
            <a:noFill/>
            <a:miter lim="800000"/>
            <a:headEnd/>
            <a:tailEnd/>
          </a:ln>
        </p:spPr>
        <p:txBody>
          <a:bodyPr wrap="none">
            <a:prstTxWarp prst="textNoShape">
              <a:avLst/>
            </a:prstTxWarp>
            <a:spAutoFit/>
          </a:bodyPr>
          <a:lstStyle/>
          <a:p>
            <a:pPr algn="r"/>
            <a:r>
              <a:rPr lang="en-US" b="1">
                <a:ea typeface="Arial" pitchFamily="-107" charset="0"/>
                <a:cs typeface="Arial" pitchFamily="-107" charset="0"/>
              </a:rPr>
              <a:t>Bio-systems</a:t>
            </a:r>
          </a:p>
          <a:p>
            <a:pPr algn="r"/>
            <a:r>
              <a:rPr lang="en-US" b="1">
                <a:ea typeface="Arial" pitchFamily="-107" charset="0"/>
                <a:cs typeface="Arial" pitchFamily="-107" charset="0"/>
              </a:rPr>
              <a:t>Technology</a:t>
            </a:r>
            <a:endParaRPr lang="en-US">
              <a:ea typeface="Arial" pitchFamily="-107" charset="0"/>
              <a:cs typeface="Arial" pitchFamily="-107" charset="0"/>
            </a:endParaRPr>
          </a:p>
        </p:txBody>
      </p:sp>
      <p:sp>
        <p:nvSpPr>
          <p:cNvPr id="90124" name="Line 12"/>
          <p:cNvSpPr>
            <a:spLocks noChangeShapeType="1"/>
          </p:cNvSpPr>
          <p:nvPr/>
        </p:nvSpPr>
        <p:spPr bwMode="auto">
          <a:xfrm>
            <a:off x="4419600" y="1600200"/>
            <a:ext cx="80963" cy="676275"/>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90125" name="Text Box 13"/>
          <p:cNvSpPr txBox="1">
            <a:spLocks noChangeArrowheads="1"/>
          </p:cNvSpPr>
          <p:nvPr/>
        </p:nvSpPr>
        <p:spPr bwMode="auto">
          <a:xfrm>
            <a:off x="2286000" y="5867400"/>
            <a:ext cx="4953000" cy="669925"/>
          </a:xfrm>
          <a:prstGeom prst="rect">
            <a:avLst/>
          </a:prstGeom>
          <a:noFill/>
          <a:ln w="9525">
            <a:noFill/>
            <a:miter lim="800000"/>
            <a:headEnd/>
            <a:tailEnd/>
          </a:ln>
        </p:spPr>
        <p:txBody>
          <a:bodyPr>
            <a:prstTxWarp prst="textNoShape">
              <a:avLst/>
            </a:prstTxWarp>
            <a:spAutoFit/>
          </a:bodyPr>
          <a:lstStyle/>
          <a:p>
            <a:pPr algn="ctr"/>
            <a:r>
              <a:rPr lang="en-US" sz="1900" b="1">
                <a:ea typeface="Arial" pitchFamily="-107" charset="0"/>
                <a:cs typeface="Arial" pitchFamily="-107" charset="0"/>
              </a:rPr>
              <a:t>Technologies categorized by the</a:t>
            </a:r>
          </a:p>
          <a:p>
            <a:pPr algn="ctr"/>
            <a:r>
              <a:rPr lang="en-US" sz="1900" b="1">
                <a:ea typeface="Arial" pitchFamily="-107" charset="0"/>
                <a:cs typeface="Arial" pitchFamily="-107" charset="0"/>
              </a:rPr>
              <a:t>types of bio-related </a:t>
            </a:r>
            <a:r>
              <a:rPr lang="en-US" sz="1900" b="1">
                <a:solidFill>
                  <a:srgbClr val="FC0308"/>
                </a:solidFill>
                <a:ea typeface="Arial" pitchFamily="-107" charset="0"/>
                <a:cs typeface="Arial" pitchFamily="-107" charset="0"/>
              </a:rPr>
              <a:t>ENDS</a:t>
            </a:r>
            <a:r>
              <a:rPr lang="en-US" sz="1900" b="1">
                <a:ea typeface="Arial" pitchFamily="-107" charset="0"/>
                <a:cs typeface="Arial" pitchFamily="-107" charset="0"/>
              </a:rPr>
              <a:t> they serve</a:t>
            </a:r>
            <a:endParaRPr lang="en-US" sz="1700">
              <a:ea typeface="Arial" pitchFamily="-107" charset="0"/>
              <a:cs typeface="Arial" pitchFamily="-107" charset="0"/>
            </a:endParaRPr>
          </a:p>
        </p:txBody>
      </p:sp>
      <p:sp>
        <p:nvSpPr>
          <p:cNvPr id="90126" name="Line 14"/>
          <p:cNvSpPr>
            <a:spLocks noChangeShapeType="1"/>
          </p:cNvSpPr>
          <p:nvPr/>
        </p:nvSpPr>
        <p:spPr bwMode="auto">
          <a:xfrm flipH="1" flipV="1">
            <a:off x="4038600" y="4876800"/>
            <a:ext cx="152400" cy="9906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90127" name="Line 15"/>
          <p:cNvSpPr>
            <a:spLocks noChangeShapeType="1"/>
          </p:cNvSpPr>
          <p:nvPr/>
        </p:nvSpPr>
        <p:spPr bwMode="auto">
          <a:xfrm flipV="1">
            <a:off x="5334000" y="4953000"/>
            <a:ext cx="228600" cy="9144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90128" name="Text Box 16"/>
          <p:cNvSpPr txBox="1">
            <a:spLocks noChangeArrowheads="1"/>
          </p:cNvSpPr>
          <p:nvPr/>
        </p:nvSpPr>
        <p:spPr bwMode="auto">
          <a:xfrm>
            <a:off x="3203575" y="2708275"/>
            <a:ext cx="2749550" cy="1190625"/>
          </a:xfrm>
          <a:prstGeom prst="rect">
            <a:avLst/>
          </a:prstGeom>
          <a:noFill/>
          <a:ln w="9525">
            <a:noFill/>
            <a:miter lim="800000"/>
            <a:headEnd/>
            <a:tailEnd/>
          </a:ln>
        </p:spPr>
        <p:txBody>
          <a:bodyPr wrap="none">
            <a:prstTxWarp prst="textNoShape">
              <a:avLst/>
            </a:prstTxWarp>
            <a:spAutoFit/>
          </a:bodyPr>
          <a:lstStyle/>
          <a:p>
            <a:pPr algn="ctr"/>
            <a:r>
              <a:rPr lang="en-US" sz="3600" b="1">
                <a:ea typeface="Arial" pitchFamily="-107" charset="0"/>
                <a:cs typeface="Arial" pitchFamily="-107" charset="0"/>
              </a:rPr>
              <a:t>Bioscience</a:t>
            </a:r>
          </a:p>
          <a:p>
            <a:pPr algn="ctr"/>
            <a:r>
              <a:rPr lang="en-US" sz="3600" b="1">
                <a:ea typeface="Arial" pitchFamily="-107" charset="0"/>
                <a:cs typeface="Arial" pitchFamily="-107" charset="0"/>
              </a:rPr>
              <a:t>Technology</a:t>
            </a:r>
            <a:endParaRPr lang="en-US" sz="4800" b="1">
              <a:ea typeface="Arial" pitchFamily="-107" charset="0"/>
              <a:cs typeface="Arial" pitchFamily="-107" charset="0"/>
            </a:endParaRPr>
          </a:p>
        </p:txBody>
      </p:sp>
      <p:sp>
        <p:nvSpPr>
          <p:cNvPr id="11281" name="AutoShape 17"/>
          <p:cNvSpPr>
            <a:spLocks noChangeArrowheads="1"/>
          </p:cNvSpPr>
          <p:nvPr/>
        </p:nvSpPr>
        <p:spPr bwMode="auto">
          <a:xfrm>
            <a:off x="381000" y="3429000"/>
            <a:ext cx="2513013" cy="503238"/>
          </a:xfrm>
          <a:prstGeom prst="rightArrowCallout">
            <a:avLst>
              <a:gd name="adj1" fmla="val 25000"/>
              <a:gd name="adj2" fmla="val 12500"/>
              <a:gd name="adj3" fmla="val 83228"/>
              <a:gd name="adj4" fmla="val 66667"/>
            </a:avLst>
          </a:prstGeom>
          <a:gradFill rotWithShape="0">
            <a:gsLst>
              <a:gs pos="0">
                <a:schemeClr val="bg1">
                  <a:alpha val="0"/>
                </a:schemeClr>
              </a:gs>
              <a:gs pos="100000">
                <a:schemeClr val="bg1">
                  <a:gamma/>
                  <a:tint val="0"/>
                  <a:invGamma/>
                </a:schemeClr>
              </a:gs>
            </a:gsLst>
            <a:lin ang="5400000" scaled="1"/>
          </a:gradFill>
          <a:ln w="9525">
            <a:solidFill>
              <a:schemeClr val="tx1">
                <a:lumMod val="75000"/>
                <a:lumOff val="25000"/>
              </a:schemeClr>
            </a:solidFill>
            <a:miter lim="800000"/>
            <a:headEnd/>
            <a:tailEnd/>
          </a:ln>
          <a:effectLst/>
        </p:spPr>
        <p:txBody>
          <a:bodyPr anchor="ctr">
            <a:prstTxWarp prst="textNoShape">
              <a:avLst/>
            </a:prstTxWarp>
            <a:spAutoFit/>
          </a:bodyPr>
          <a:lstStyle/>
          <a:p>
            <a:pPr algn="ctr" fontAlgn="auto">
              <a:spcBef>
                <a:spcPct val="20000"/>
              </a:spcBef>
              <a:spcAft>
                <a:spcPts val="0"/>
              </a:spcAft>
              <a:defRPr/>
            </a:pPr>
            <a:r>
              <a:rPr lang="en-US" sz="1200" b="1" dirty="0">
                <a:solidFill>
                  <a:schemeClr val="tx1">
                    <a:lumMod val="75000"/>
                    <a:lumOff val="25000"/>
                  </a:schemeClr>
                </a:solidFill>
                <a:latin typeface="+mn-lt"/>
                <a:ea typeface="Arial" pitchFamily="-107" charset="0"/>
                <a:cs typeface="Arial" pitchFamily="-107" charset="0"/>
              </a:rPr>
              <a:t>Medical</a:t>
            </a:r>
          </a:p>
          <a:p>
            <a:pPr algn="ctr" fontAlgn="auto">
              <a:spcBef>
                <a:spcPct val="20000"/>
              </a:spcBef>
              <a:spcAft>
                <a:spcPts val="0"/>
              </a:spcAft>
              <a:defRPr/>
            </a:pPr>
            <a:r>
              <a:rPr lang="en-US" sz="1200" b="1" dirty="0">
                <a:solidFill>
                  <a:schemeClr val="tx1">
                    <a:lumMod val="75000"/>
                    <a:lumOff val="25000"/>
                  </a:schemeClr>
                </a:solidFill>
                <a:latin typeface="+mn-lt"/>
                <a:ea typeface="Arial" pitchFamily="-107" charset="0"/>
                <a:cs typeface="Arial" pitchFamily="-107" charset="0"/>
              </a:rPr>
              <a:t>Devices</a:t>
            </a:r>
          </a:p>
        </p:txBody>
      </p:sp>
      <p:sp>
        <p:nvSpPr>
          <p:cNvPr id="11282" name="AutoShape 18"/>
          <p:cNvSpPr>
            <a:spLocks noChangeArrowheads="1"/>
          </p:cNvSpPr>
          <p:nvPr/>
        </p:nvSpPr>
        <p:spPr bwMode="auto">
          <a:xfrm flipH="1">
            <a:off x="6248400" y="3352800"/>
            <a:ext cx="2211388" cy="503238"/>
          </a:xfrm>
          <a:prstGeom prst="rightArrowCallout">
            <a:avLst>
              <a:gd name="adj1" fmla="val 25000"/>
              <a:gd name="adj2" fmla="val 12500"/>
              <a:gd name="adj3" fmla="val 73239"/>
              <a:gd name="adj4" fmla="val 66667"/>
            </a:avLst>
          </a:prstGeom>
          <a:gradFill rotWithShape="0">
            <a:gsLst>
              <a:gs pos="0">
                <a:schemeClr val="bg1">
                  <a:alpha val="0"/>
                </a:schemeClr>
              </a:gs>
              <a:gs pos="100000">
                <a:schemeClr val="bg1">
                  <a:gamma/>
                  <a:tint val="0"/>
                  <a:invGamma/>
                </a:schemeClr>
              </a:gs>
            </a:gsLst>
            <a:lin ang="5400000" scaled="1"/>
          </a:gradFill>
          <a:ln w="9525">
            <a:solidFill>
              <a:schemeClr val="tx1">
                <a:lumMod val="75000"/>
                <a:lumOff val="25000"/>
              </a:schemeClr>
            </a:solidFill>
            <a:miter lim="800000"/>
            <a:headEnd/>
            <a:tailEnd/>
          </a:ln>
          <a:effectLst/>
        </p:spPr>
        <p:txBody>
          <a:bodyPr anchor="ctr">
            <a:prstTxWarp prst="textNoShape">
              <a:avLst/>
            </a:prstTxWarp>
            <a:spAutoFit/>
          </a:bodyPr>
          <a:lstStyle/>
          <a:p>
            <a:pPr algn="ctr" fontAlgn="auto">
              <a:spcBef>
                <a:spcPct val="20000"/>
              </a:spcBef>
              <a:spcAft>
                <a:spcPts val="0"/>
              </a:spcAft>
              <a:defRPr/>
            </a:pPr>
            <a:r>
              <a:rPr lang="en-US" sz="1200" b="1">
                <a:solidFill>
                  <a:schemeClr val="tx1">
                    <a:lumMod val="75000"/>
                    <a:lumOff val="25000"/>
                  </a:schemeClr>
                </a:solidFill>
                <a:latin typeface="+mn-lt"/>
                <a:ea typeface="Arial" pitchFamily="-107" charset="0"/>
                <a:cs typeface="Arial" pitchFamily="-107" charset="0"/>
              </a:rPr>
              <a:t>Agri-bio</a:t>
            </a:r>
          </a:p>
          <a:p>
            <a:pPr algn="ctr" fontAlgn="auto">
              <a:spcBef>
                <a:spcPct val="20000"/>
              </a:spcBef>
              <a:spcAft>
                <a:spcPts val="0"/>
              </a:spcAft>
              <a:defRPr/>
            </a:pPr>
            <a:r>
              <a:rPr lang="en-US" sz="1200" b="1">
                <a:solidFill>
                  <a:schemeClr val="tx1">
                    <a:lumMod val="75000"/>
                    <a:lumOff val="25000"/>
                  </a:schemeClr>
                </a:solidFill>
                <a:latin typeface="+mn-lt"/>
                <a:ea typeface="Arial" pitchFamily="-107" charset="0"/>
                <a:cs typeface="Arial" pitchFamily="-107" charset="0"/>
              </a:rPr>
              <a:t>Technology</a:t>
            </a:r>
            <a:endParaRPr lang="en-US" sz="2000">
              <a:solidFill>
                <a:schemeClr val="tx1">
                  <a:lumMod val="75000"/>
                  <a:lumOff val="25000"/>
                </a:schemeClr>
              </a:solidFill>
              <a:latin typeface="Times New Roman" pitchFamily="-107" charset="0"/>
              <a:ea typeface="Arial" pitchFamily="-107" charset="0"/>
              <a:cs typeface="Arial" pitchFamily="-107" charset="0"/>
            </a:endParaRPr>
          </a:p>
        </p:txBody>
      </p:sp>
      <p:sp>
        <p:nvSpPr>
          <p:cNvPr id="11283" name="AutoShape 19"/>
          <p:cNvSpPr>
            <a:spLocks noChangeArrowheads="1"/>
          </p:cNvSpPr>
          <p:nvPr/>
        </p:nvSpPr>
        <p:spPr bwMode="auto">
          <a:xfrm flipH="1">
            <a:off x="6019800" y="4648200"/>
            <a:ext cx="2297113" cy="503238"/>
          </a:xfrm>
          <a:prstGeom prst="rightArrowCallout">
            <a:avLst>
              <a:gd name="adj1" fmla="val 25000"/>
              <a:gd name="adj2" fmla="val 12500"/>
              <a:gd name="adj3" fmla="val 76078"/>
              <a:gd name="adj4" fmla="val 66667"/>
            </a:avLst>
          </a:prstGeom>
          <a:gradFill rotWithShape="0">
            <a:gsLst>
              <a:gs pos="0">
                <a:schemeClr val="bg1">
                  <a:alpha val="0"/>
                </a:schemeClr>
              </a:gs>
              <a:gs pos="100000">
                <a:schemeClr val="bg1">
                  <a:gamma/>
                  <a:tint val="0"/>
                  <a:invGamma/>
                </a:schemeClr>
              </a:gs>
            </a:gsLst>
            <a:lin ang="5400000" scaled="1"/>
          </a:gradFill>
          <a:ln w="9525">
            <a:solidFill>
              <a:schemeClr val="tx1">
                <a:lumMod val="75000"/>
                <a:lumOff val="25000"/>
              </a:schemeClr>
            </a:solidFill>
            <a:miter lim="800000"/>
            <a:headEnd/>
            <a:tailEnd/>
          </a:ln>
          <a:effectLst/>
        </p:spPr>
        <p:txBody>
          <a:bodyPr anchor="ctr">
            <a:prstTxWarp prst="textNoShape">
              <a:avLst/>
            </a:prstTxWarp>
            <a:spAutoFit/>
          </a:bodyPr>
          <a:lstStyle/>
          <a:p>
            <a:pPr algn="ctr" fontAlgn="auto">
              <a:spcBef>
                <a:spcPct val="20000"/>
              </a:spcBef>
              <a:spcAft>
                <a:spcPts val="0"/>
              </a:spcAft>
              <a:defRPr/>
            </a:pPr>
            <a:r>
              <a:rPr lang="en-US" sz="1200" b="1">
                <a:solidFill>
                  <a:schemeClr val="tx1">
                    <a:lumMod val="75000"/>
                    <a:lumOff val="25000"/>
                  </a:schemeClr>
                </a:solidFill>
                <a:latin typeface="+mn-lt"/>
                <a:ea typeface="Arial" pitchFamily="-107" charset="0"/>
                <a:cs typeface="Arial" pitchFamily="-107" charset="0"/>
              </a:rPr>
              <a:t>Bio-industrial</a:t>
            </a:r>
          </a:p>
          <a:p>
            <a:pPr algn="ctr" fontAlgn="auto">
              <a:spcBef>
                <a:spcPct val="20000"/>
              </a:spcBef>
              <a:spcAft>
                <a:spcPts val="0"/>
              </a:spcAft>
              <a:defRPr/>
            </a:pPr>
            <a:r>
              <a:rPr lang="en-US" sz="1200" b="1">
                <a:solidFill>
                  <a:schemeClr val="tx1">
                    <a:lumMod val="75000"/>
                    <a:lumOff val="25000"/>
                  </a:schemeClr>
                </a:solidFill>
                <a:latin typeface="+mn-lt"/>
                <a:ea typeface="Arial" pitchFamily="-107" charset="0"/>
                <a:cs typeface="Arial" pitchFamily="-107" charset="0"/>
              </a:rPr>
              <a:t>Technology</a:t>
            </a:r>
          </a:p>
        </p:txBody>
      </p:sp>
      <p:sp>
        <p:nvSpPr>
          <p:cNvPr id="11284" name="AutoShape 20"/>
          <p:cNvSpPr>
            <a:spLocks noChangeArrowheads="1"/>
          </p:cNvSpPr>
          <p:nvPr/>
        </p:nvSpPr>
        <p:spPr bwMode="auto">
          <a:xfrm>
            <a:off x="685800" y="4800600"/>
            <a:ext cx="2513013" cy="284163"/>
          </a:xfrm>
          <a:prstGeom prst="rightArrowCallout">
            <a:avLst>
              <a:gd name="adj1" fmla="val 25000"/>
              <a:gd name="adj2" fmla="val 12569"/>
              <a:gd name="adj3" fmla="val 147393"/>
              <a:gd name="adj4" fmla="val 66667"/>
            </a:avLst>
          </a:prstGeom>
          <a:gradFill rotWithShape="0">
            <a:gsLst>
              <a:gs pos="0">
                <a:schemeClr val="bg1">
                  <a:alpha val="0"/>
                </a:schemeClr>
              </a:gs>
              <a:gs pos="100000">
                <a:schemeClr val="bg1">
                  <a:gamma/>
                  <a:tint val="0"/>
                  <a:invGamma/>
                </a:schemeClr>
              </a:gs>
            </a:gsLst>
            <a:lin ang="5400000" scaled="1"/>
          </a:gradFill>
          <a:ln w="9525">
            <a:solidFill>
              <a:schemeClr val="tx1">
                <a:lumMod val="75000"/>
                <a:lumOff val="25000"/>
              </a:schemeClr>
            </a:solidFill>
            <a:miter lim="800000"/>
            <a:headEnd/>
            <a:tailEnd/>
          </a:ln>
          <a:effectLst/>
        </p:spPr>
        <p:txBody>
          <a:bodyPr anchor="ctr">
            <a:prstTxWarp prst="textNoShape">
              <a:avLst/>
            </a:prstTxWarp>
            <a:spAutoFit/>
          </a:bodyPr>
          <a:lstStyle/>
          <a:p>
            <a:pPr algn="ctr" fontAlgn="auto">
              <a:spcBef>
                <a:spcPct val="20000"/>
              </a:spcBef>
              <a:spcAft>
                <a:spcPts val="0"/>
              </a:spcAft>
              <a:defRPr/>
            </a:pPr>
            <a:r>
              <a:rPr lang="en-US" sz="1200" b="1">
                <a:solidFill>
                  <a:schemeClr val="tx1">
                    <a:lumMod val="75000"/>
                    <a:lumOff val="25000"/>
                  </a:schemeClr>
                </a:solidFill>
                <a:latin typeface="+mn-lt"/>
                <a:ea typeface="Arial" pitchFamily="-107" charset="0"/>
                <a:cs typeface="Arial" pitchFamily="-107" charset="0"/>
              </a:rPr>
              <a:t>Pharmaceuticals</a:t>
            </a:r>
          </a:p>
        </p:txBody>
      </p:sp>
      <p:sp>
        <p:nvSpPr>
          <p:cNvPr id="90133" name="Text Box 21"/>
          <p:cNvSpPr txBox="1">
            <a:spLocks noChangeArrowheads="1"/>
          </p:cNvSpPr>
          <p:nvPr/>
        </p:nvSpPr>
        <p:spPr bwMode="auto">
          <a:xfrm>
            <a:off x="107950" y="4149725"/>
            <a:ext cx="1441450" cy="555625"/>
          </a:xfrm>
          <a:prstGeom prst="rect">
            <a:avLst/>
          </a:prstGeom>
          <a:noFill/>
          <a:ln w="9525">
            <a:noFill/>
            <a:miter lim="800000"/>
            <a:headEnd/>
            <a:tailEnd/>
          </a:ln>
        </p:spPr>
        <p:txBody>
          <a:bodyPr wrap="none" anchor="ctr">
            <a:prstTxWarp prst="textNoShape">
              <a:avLst/>
            </a:prstTxWarp>
            <a:spAutoFit/>
          </a:bodyPr>
          <a:lstStyle/>
          <a:p>
            <a:pPr>
              <a:spcBef>
                <a:spcPct val="20000"/>
              </a:spcBef>
            </a:pPr>
            <a:r>
              <a:rPr lang="en-US" sz="900">
                <a:ea typeface="Arial" pitchFamily="-107" charset="0"/>
                <a:cs typeface="Arial" pitchFamily="-107" charset="0"/>
              </a:rPr>
              <a:t>Sub-categorized by the</a:t>
            </a:r>
          </a:p>
          <a:p>
            <a:pPr>
              <a:spcBef>
                <a:spcPct val="20000"/>
              </a:spcBef>
            </a:pPr>
            <a:r>
              <a:rPr lang="en-US" sz="900">
                <a:ea typeface="Arial" pitchFamily="-107" charset="0"/>
                <a:cs typeface="Arial" pitchFamily="-107" charset="0"/>
              </a:rPr>
              <a:t>types of bio-related</a:t>
            </a:r>
          </a:p>
          <a:p>
            <a:pPr>
              <a:spcBef>
                <a:spcPct val="20000"/>
              </a:spcBef>
            </a:pPr>
            <a:r>
              <a:rPr lang="en-US" sz="900">
                <a:ea typeface="Arial" pitchFamily="-107" charset="0"/>
                <a:cs typeface="Arial" pitchFamily="-107" charset="0"/>
              </a:rPr>
              <a:t>means they incorporate</a:t>
            </a:r>
            <a:endParaRPr lang="en-US" sz="1000">
              <a:ea typeface="Arial" pitchFamily="-107" charset="0"/>
              <a:cs typeface="Arial" pitchFamily="-107" charset="0"/>
            </a:endParaRPr>
          </a:p>
        </p:txBody>
      </p:sp>
      <p:sp>
        <p:nvSpPr>
          <p:cNvPr id="90134" name="Line 22"/>
          <p:cNvSpPr>
            <a:spLocks noChangeShapeType="1"/>
          </p:cNvSpPr>
          <p:nvPr/>
        </p:nvSpPr>
        <p:spPr bwMode="auto">
          <a:xfrm>
            <a:off x="468313" y="4652963"/>
            <a:ext cx="217487" cy="300037"/>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90135" name="Line 23"/>
          <p:cNvSpPr>
            <a:spLocks noChangeShapeType="1"/>
          </p:cNvSpPr>
          <p:nvPr/>
        </p:nvSpPr>
        <p:spPr bwMode="auto">
          <a:xfrm flipV="1">
            <a:off x="457200" y="3962400"/>
            <a:ext cx="304800" cy="2286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90136" name="Text Box 24"/>
          <p:cNvSpPr txBox="1">
            <a:spLocks noChangeArrowheads="1"/>
          </p:cNvSpPr>
          <p:nvPr/>
        </p:nvSpPr>
        <p:spPr bwMode="auto">
          <a:xfrm>
            <a:off x="7375525" y="3933825"/>
            <a:ext cx="1543050" cy="555625"/>
          </a:xfrm>
          <a:prstGeom prst="rect">
            <a:avLst/>
          </a:prstGeom>
          <a:noFill/>
          <a:ln w="9525">
            <a:noFill/>
            <a:miter lim="800000"/>
            <a:headEnd/>
            <a:tailEnd/>
          </a:ln>
        </p:spPr>
        <p:txBody>
          <a:bodyPr wrap="none" anchor="ctr">
            <a:prstTxWarp prst="textNoShape">
              <a:avLst/>
            </a:prstTxWarp>
            <a:spAutoFit/>
          </a:bodyPr>
          <a:lstStyle/>
          <a:p>
            <a:pPr algn="r">
              <a:spcBef>
                <a:spcPct val="20000"/>
              </a:spcBef>
            </a:pPr>
            <a:r>
              <a:rPr lang="en-US" sz="900">
                <a:ea typeface="Arial" pitchFamily="-107" charset="0"/>
                <a:cs typeface="Arial" pitchFamily="-107" charset="0"/>
              </a:rPr>
              <a:t>Sub-categorized by</a:t>
            </a:r>
          </a:p>
          <a:p>
            <a:pPr algn="r">
              <a:spcBef>
                <a:spcPct val="20000"/>
              </a:spcBef>
            </a:pPr>
            <a:r>
              <a:rPr lang="en-US" sz="900">
                <a:ea typeface="Arial" pitchFamily="-107" charset="0"/>
                <a:cs typeface="Arial" pitchFamily="-107" charset="0"/>
              </a:rPr>
              <a:t> the types of  bio-related</a:t>
            </a:r>
          </a:p>
          <a:p>
            <a:pPr algn="r">
              <a:spcBef>
                <a:spcPct val="20000"/>
              </a:spcBef>
            </a:pPr>
            <a:r>
              <a:rPr lang="en-US" sz="900">
                <a:ea typeface="Arial" pitchFamily="-107" charset="0"/>
                <a:cs typeface="Arial" pitchFamily="-107" charset="0"/>
              </a:rPr>
              <a:t>applications they express</a:t>
            </a:r>
            <a:endParaRPr lang="en-US" sz="1000">
              <a:ea typeface="Arial" pitchFamily="-107" charset="0"/>
              <a:cs typeface="Arial" pitchFamily="-107" charset="0"/>
            </a:endParaRPr>
          </a:p>
        </p:txBody>
      </p:sp>
      <p:sp>
        <p:nvSpPr>
          <p:cNvPr id="90137" name="Line 25"/>
          <p:cNvSpPr>
            <a:spLocks noChangeShapeType="1"/>
          </p:cNvSpPr>
          <p:nvPr/>
        </p:nvSpPr>
        <p:spPr bwMode="auto">
          <a:xfrm flipH="1" flipV="1">
            <a:off x="8459788" y="3573463"/>
            <a:ext cx="303212" cy="388937"/>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90138" name="Line 26"/>
          <p:cNvSpPr>
            <a:spLocks noChangeShapeType="1"/>
          </p:cNvSpPr>
          <p:nvPr/>
        </p:nvSpPr>
        <p:spPr bwMode="auto">
          <a:xfrm flipH="1">
            <a:off x="8316913" y="4508500"/>
            <a:ext cx="369887" cy="363538"/>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_s6156"/>
          <p:cNvSpPr>
            <a:spLocks noChangeArrowheads="1" noTextEdit="1"/>
          </p:cNvSpPr>
          <p:nvPr/>
        </p:nvSpPr>
        <p:spPr bwMode="auto">
          <a:xfrm>
            <a:off x="3522663" y="1787525"/>
            <a:ext cx="2174875" cy="2163763"/>
          </a:xfrm>
          <a:prstGeom prst="ellipse">
            <a:avLst/>
          </a:prstGeom>
          <a:solidFill>
            <a:srgbClr val="FFBA4F">
              <a:alpha val="50195"/>
            </a:srgbClr>
          </a:solidFill>
          <a:ln w="4699">
            <a:solidFill>
              <a:schemeClr val="tx1"/>
            </a:solidFill>
            <a:round/>
            <a:headEnd/>
            <a:tailEnd/>
          </a:ln>
        </p:spPr>
        <p:txBody>
          <a:bodyPr lIns="0" tIns="0" rIns="0" bIns="0" anchor="ctr">
            <a:prstTxWarp prst="textNoShape">
              <a:avLst/>
            </a:prstTxWarp>
          </a:bodyPr>
          <a:lstStyle/>
          <a:p>
            <a:endParaRPr lang="en-US"/>
          </a:p>
        </p:txBody>
      </p:sp>
      <p:sp>
        <p:nvSpPr>
          <p:cNvPr id="92163" name="_s6157"/>
          <p:cNvSpPr>
            <a:spLocks noChangeArrowheads="1"/>
          </p:cNvSpPr>
          <p:nvPr/>
        </p:nvSpPr>
        <p:spPr bwMode="auto">
          <a:xfrm>
            <a:off x="3522663" y="1030288"/>
            <a:ext cx="2174875" cy="539750"/>
          </a:xfrm>
          <a:prstGeom prst="rect">
            <a:avLst/>
          </a:prstGeom>
          <a:noFill/>
          <a:ln w="9525">
            <a:noFill/>
            <a:miter lim="800000"/>
            <a:headEnd/>
            <a:tailEnd/>
          </a:ln>
        </p:spPr>
        <p:txBody>
          <a:bodyPr wrap="none" lIns="0" tIns="0" rIns="0" bIns="0" anchor="ctr">
            <a:prstTxWarp prst="textNoShape">
              <a:avLst/>
            </a:prstTxWarp>
          </a:bodyPr>
          <a:lstStyle/>
          <a:p>
            <a:pPr algn="ctr"/>
            <a:r>
              <a:rPr lang="en-US" sz="1900" b="1">
                <a:ea typeface="Arial" pitchFamily="-107" charset="0"/>
                <a:cs typeface="Arial" pitchFamily="-107" charset="0"/>
              </a:rPr>
              <a:t>Technologies categorized by the</a:t>
            </a:r>
          </a:p>
          <a:p>
            <a:pPr algn="ctr"/>
            <a:r>
              <a:rPr lang="en-US" sz="1900" b="1">
                <a:ea typeface="Arial" pitchFamily="-107" charset="0"/>
                <a:cs typeface="Arial" pitchFamily="-107" charset="0"/>
              </a:rPr>
              <a:t>types of bio-related </a:t>
            </a:r>
            <a:r>
              <a:rPr lang="en-US" sz="1900" b="1">
                <a:solidFill>
                  <a:srgbClr val="FC0308"/>
                </a:solidFill>
                <a:ea typeface="Arial" pitchFamily="-107" charset="0"/>
                <a:cs typeface="Arial" pitchFamily="-107" charset="0"/>
              </a:rPr>
              <a:t>MEANS</a:t>
            </a:r>
            <a:r>
              <a:rPr lang="en-US" sz="1900" b="1">
                <a:ea typeface="Arial" pitchFamily="-107" charset="0"/>
                <a:cs typeface="Arial" pitchFamily="-107" charset="0"/>
              </a:rPr>
              <a:t> they incorporate</a:t>
            </a:r>
            <a:endParaRPr lang="en-US" sz="1500">
              <a:ea typeface="Arial" pitchFamily="-107" charset="0"/>
              <a:cs typeface="Arial" pitchFamily="-107" charset="0"/>
            </a:endParaRPr>
          </a:p>
        </p:txBody>
      </p:sp>
      <p:sp>
        <p:nvSpPr>
          <p:cNvPr id="92164" name="_s6158"/>
          <p:cNvSpPr>
            <a:spLocks noChangeArrowheads="1" noTextEdit="1"/>
          </p:cNvSpPr>
          <p:nvPr/>
        </p:nvSpPr>
        <p:spPr bwMode="auto">
          <a:xfrm>
            <a:off x="4237038" y="3021013"/>
            <a:ext cx="2174875" cy="2163762"/>
          </a:xfrm>
          <a:prstGeom prst="ellipse">
            <a:avLst/>
          </a:prstGeom>
          <a:solidFill>
            <a:srgbClr val="6CFF4E">
              <a:alpha val="50195"/>
            </a:srgbClr>
          </a:solidFill>
          <a:ln w="4699">
            <a:solidFill>
              <a:schemeClr val="tx1"/>
            </a:solidFill>
            <a:round/>
            <a:headEnd/>
            <a:tailEnd/>
          </a:ln>
        </p:spPr>
        <p:txBody>
          <a:bodyPr lIns="0" tIns="0" rIns="0" bIns="0" anchor="ctr">
            <a:prstTxWarp prst="textNoShape">
              <a:avLst/>
            </a:prstTxWarp>
          </a:bodyPr>
          <a:lstStyle/>
          <a:p>
            <a:endParaRPr lang="en-US"/>
          </a:p>
        </p:txBody>
      </p:sp>
      <p:sp>
        <p:nvSpPr>
          <p:cNvPr id="92165" name="_s6159"/>
          <p:cNvSpPr>
            <a:spLocks noChangeArrowheads="1"/>
          </p:cNvSpPr>
          <p:nvPr/>
        </p:nvSpPr>
        <p:spPr bwMode="auto">
          <a:xfrm>
            <a:off x="6456363" y="4752975"/>
            <a:ext cx="2174875" cy="539750"/>
          </a:xfrm>
          <a:prstGeom prst="rect">
            <a:avLst/>
          </a:prstGeom>
          <a:noFill/>
          <a:ln w="9525">
            <a:noFill/>
            <a:miter lim="800000"/>
            <a:headEnd/>
            <a:tailEnd/>
          </a:ln>
        </p:spPr>
        <p:txBody>
          <a:bodyPr wrap="none" lIns="0" tIns="0" rIns="0" bIns="0" anchor="ctr">
            <a:prstTxWarp prst="textNoShape">
              <a:avLst/>
            </a:prstTxWarp>
          </a:bodyPr>
          <a:lstStyle/>
          <a:p>
            <a:pPr algn="ctr"/>
            <a:endParaRPr lang="en-AU" sz="1500">
              <a:ea typeface="Arial" pitchFamily="-107" charset="0"/>
              <a:cs typeface="Arial" pitchFamily="-107" charset="0"/>
            </a:endParaRPr>
          </a:p>
        </p:txBody>
      </p:sp>
      <p:sp>
        <p:nvSpPr>
          <p:cNvPr id="92166" name="_s6160"/>
          <p:cNvSpPr>
            <a:spLocks noChangeArrowheads="1" noTextEdit="1"/>
          </p:cNvSpPr>
          <p:nvPr/>
        </p:nvSpPr>
        <p:spPr bwMode="auto">
          <a:xfrm>
            <a:off x="2805113" y="3019425"/>
            <a:ext cx="2174875" cy="2163763"/>
          </a:xfrm>
          <a:prstGeom prst="ellipse">
            <a:avLst/>
          </a:prstGeom>
          <a:solidFill>
            <a:srgbClr val="A8D3FF">
              <a:alpha val="50195"/>
            </a:srgbClr>
          </a:solidFill>
          <a:ln w="4699">
            <a:solidFill>
              <a:schemeClr val="tx1"/>
            </a:solidFill>
            <a:round/>
            <a:headEnd/>
            <a:tailEnd/>
          </a:ln>
        </p:spPr>
        <p:txBody>
          <a:bodyPr lIns="0" tIns="0" rIns="0" bIns="0" anchor="ctr">
            <a:prstTxWarp prst="textNoShape">
              <a:avLst/>
            </a:prstTxWarp>
          </a:bodyPr>
          <a:lstStyle/>
          <a:p>
            <a:endParaRPr lang="en-US"/>
          </a:p>
        </p:txBody>
      </p:sp>
      <p:sp>
        <p:nvSpPr>
          <p:cNvPr id="92167" name="_s6161"/>
          <p:cNvSpPr>
            <a:spLocks noChangeArrowheads="1"/>
          </p:cNvSpPr>
          <p:nvPr/>
        </p:nvSpPr>
        <p:spPr bwMode="auto">
          <a:xfrm>
            <a:off x="588963" y="4752975"/>
            <a:ext cx="2174875" cy="539750"/>
          </a:xfrm>
          <a:prstGeom prst="rect">
            <a:avLst/>
          </a:prstGeom>
          <a:noFill/>
          <a:ln w="9525">
            <a:noFill/>
            <a:miter lim="800000"/>
            <a:headEnd/>
            <a:tailEnd/>
          </a:ln>
        </p:spPr>
        <p:txBody>
          <a:bodyPr wrap="none" lIns="0" tIns="0" rIns="0" bIns="0" anchor="ctr">
            <a:prstTxWarp prst="textNoShape">
              <a:avLst/>
            </a:prstTxWarp>
          </a:bodyPr>
          <a:lstStyle/>
          <a:p>
            <a:pPr algn="ctr"/>
            <a:endParaRPr lang="en-US" sz="1500">
              <a:ea typeface="Arial" pitchFamily="-107" charset="0"/>
              <a:cs typeface="Arial" pitchFamily="-107" charset="0"/>
            </a:endParaRPr>
          </a:p>
          <a:p>
            <a:pPr algn="ctr"/>
            <a:endParaRPr lang="en-US" sz="1500">
              <a:ea typeface="Arial" pitchFamily="-107" charset="0"/>
              <a:cs typeface="Arial" pitchFamily="-107" charset="0"/>
            </a:endParaRPr>
          </a:p>
        </p:txBody>
      </p:sp>
      <p:sp>
        <p:nvSpPr>
          <p:cNvPr id="92168" name="Text Box 8"/>
          <p:cNvSpPr txBox="1">
            <a:spLocks noChangeArrowheads="1"/>
          </p:cNvSpPr>
          <p:nvPr/>
        </p:nvSpPr>
        <p:spPr bwMode="auto">
          <a:xfrm>
            <a:off x="1716088" y="228600"/>
            <a:ext cx="5716587" cy="519113"/>
          </a:xfrm>
          <a:prstGeom prst="rect">
            <a:avLst/>
          </a:prstGeom>
          <a:noFill/>
          <a:ln w="9525">
            <a:noFill/>
            <a:miter lim="800000"/>
            <a:headEnd/>
            <a:tailEnd/>
          </a:ln>
        </p:spPr>
        <p:txBody>
          <a:bodyPr wrap="none">
            <a:prstTxWarp prst="textNoShape">
              <a:avLst/>
            </a:prstTxWarp>
            <a:spAutoFit/>
          </a:bodyPr>
          <a:lstStyle/>
          <a:p>
            <a:pPr algn="ctr"/>
            <a:r>
              <a:rPr lang="en-US" sz="2800" b="1" i="1">
                <a:solidFill>
                  <a:srgbClr val="099B0F"/>
                </a:solidFill>
                <a:ea typeface="Arial" pitchFamily="-107" charset="0"/>
                <a:cs typeface="Arial" pitchFamily="-107" charset="0"/>
              </a:rPr>
              <a:t>Fields of Bioscience Technology</a:t>
            </a:r>
            <a:endParaRPr lang="en-US" sz="2800">
              <a:ea typeface="Arial" pitchFamily="-107" charset="0"/>
              <a:cs typeface="Arial" pitchFamily="-107" charset="0"/>
            </a:endParaRPr>
          </a:p>
        </p:txBody>
      </p:sp>
      <p:sp>
        <p:nvSpPr>
          <p:cNvPr id="92169" name="Text Box 9"/>
          <p:cNvSpPr txBox="1">
            <a:spLocks noChangeArrowheads="1"/>
          </p:cNvSpPr>
          <p:nvPr/>
        </p:nvSpPr>
        <p:spPr bwMode="auto">
          <a:xfrm>
            <a:off x="3733800" y="2133600"/>
            <a:ext cx="1771650" cy="366713"/>
          </a:xfrm>
          <a:prstGeom prst="rect">
            <a:avLst/>
          </a:prstGeom>
          <a:noFill/>
          <a:ln w="9525">
            <a:noFill/>
            <a:miter lim="800000"/>
            <a:headEnd/>
            <a:tailEnd/>
          </a:ln>
        </p:spPr>
        <p:txBody>
          <a:bodyPr wrap="none">
            <a:prstTxWarp prst="textNoShape">
              <a:avLst/>
            </a:prstTxWarp>
            <a:spAutoFit/>
          </a:bodyPr>
          <a:lstStyle/>
          <a:p>
            <a:r>
              <a:rPr lang="en-US" b="1">
                <a:ea typeface="Arial" pitchFamily="-107" charset="0"/>
                <a:cs typeface="Arial" pitchFamily="-107" charset="0"/>
              </a:rPr>
              <a:t>Biotechnology</a:t>
            </a:r>
            <a:endParaRPr lang="en-US">
              <a:ea typeface="Arial" pitchFamily="-107" charset="0"/>
              <a:cs typeface="Arial" pitchFamily="-107" charset="0"/>
            </a:endParaRPr>
          </a:p>
        </p:txBody>
      </p:sp>
      <p:sp>
        <p:nvSpPr>
          <p:cNvPr id="92170" name="Text Box 10"/>
          <p:cNvSpPr txBox="1">
            <a:spLocks noChangeArrowheads="1"/>
          </p:cNvSpPr>
          <p:nvPr/>
        </p:nvSpPr>
        <p:spPr bwMode="auto">
          <a:xfrm>
            <a:off x="2987675" y="3789363"/>
            <a:ext cx="1466850" cy="641350"/>
          </a:xfrm>
          <a:prstGeom prst="rect">
            <a:avLst/>
          </a:prstGeom>
          <a:noFill/>
          <a:ln w="9525">
            <a:noFill/>
            <a:miter lim="800000"/>
            <a:headEnd/>
            <a:tailEnd/>
          </a:ln>
        </p:spPr>
        <p:txBody>
          <a:bodyPr wrap="none">
            <a:prstTxWarp prst="textNoShape">
              <a:avLst/>
            </a:prstTxWarp>
            <a:spAutoFit/>
          </a:bodyPr>
          <a:lstStyle/>
          <a:p>
            <a:r>
              <a:rPr lang="en-US" b="1">
                <a:ea typeface="Arial" pitchFamily="-107" charset="0"/>
                <a:cs typeface="Arial" pitchFamily="-107" charset="0"/>
              </a:rPr>
              <a:t>Medical</a:t>
            </a:r>
            <a:endParaRPr lang="en-US">
              <a:ea typeface="Arial" pitchFamily="-107" charset="0"/>
              <a:cs typeface="Arial" pitchFamily="-107" charset="0"/>
            </a:endParaRPr>
          </a:p>
          <a:p>
            <a:r>
              <a:rPr lang="en-US" b="1">
                <a:ea typeface="Arial" pitchFamily="-107" charset="0"/>
                <a:cs typeface="Arial" pitchFamily="-107" charset="0"/>
              </a:rPr>
              <a:t>Technology</a:t>
            </a:r>
            <a:endParaRPr lang="en-US">
              <a:ea typeface="Arial" pitchFamily="-107" charset="0"/>
              <a:cs typeface="Arial" pitchFamily="-107" charset="0"/>
            </a:endParaRPr>
          </a:p>
        </p:txBody>
      </p:sp>
      <p:sp>
        <p:nvSpPr>
          <p:cNvPr id="92171" name="Text Box 11"/>
          <p:cNvSpPr txBox="1">
            <a:spLocks noChangeArrowheads="1"/>
          </p:cNvSpPr>
          <p:nvPr/>
        </p:nvSpPr>
        <p:spPr bwMode="auto">
          <a:xfrm>
            <a:off x="4859338" y="3860800"/>
            <a:ext cx="1543050" cy="641350"/>
          </a:xfrm>
          <a:prstGeom prst="rect">
            <a:avLst/>
          </a:prstGeom>
          <a:noFill/>
          <a:ln w="9525">
            <a:noFill/>
            <a:miter lim="800000"/>
            <a:headEnd/>
            <a:tailEnd/>
          </a:ln>
        </p:spPr>
        <p:txBody>
          <a:bodyPr wrap="none">
            <a:prstTxWarp prst="textNoShape">
              <a:avLst/>
            </a:prstTxWarp>
            <a:spAutoFit/>
          </a:bodyPr>
          <a:lstStyle/>
          <a:p>
            <a:pPr algn="r"/>
            <a:r>
              <a:rPr lang="en-US" b="1">
                <a:ea typeface="Arial" pitchFamily="-107" charset="0"/>
                <a:cs typeface="Arial" pitchFamily="-107" charset="0"/>
              </a:rPr>
              <a:t>Bio-systems</a:t>
            </a:r>
          </a:p>
          <a:p>
            <a:pPr algn="r"/>
            <a:r>
              <a:rPr lang="en-US" b="1">
                <a:ea typeface="Arial" pitchFamily="-107" charset="0"/>
                <a:cs typeface="Arial" pitchFamily="-107" charset="0"/>
              </a:rPr>
              <a:t>Technology</a:t>
            </a:r>
            <a:endParaRPr lang="en-US">
              <a:ea typeface="Arial" pitchFamily="-107" charset="0"/>
              <a:cs typeface="Arial" pitchFamily="-107" charset="0"/>
            </a:endParaRPr>
          </a:p>
        </p:txBody>
      </p:sp>
      <p:sp>
        <p:nvSpPr>
          <p:cNvPr id="92172" name="Line 12"/>
          <p:cNvSpPr>
            <a:spLocks noChangeShapeType="1"/>
          </p:cNvSpPr>
          <p:nvPr/>
        </p:nvSpPr>
        <p:spPr bwMode="auto">
          <a:xfrm>
            <a:off x="4419600" y="1600200"/>
            <a:ext cx="76200" cy="5334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92173" name="Text Box 13"/>
          <p:cNvSpPr txBox="1">
            <a:spLocks noChangeArrowheads="1"/>
          </p:cNvSpPr>
          <p:nvPr/>
        </p:nvSpPr>
        <p:spPr bwMode="auto">
          <a:xfrm>
            <a:off x="2286000" y="5867400"/>
            <a:ext cx="4953000" cy="669925"/>
          </a:xfrm>
          <a:prstGeom prst="rect">
            <a:avLst/>
          </a:prstGeom>
          <a:noFill/>
          <a:ln w="9525">
            <a:noFill/>
            <a:miter lim="800000"/>
            <a:headEnd/>
            <a:tailEnd/>
          </a:ln>
        </p:spPr>
        <p:txBody>
          <a:bodyPr>
            <a:prstTxWarp prst="textNoShape">
              <a:avLst/>
            </a:prstTxWarp>
            <a:spAutoFit/>
          </a:bodyPr>
          <a:lstStyle/>
          <a:p>
            <a:pPr algn="ctr"/>
            <a:r>
              <a:rPr lang="en-US" sz="1900" b="1">
                <a:ea typeface="Arial" pitchFamily="-107" charset="0"/>
                <a:cs typeface="Arial" pitchFamily="-107" charset="0"/>
              </a:rPr>
              <a:t>Technologies categorized by the</a:t>
            </a:r>
          </a:p>
          <a:p>
            <a:pPr algn="ctr"/>
            <a:r>
              <a:rPr lang="en-US" sz="1900" b="1">
                <a:ea typeface="Arial" pitchFamily="-107" charset="0"/>
                <a:cs typeface="Arial" pitchFamily="-107" charset="0"/>
              </a:rPr>
              <a:t>types of bio-related </a:t>
            </a:r>
            <a:r>
              <a:rPr lang="en-US" sz="1900" b="1">
                <a:solidFill>
                  <a:srgbClr val="FC0308"/>
                </a:solidFill>
                <a:ea typeface="Arial" pitchFamily="-107" charset="0"/>
                <a:cs typeface="Arial" pitchFamily="-107" charset="0"/>
              </a:rPr>
              <a:t>ENDS</a:t>
            </a:r>
            <a:r>
              <a:rPr lang="en-US" sz="1900" b="1">
                <a:ea typeface="Arial" pitchFamily="-107" charset="0"/>
                <a:cs typeface="Arial" pitchFamily="-107" charset="0"/>
              </a:rPr>
              <a:t> they serve</a:t>
            </a:r>
            <a:endParaRPr lang="en-US" sz="1700">
              <a:ea typeface="Arial" pitchFamily="-107" charset="0"/>
              <a:cs typeface="Arial" pitchFamily="-107" charset="0"/>
            </a:endParaRPr>
          </a:p>
        </p:txBody>
      </p:sp>
      <p:sp>
        <p:nvSpPr>
          <p:cNvPr id="92174" name="Line 14"/>
          <p:cNvSpPr>
            <a:spLocks noChangeShapeType="1"/>
          </p:cNvSpPr>
          <p:nvPr/>
        </p:nvSpPr>
        <p:spPr bwMode="auto">
          <a:xfrm flipH="1" flipV="1">
            <a:off x="4038600" y="4876800"/>
            <a:ext cx="152400" cy="9906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92175" name="Line 15"/>
          <p:cNvSpPr>
            <a:spLocks noChangeShapeType="1"/>
          </p:cNvSpPr>
          <p:nvPr/>
        </p:nvSpPr>
        <p:spPr bwMode="auto">
          <a:xfrm flipV="1">
            <a:off x="5334000" y="4953000"/>
            <a:ext cx="228600" cy="9144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92176" name="Text Box 16"/>
          <p:cNvSpPr txBox="1">
            <a:spLocks noChangeArrowheads="1"/>
          </p:cNvSpPr>
          <p:nvPr/>
        </p:nvSpPr>
        <p:spPr bwMode="auto">
          <a:xfrm>
            <a:off x="3200400" y="2514600"/>
            <a:ext cx="2749550" cy="1190625"/>
          </a:xfrm>
          <a:prstGeom prst="rect">
            <a:avLst/>
          </a:prstGeom>
          <a:noFill/>
          <a:ln w="9525">
            <a:noFill/>
            <a:miter lim="800000"/>
            <a:headEnd/>
            <a:tailEnd/>
          </a:ln>
        </p:spPr>
        <p:txBody>
          <a:bodyPr wrap="none">
            <a:prstTxWarp prst="textNoShape">
              <a:avLst/>
            </a:prstTxWarp>
            <a:spAutoFit/>
          </a:bodyPr>
          <a:lstStyle/>
          <a:p>
            <a:pPr algn="ctr"/>
            <a:r>
              <a:rPr lang="en-US" sz="3600" b="1">
                <a:ea typeface="Arial" pitchFamily="-107" charset="0"/>
                <a:cs typeface="Arial" pitchFamily="-107" charset="0"/>
              </a:rPr>
              <a:t>Bioscience</a:t>
            </a:r>
          </a:p>
          <a:p>
            <a:pPr algn="ctr"/>
            <a:r>
              <a:rPr lang="en-US" sz="3600" b="1">
                <a:ea typeface="Arial" pitchFamily="-107" charset="0"/>
                <a:cs typeface="Arial" pitchFamily="-107" charset="0"/>
              </a:rPr>
              <a:t>Technology</a:t>
            </a:r>
            <a:endParaRPr lang="en-US" sz="4800" b="1">
              <a:ea typeface="Arial" pitchFamily="-107" charset="0"/>
              <a:cs typeface="Arial" pitchFamily="-107" charset="0"/>
            </a:endParaRPr>
          </a:p>
        </p:txBody>
      </p:sp>
      <p:sp>
        <p:nvSpPr>
          <p:cNvPr id="174098" name="AutoShape 18"/>
          <p:cNvSpPr>
            <a:spLocks noChangeArrowheads="1"/>
          </p:cNvSpPr>
          <p:nvPr/>
        </p:nvSpPr>
        <p:spPr bwMode="auto">
          <a:xfrm>
            <a:off x="381000" y="3429000"/>
            <a:ext cx="2513013" cy="503238"/>
          </a:xfrm>
          <a:prstGeom prst="rightArrowCallout">
            <a:avLst>
              <a:gd name="adj1" fmla="val 25000"/>
              <a:gd name="adj2" fmla="val 12500"/>
              <a:gd name="adj3" fmla="val 83228"/>
              <a:gd name="adj4" fmla="val 66667"/>
            </a:avLst>
          </a:prstGeom>
          <a:gradFill rotWithShape="0">
            <a:gsLst>
              <a:gs pos="0">
                <a:schemeClr val="bg1">
                  <a:alpha val="0"/>
                </a:schemeClr>
              </a:gs>
              <a:gs pos="100000">
                <a:schemeClr val="bg1">
                  <a:gamma/>
                  <a:tint val="0"/>
                  <a:invGamma/>
                </a:schemeClr>
              </a:gs>
            </a:gsLst>
            <a:lin ang="5400000" scaled="1"/>
          </a:gradFill>
          <a:ln w="9525">
            <a:solidFill>
              <a:schemeClr val="tx1">
                <a:lumMod val="50000"/>
                <a:lumOff val="50000"/>
              </a:schemeClr>
            </a:solidFill>
            <a:miter lim="800000"/>
            <a:headEnd/>
            <a:tailEnd/>
          </a:ln>
          <a:effectLst/>
        </p:spPr>
        <p:txBody>
          <a:bodyPr anchor="ctr">
            <a:prstTxWarp prst="textNoShape">
              <a:avLst/>
            </a:prstTxWarp>
            <a:spAutoFit/>
          </a:bodyPr>
          <a:lstStyle/>
          <a:p>
            <a:pPr algn="ctr" fontAlgn="auto">
              <a:spcBef>
                <a:spcPct val="20000"/>
              </a:spcBef>
              <a:spcAft>
                <a:spcPts val="0"/>
              </a:spcAft>
              <a:defRPr/>
            </a:pPr>
            <a:r>
              <a:rPr lang="en-US" sz="1200" b="1">
                <a:solidFill>
                  <a:schemeClr val="tx1">
                    <a:lumMod val="50000"/>
                    <a:lumOff val="50000"/>
                  </a:schemeClr>
                </a:solidFill>
                <a:latin typeface="Arial" pitchFamily="-108" charset="0"/>
                <a:ea typeface="Arial" pitchFamily="-108" charset="0"/>
                <a:cs typeface="Arial" pitchFamily="-108" charset="0"/>
              </a:rPr>
              <a:t>Medical</a:t>
            </a:r>
          </a:p>
          <a:p>
            <a:pPr algn="ctr" fontAlgn="auto">
              <a:spcBef>
                <a:spcPct val="20000"/>
              </a:spcBef>
              <a:spcAft>
                <a:spcPts val="0"/>
              </a:spcAft>
              <a:defRPr/>
            </a:pPr>
            <a:r>
              <a:rPr lang="en-US" sz="1200" b="1">
                <a:solidFill>
                  <a:schemeClr val="tx1">
                    <a:lumMod val="50000"/>
                    <a:lumOff val="50000"/>
                  </a:schemeClr>
                </a:solidFill>
                <a:latin typeface="Arial" pitchFamily="-108" charset="0"/>
                <a:ea typeface="Arial" pitchFamily="-108" charset="0"/>
                <a:cs typeface="Arial" pitchFamily="-108" charset="0"/>
              </a:rPr>
              <a:t>Devices</a:t>
            </a:r>
          </a:p>
        </p:txBody>
      </p:sp>
      <p:sp>
        <p:nvSpPr>
          <p:cNvPr id="174099" name="AutoShape 19"/>
          <p:cNvSpPr>
            <a:spLocks noChangeArrowheads="1"/>
          </p:cNvSpPr>
          <p:nvPr/>
        </p:nvSpPr>
        <p:spPr bwMode="auto">
          <a:xfrm flipH="1">
            <a:off x="6248400" y="3352800"/>
            <a:ext cx="2513013" cy="503238"/>
          </a:xfrm>
          <a:prstGeom prst="rightArrowCallout">
            <a:avLst>
              <a:gd name="adj1" fmla="val 25000"/>
              <a:gd name="adj2" fmla="val 12500"/>
              <a:gd name="adj3" fmla="val 83228"/>
              <a:gd name="adj4" fmla="val 66667"/>
            </a:avLst>
          </a:prstGeom>
          <a:gradFill rotWithShape="0">
            <a:gsLst>
              <a:gs pos="0">
                <a:schemeClr val="bg1">
                  <a:alpha val="0"/>
                </a:schemeClr>
              </a:gs>
              <a:gs pos="100000">
                <a:schemeClr val="bg1">
                  <a:gamma/>
                  <a:tint val="0"/>
                  <a:invGamma/>
                </a:schemeClr>
              </a:gs>
            </a:gsLst>
            <a:lin ang="5400000" scaled="1"/>
          </a:gradFill>
          <a:ln w="9525">
            <a:solidFill>
              <a:schemeClr val="tx1">
                <a:lumMod val="50000"/>
                <a:lumOff val="50000"/>
              </a:schemeClr>
            </a:solidFill>
            <a:miter lim="800000"/>
            <a:headEnd/>
            <a:tailEnd/>
          </a:ln>
          <a:effectLst/>
        </p:spPr>
        <p:txBody>
          <a:bodyPr anchor="ctr">
            <a:prstTxWarp prst="textNoShape">
              <a:avLst/>
            </a:prstTxWarp>
            <a:spAutoFit/>
          </a:bodyPr>
          <a:lstStyle/>
          <a:p>
            <a:pPr algn="ctr" fontAlgn="auto">
              <a:spcBef>
                <a:spcPct val="20000"/>
              </a:spcBef>
              <a:spcAft>
                <a:spcPts val="0"/>
              </a:spcAft>
              <a:defRPr/>
            </a:pPr>
            <a:r>
              <a:rPr lang="en-US" sz="1200" b="1">
                <a:solidFill>
                  <a:schemeClr val="tx1">
                    <a:lumMod val="50000"/>
                    <a:lumOff val="50000"/>
                  </a:schemeClr>
                </a:solidFill>
                <a:latin typeface="Arial" pitchFamily="-108" charset="0"/>
                <a:ea typeface="Arial" pitchFamily="-108" charset="0"/>
                <a:cs typeface="Arial" pitchFamily="-108" charset="0"/>
              </a:rPr>
              <a:t>Agri-bio</a:t>
            </a:r>
          </a:p>
          <a:p>
            <a:pPr algn="ctr" fontAlgn="auto">
              <a:spcBef>
                <a:spcPct val="20000"/>
              </a:spcBef>
              <a:spcAft>
                <a:spcPts val="0"/>
              </a:spcAft>
              <a:defRPr/>
            </a:pPr>
            <a:r>
              <a:rPr lang="en-US" sz="1200" b="1">
                <a:solidFill>
                  <a:schemeClr val="tx1">
                    <a:lumMod val="50000"/>
                    <a:lumOff val="50000"/>
                  </a:schemeClr>
                </a:solidFill>
                <a:latin typeface="Arial" pitchFamily="-108" charset="0"/>
                <a:ea typeface="Arial" pitchFamily="-108" charset="0"/>
                <a:cs typeface="Arial" pitchFamily="-108" charset="0"/>
              </a:rPr>
              <a:t>Technology</a:t>
            </a:r>
            <a:endParaRPr lang="en-US" sz="2000">
              <a:solidFill>
                <a:schemeClr val="tx1">
                  <a:lumMod val="50000"/>
                  <a:lumOff val="50000"/>
                </a:schemeClr>
              </a:solidFill>
              <a:latin typeface="Times New Roman" pitchFamily="-108" charset="0"/>
              <a:ea typeface="Arial" pitchFamily="-108" charset="0"/>
              <a:cs typeface="Arial" pitchFamily="-108" charset="0"/>
            </a:endParaRPr>
          </a:p>
        </p:txBody>
      </p:sp>
      <p:sp>
        <p:nvSpPr>
          <p:cNvPr id="174100" name="AutoShape 20"/>
          <p:cNvSpPr>
            <a:spLocks noChangeArrowheads="1"/>
          </p:cNvSpPr>
          <p:nvPr/>
        </p:nvSpPr>
        <p:spPr bwMode="auto">
          <a:xfrm flipH="1">
            <a:off x="6019800" y="4648200"/>
            <a:ext cx="2513013" cy="503238"/>
          </a:xfrm>
          <a:prstGeom prst="rightArrowCallout">
            <a:avLst>
              <a:gd name="adj1" fmla="val 25000"/>
              <a:gd name="adj2" fmla="val 12500"/>
              <a:gd name="adj3" fmla="val 83228"/>
              <a:gd name="adj4" fmla="val 66667"/>
            </a:avLst>
          </a:prstGeom>
          <a:gradFill rotWithShape="0">
            <a:gsLst>
              <a:gs pos="0">
                <a:schemeClr val="bg1">
                  <a:alpha val="0"/>
                </a:schemeClr>
              </a:gs>
              <a:gs pos="100000">
                <a:schemeClr val="bg1">
                  <a:gamma/>
                  <a:tint val="0"/>
                  <a:invGamma/>
                </a:schemeClr>
              </a:gs>
            </a:gsLst>
            <a:lin ang="5400000" scaled="1"/>
          </a:gradFill>
          <a:ln w="9525">
            <a:solidFill>
              <a:schemeClr val="tx1">
                <a:lumMod val="50000"/>
                <a:lumOff val="50000"/>
              </a:schemeClr>
            </a:solidFill>
            <a:miter lim="800000"/>
            <a:headEnd/>
            <a:tailEnd/>
          </a:ln>
          <a:effectLst/>
        </p:spPr>
        <p:txBody>
          <a:bodyPr anchor="ctr">
            <a:prstTxWarp prst="textNoShape">
              <a:avLst/>
            </a:prstTxWarp>
            <a:spAutoFit/>
          </a:bodyPr>
          <a:lstStyle/>
          <a:p>
            <a:pPr algn="ctr" fontAlgn="auto">
              <a:spcBef>
                <a:spcPct val="20000"/>
              </a:spcBef>
              <a:spcAft>
                <a:spcPts val="0"/>
              </a:spcAft>
              <a:defRPr/>
            </a:pPr>
            <a:r>
              <a:rPr lang="en-US" sz="1200" b="1">
                <a:solidFill>
                  <a:schemeClr val="tx1">
                    <a:lumMod val="50000"/>
                    <a:lumOff val="50000"/>
                  </a:schemeClr>
                </a:solidFill>
                <a:latin typeface="Arial" pitchFamily="-108" charset="0"/>
                <a:ea typeface="Arial" pitchFamily="-108" charset="0"/>
                <a:cs typeface="Arial" pitchFamily="-108" charset="0"/>
              </a:rPr>
              <a:t>Bio-industrial</a:t>
            </a:r>
          </a:p>
          <a:p>
            <a:pPr algn="ctr" fontAlgn="auto">
              <a:spcBef>
                <a:spcPct val="20000"/>
              </a:spcBef>
              <a:spcAft>
                <a:spcPts val="0"/>
              </a:spcAft>
              <a:defRPr/>
            </a:pPr>
            <a:r>
              <a:rPr lang="en-US" sz="1200" b="1">
                <a:solidFill>
                  <a:schemeClr val="tx1">
                    <a:lumMod val="50000"/>
                    <a:lumOff val="50000"/>
                  </a:schemeClr>
                </a:solidFill>
                <a:latin typeface="Arial" pitchFamily="-108" charset="0"/>
                <a:ea typeface="Arial" pitchFamily="-108" charset="0"/>
                <a:cs typeface="Arial" pitchFamily="-108" charset="0"/>
              </a:rPr>
              <a:t>Technology</a:t>
            </a:r>
          </a:p>
        </p:txBody>
      </p:sp>
      <p:sp>
        <p:nvSpPr>
          <p:cNvPr id="174101" name="AutoShape 21"/>
          <p:cNvSpPr>
            <a:spLocks noChangeArrowheads="1"/>
          </p:cNvSpPr>
          <p:nvPr/>
        </p:nvSpPr>
        <p:spPr bwMode="auto">
          <a:xfrm>
            <a:off x="685800" y="4800600"/>
            <a:ext cx="2513013" cy="284163"/>
          </a:xfrm>
          <a:prstGeom prst="rightArrowCallout">
            <a:avLst>
              <a:gd name="adj1" fmla="val 25000"/>
              <a:gd name="adj2" fmla="val 12569"/>
              <a:gd name="adj3" fmla="val 147393"/>
              <a:gd name="adj4" fmla="val 66667"/>
            </a:avLst>
          </a:prstGeom>
          <a:gradFill rotWithShape="0">
            <a:gsLst>
              <a:gs pos="0">
                <a:schemeClr val="bg1">
                  <a:alpha val="0"/>
                </a:schemeClr>
              </a:gs>
              <a:gs pos="100000">
                <a:schemeClr val="bg1">
                  <a:gamma/>
                  <a:tint val="0"/>
                  <a:invGamma/>
                </a:schemeClr>
              </a:gs>
            </a:gsLst>
            <a:lin ang="5400000" scaled="1"/>
          </a:gradFill>
          <a:ln w="9525">
            <a:solidFill>
              <a:schemeClr val="tx1">
                <a:lumMod val="50000"/>
                <a:lumOff val="50000"/>
              </a:schemeClr>
            </a:solidFill>
            <a:miter lim="800000"/>
            <a:headEnd/>
            <a:tailEnd/>
          </a:ln>
          <a:effectLst/>
        </p:spPr>
        <p:txBody>
          <a:bodyPr anchor="ctr">
            <a:prstTxWarp prst="textNoShape">
              <a:avLst/>
            </a:prstTxWarp>
            <a:spAutoFit/>
          </a:bodyPr>
          <a:lstStyle/>
          <a:p>
            <a:pPr algn="ctr" fontAlgn="auto">
              <a:spcBef>
                <a:spcPct val="20000"/>
              </a:spcBef>
              <a:spcAft>
                <a:spcPts val="0"/>
              </a:spcAft>
              <a:defRPr/>
            </a:pPr>
            <a:r>
              <a:rPr lang="en-US" sz="1200" b="1">
                <a:solidFill>
                  <a:schemeClr val="tx1">
                    <a:lumMod val="50000"/>
                    <a:lumOff val="50000"/>
                  </a:schemeClr>
                </a:solidFill>
                <a:latin typeface="Arial" pitchFamily="-108" charset="0"/>
                <a:ea typeface="Arial" pitchFamily="-108" charset="0"/>
                <a:cs typeface="Arial" pitchFamily="-108" charset="0"/>
              </a:rPr>
              <a:t>Pharmaceuticals</a:t>
            </a:r>
          </a:p>
        </p:txBody>
      </p:sp>
      <p:sp>
        <p:nvSpPr>
          <p:cNvPr id="92181" name="Text Box 22"/>
          <p:cNvSpPr txBox="1">
            <a:spLocks noChangeArrowheads="1"/>
          </p:cNvSpPr>
          <p:nvPr/>
        </p:nvSpPr>
        <p:spPr bwMode="auto">
          <a:xfrm>
            <a:off x="1828800" y="1690688"/>
            <a:ext cx="1752600" cy="639762"/>
          </a:xfrm>
          <a:prstGeom prst="rect">
            <a:avLst/>
          </a:prstGeom>
          <a:noFill/>
          <a:ln w="9525">
            <a:noFill/>
            <a:miter lim="800000"/>
            <a:headEnd/>
            <a:tailEnd/>
          </a:ln>
        </p:spPr>
        <p:txBody>
          <a:bodyPr anchor="ctr">
            <a:prstTxWarp prst="textNoShape">
              <a:avLst/>
            </a:prstTxWarp>
            <a:spAutoFit/>
          </a:bodyPr>
          <a:lstStyle/>
          <a:p>
            <a:pPr algn="ctr">
              <a:spcBef>
                <a:spcPct val="20000"/>
              </a:spcBef>
            </a:pPr>
            <a:r>
              <a:rPr lang="en-US" sz="1200" b="1">
                <a:solidFill>
                  <a:srgbClr val="FC0308"/>
                </a:solidFill>
                <a:ea typeface="Arial" pitchFamily="-107" charset="0"/>
                <a:cs typeface="Arial" pitchFamily="-107" charset="0"/>
              </a:rPr>
              <a:t>Molecular biology, genomics, proteomics</a:t>
            </a:r>
            <a:endParaRPr lang="en-US" sz="1200">
              <a:solidFill>
                <a:srgbClr val="FC0308"/>
              </a:solidFill>
              <a:ea typeface="Arial" pitchFamily="-107" charset="0"/>
              <a:cs typeface="Arial" pitchFamily="-107" charset="0"/>
            </a:endParaRPr>
          </a:p>
        </p:txBody>
      </p:sp>
      <p:sp>
        <p:nvSpPr>
          <p:cNvPr id="92182" name="Text Box 23"/>
          <p:cNvSpPr txBox="1">
            <a:spLocks noChangeArrowheads="1"/>
          </p:cNvSpPr>
          <p:nvPr/>
        </p:nvSpPr>
        <p:spPr bwMode="auto">
          <a:xfrm>
            <a:off x="228600" y="4267200"/>
            <a:ext cx="2057400" cy="493713"/>
          </a:xfrm>
          <a:prstGeom prst="rect">
            <a:avLst/>
          </a:prstGeom>
          <a:noFill/>
          <a:ln w="9525">
            <a:noFill/>
            <a:miter lim="800000"/>
            <a:headEnd/>
            <a:tailEnd/>
          </a:ln>
        </p:spPr>
        <p:txBody>
          <a:bodyPr anchor="ctr">
            <a:prstTxWarp prst="textNoShape">
              <a:avLst/>
            </a:prstTxWarp>
            <a:spAutoFit/>
          </a:bodyPr>
          <a:lstStyle/>
          <a:p>
            <a:pPr algn="r">
              <a:spcBef>
                <a:spcPct val="20000"/>
              </a:spcBef>
            </a:pPr>
            <a:r>
              <a:rPr lang="en-US" sz="1200" b="1">
                <a:solidFill>
                  <a:srgbClr val="FC0308"/>
                </a:solidFill>
                <a:ea typeface="Arial" pitchFamily="-107" charset="0"/>
                <a:cs typeface="Arial" pitchFamily="-107" charset="0"/>
              </a:rPr>
              <a:t>Drug delivery devices,</a:t>
            </a:r>
          </a:p>
          <a:p>
            <a:pPr algn="r">
              <a:spcBef>
                <a:spcPct val="20000"/>
              </a:spcBef>
            </a:pPr>
            <a:r>
              <a:rPr lang="en-US" sz="1200" b="1">
                <a:solidFill>
                  <a:srgbClr val="FC0308"/>
                </a:solidFill>
                <a:ea typeface="Arial" pitchFamily="-107" charset="0"/>
                <a:cs typeface="Arial" pitchFamily="-107" charset="0"/>
              </a:rPr>
              <a:t>Cardiac rhythm devices </a:t>
            </a:r>
            <a:endParaRPr lang="en-US" sz="1200">
              <a:solidFill>
                <a:srgbClr val="FC0308"/>
              </a:solidFill>
              <a:ea typeface="Arial" pitchFamily="-107" charset="0"/>
              <a:cs typeface="Arial" pitchFamily="-107" charset="0"/>
            </a:endParaRPr>
          </a:p>
        </p:txBody>
      </p:sp>
      <p:sp>
        <p:nvSpPr>
          <p:cNvPr id="92183" name="Text Box 24"/>
          <p:cNvSpPr txBox="1">
            <a:spLocks noChangeArrowheads="1"/>
          </p:cNvSpPr>
          <p:nvPr/>
        </p:nvSpPr>
        <p:spPr bwMode="auto">
          <a:xfrm>
            <a:off x="990600" y="2590800"/>
            <a:ext cx="2057400" cy="457200"/>
          </a:xfrm>
          <a:prstGeom prst="rect">
            <a:avLst/>
          </a:prstGeom>
          <a:noFill/>
          <a:ln w="9525">
            <a:noFill/>
            <a:miter lim="800000"/>
            <a:headEnd/>
            <a:tailEnd/>
          </a:ln>
        </p:spPr>
        <p:txBody>
          <a:bodyPr anchor="ctr">
            <a:prstTxWarp prst="textNoShape">
              <a:avLst/>
            </a:prstTxWarp>
            <a:spAutoFit/>
          </a:bodyPr>
          <a:lstStyle/>
          <a:p>
            <a:pPr>
              <a:spcBef>
                <a:spcPct val="20000"/>
              </a:spcBef>
            </a:pPr>
            <a:r>
              <a:rPr lang="en-US" sz="1200" b="1">
                <a:solidFill>
                  <a:srgbClr val="FC0308"/>
                </a:solidFill>
                <a:ea typeface="Arial" pitchFamily="-107" charset="0"/>
                <a:cs typeface="Arial" pitchFamily="-107" charset="0"/>
              </a:rPr>
              <a:t>Monoclonal antibody based diagnostics</a:t>
            </a:r>
          </a:p>
        </p:txBody>
      </p:sp>
      <p:sp>
        <p:nvSpPr>
          <p:cNvPr id="92184" name="Text Box 25"/>
          <p:cNvSpPr txBox="1">
            <a:spLocks noChangeArrowheads="1"/>
          </p:cNvSpPr>
          <p:nvPr/>
        </p:nvSpPr>
        <p:spPr bwMode="auto">
          <a:xfrm>
            <a:off x="6477000" y="2133600"/>
            <a:ext cx="2286000" cy="1077913"/>
          </a:xfrm>
          <a:prstGeom prst="rect">
            <a:avLst/>
          </a:prstGeom>
          <a:noFill/>
          <a:ln w="9525">
            <a:noFill/>
            <a:miter lim="800000"/>
            <a:headEnd/>
            <a:tailEnd/>
          </a:ln>
        </p:spPr>
        <p:txBody>
          <a:bodyPr anchor="ctr">
            <a:prstTxWarp prst="textNoShape">
              <a:avLst/>
            </a:prstTxWarp>
            <a:spAutoFit/>
          </a:bodyPr>
          <a:lstStyle/>
          <a:p>
            <a:pPr>
              <a:spcBef>
                <a:spcPct val="20000"/>
              </a:spcBef>
            </a:pPr>
            <a:r>
              <a:rPr lang="en-US" sz="1200" b="1">
                <a:solidFill>
                  <a:srgbClr val="FC0308"/>
                </a:solidFill>
                <a:ea typeface="Arial" pitchFamily="-107" charset="0"/>
                <a:cs typeface="Arial" pitchFamily="-107" charset="0"/>
              </a:rPr>
              <a:t>	Fermentation,</a:t>
            </a:r>
          </a:p>
          <a:p>
            <a:pPr>
              <a:spcBef>
                <a:spcPct val="20000"/>
              </a:spcBef>
            </a:pPr>
            <a:r>
              <a:rPr lang="en-US" sz="1200" b="1">
                <a:solidFill>
                  <a:srgbClr val="FC0308"/>
                </a:solidFill>
                <a:ea typeface="Arial" pitchFamily="-107" charset="0"/>
                <a:cs typeface="Arial" pitchFamily="-107" charset="0"/>
              </a:rPr>
              <a:t>	Industrial 		bioprocessing,</a:t>
            </a:r>
          </a:p>
          <a:p>
            <a:pPr>
              <a:spcBef>
                <a:spcPct val="20000"/>
              </a:spcBef>
            </a:pPr>
            <a:r>
              <a:rPr lang="en-US" sz="1200" b="1">
                <a:solidFill>
                  <a:srgbClr val="FC0308"/>
                </a:solidFill>
                <a:ea typeface="Arial" pitchFamily="-107" charset="0"/>
                <a:cs typeface="Arial" pitchFamily="-107" charset="0"/>
              </a:rPr>
              <a:t>	Food  		processing. </a:t>
            </a:r>
            <a:endParaRPr lang="en-US" sz="1200">
              <a:solidFill>
                <a:srgbClr val="FC0308"/>
              </a:solidFill>
              <a:ea typeface="Arial" pitchFamily="-107" charset="0"/>
              <a:cs typeface="Arial" pitchFamily="-107" charset="0"/>
            </a:endParaRPr>
          </a:p>
        </p:txBody>
      </p:sp>
      <p:sp>
        <p:nvSpPr>
          <p:cNvPr id="92185" name="Line 26"/>
          <p:cNvSpPr>
            <a:spLocks noChangeShapeType="1"/>
          </p:cNvSpPr>
          <p:nvPr/>
        </p:nvSpPr>
        <p:spPr bwMode="auto">
          <a:xfrm>
            <a:off x="3124200" y="2057400"/>
            <a:ext cx="1066800" cy="0"/>
          </a:xfrm>
          <a:prstGeom prst="line">
            <a:avLst/>
          </a:prstGeom>
          <a:noFill/>
          <a:ln w="12700">
            <a:solidFill>
              <a:srgbClr val="FC0308"/>
            </a:solidFill>
            <a:round/>
            <a:headEnd/>
            <a:tailEnd type="triangle" w="med" len="med"/>
          </a:ln>
        </p:spPr>
        <p:txBody>
          <a:bodyPr>
            <a:prstTxWarp prst="textNoShape">
              <a:avLst/>
            </a:prstTxWarp>
          </a:bodyPr>
          <a:lstStyle/>
          <a:p>
            <a:endParaRPr lang="en-US"/>
          </a:p>
        </p:txBody>
      </p:sp>
      <p:sp>
        <p:nvSpPr>
          <p:cNvPr id="92186" name="Line 27"/>
          <p:cNvSpPr>
            <a:spLocks noChangeShapeType="1"/>
          </p:cNvSpPr>
          <p:nvPr/>
        </p:nvSpPr>
        <p:spPr bwMode="auto">
          <a:xfrm flipH="1">
            <a:off x="5334000" y="2971800"/>
            <a:ext cx="838200" cy="228600"/>
          </a:xfrm>
          <a:prstGeom prst="line">
            <a:avLst/>
          </a:prstGeom>
          <a:noFill/>
          <a:ln w="12700">
            <a:solidFill>
              <a:srgbClr val="FC0308"/>
            </a:solidFill>
            <a:round/>
            <a:headEnd/>
            <a:tailEnd type="triangle" w="med" len="med"/>
          </a:ln>
        </p:spPr>
        <p:txBody>
          <a:bodyPr>
            <a:prstTxWarp prst="textNoShape">
              <a:avLst/>
            </a:prstTxWarp>
          </a:bodyPr>
          <a:lstStyle/>
          <a:p>
            <a:endParaRPr lang="en-US"/>
          </a:p>
        </p:txBody>
      </p:sp>
      <p:sp>
        <p:nvSpPr>
          <p:cNvPr id="92187" name="Line 28"/>
          <p:cNvSpPr>
            <a:spLocks noChangeShapeType="1"/>
          </p:cNvSpPr>
          <p:nvPr/>
        </p:nvSpPr>
        <p:spPr bwMode="auto">
          <a:xfrm flipH="1" flipV="1">
            <a:off x="5562600" y="4724400"/>
            <a:ext cx="609600" cy="990600"/>
          </a:xfrm>
          <a:prstGeom prst="line">
            <a:avLst/>
          </a:prstGeom>
          <a:noFill/>
          <a:ln w="12700">
            <a:solidFill>
              <a:srgbClr val="FC0308"/>
            </a:solidFill>
            <a:round/>
            <a:headEnd/>
            <a:tailEnd type="triangle" w="med" len="med"/>
          </a:ln>
        </p:spPr>
        <p:txBody>
          <a:bodyPr>
            <a:prstTxWarp prst="textNoShape">
              <a:avLst/>
            </a:prstTxWarp>
          </a:bodyPr>
          <a:lstStyle/>
          <a:p>
            <a:endParaRPr lang="en-US"/>
          </a:p>
        </p:txBody>
      </p:sp>
      <p:sp>
        <p:nvSpPr>
          <p:cNvPr id="92188" name="Line 29"/>
          <p:cNvSpPr>
            <a:spLocks noChangeShapeType="1"/>
          </p:cNvSpPr>
          <p:nvPr/>
        </p:nvSpPr>
        <p:spPr bwMode="auto">
          <a:xfrm>
            <a:off x="2590800" y="2895600"/>
            <a:ext cx="1219200" cy="304800"/>
          </a:xfrm>
          <a:prstGeom prst="line">
            <a:avLst/>
          </a:prstGeom>
          <a:noFill/>
          <a:ln w="12700">
            <a:solidFill>
              <a:srgbClr val="FC0308"/>
            </a:solidFill>
            <a:round/>
            <a:headEnd/>
            <a:tailEnd type="triangle" w="med" len="med"/>
          </a:ln>
        </p:spPr>
        <p:txBody>
          <a:bodyPr>
            <a:prstTxWarp prst="textNoShape">
              <a:avLst/>
            </a:prstTxWarp>
          </a:bodyPr>
          <a:lstStyle/>
          <a:p>
            <a:endParaRPr lang="en-US"/>
          </a:p>
        </p:txBody>
      </p:sp>
      <p:sp>
        <p:nvSpPr>
          <p:cNvPr id="92189" name="Line 30"/>
          <p:cNvSpPr>
            <a:spLocks noChangeShapeType="1"/>
          </p:cNvSpPr>
          <p:nvPr/>
        </p:nvSpPr>
        <p:spPr bwMode="auto">
          <a:xfrm flipV="1">
            <a:off x="2209800" y="4114800"/>
            <a:ext cx="762000" cy="457200"/>
          </a:xfrm>
          <a:prstGeom prst="line">
            <a:avLst/>
          </a:prstGeom>
          <a:noFill/>
          <a:ln w="12700">
            <a:solidFill>
              <a:srgbClr val="FC0308"/>
            </a:solidFill>
            <a:round/>
            <a:headEnd/>
            <a:tailEnd type="triangle" w="med" len="med"/>
          </a:ln>
        </p:spPr>
        <p:txBody>
          <a:bodyPr>
            <a:prstTxWarp prst="textNoShape">
              <a:avLst/>
            </a:prstTxWarp>
          </a:bodyPr>
          <a:lstStyle/>
          <a:p>
            <a:endParaRPr lang="en-US"/>
          </a:p>
        </p:txBody>
      </p:sp>
      <p:sp>
        <p:nvSpPr>
          <p:cNvPr id="92190" name="Text Box 31"/>
          <p:cNvSpPr txBox="1">
            <a:spLocks noChangeArrowheads="1"/>
          </p:cNvSpPr>
          <p:nvPr/>
        </p:nvSpPr>
        <p:spPr bwMode="auto">
          <a:xfrm>
            <a:off x="7543800" y="838200"/>
            <a:ext cx="1327150" cy="714375"/>
          </a:xfrm>
          <a:prstGeom prst="rect">
            <a:avLst/>
          </a:prstGeom>
          <a:noFill/>
          <a:ln w="9525">
            <a:noFill/>
            <a:miter lim="800000"/>
            <a:headEnd/>
            <a:tailEnd/>
          </a:ln>
        </p:spPr>
        <p:txBody>
          <a:bodyPr wrap="none" anchor="ctr">
            <a:prstTxWarp prst="textNoShape">
              <a:avLst/>
            </a:prstTxWarp>
            <a:spAutoFit/>
          </a:bodyPr>
          <a:lstStyle/>
          <a:p>
            <a:pPr algn="ctr">
              <a:lnSpc>
                <a:spcPct val="70000"/>
              </a:lnSpc>
              <a:spcBef>
                <a:spcPct val="20000"/>
              </a:spcBef>
            </a:pPr>
            <a:r>
              <a:rPr lang="en-US" b="1" i="1">
                <a:solidFill>
                  <a:srgbClr val="FC0308"/>
                </a:solidFill>
                <a:ea typeface="Arial" pitchFamily="-107" charset="0"/>
                <a:cs typeface="Arial" pitchFamily="-107" charset="0"/>
              </a:rPr>
              <a:t>Illustrative</a:t>
            </a:r>
          </a:p>
          <a:p>
            <a:pPr algn="ctr">
              <a:lnSpc>
                <a:spcPct val="70000"/>
              </a:lnSpc>
              <a:spcBef>
                <a:spcPct val="20000"/>
              </a:spcBef>
            </a:pPr>
            <a:r>
              <a:rPr lang="en-US" b="1" i="1">
                <a:solidFill>
                  <a:srgbClr val="FC0308"/>
                </a:solidFill>
                <a:ea typeface="Arial" pitchFamily="-107" charset="0"/>
                <a:cs typeface="Arial" pitchFamily="-107" charset="0"/>
              </a:rPr>
              <a:t>Examples</a:t>
            </a:r>
            <a:endParaRPr lang="en-US" sz="2000" b="1" i="1">
              <a:solidFill>
                <a:srgbClr val="FC0308"/>
              </a:solidFill>
              <a:ea typeface="Arial" pitchFamily="-107" charset="0"/>
              <a:cs typeface="Arial" pitchFamily="-107" charset="0"/>
            </a:endParaRPr>
          </a:p>
          <a:p>
            <a:pPr algn="ctr">
              <a:spcBef>
                <a:spcPct val="20000"/>
              </a:spcBef>
            </a:pPr>
            <a:r>
              <a:rPr lang="en-US" sz="1000" b="1" i="1">
                <a:solidFill>
                  <a:srgbClr val="FC0308"/>
                </a:solidFill>
                <a:ea typeface="Arial" pitchFamily="-107" charset="0"/>
                <a:cs typeface="Arial" pitchFamily="-107" charset="0"/>
              </a:rPr>
              <a:t>(selections only)</a:t>
            </a:r>
            <a:endParaRPr lang="en-US" sz="2000" i="1">
              <a:latin typeface="Times New Roman" pitchFamily="-107" charset="0"/>
              <a:ea typeface="Arial" pitchFamily="-107" charset="0"/>
              <a:cs typeface="Arial" pitchFamily="-107" charset="0"/>
            </a:endParaRPr>
          </a:p>
        </p:txBody>
      </p:sp>
      <p:sp>
        <p:nvSpPr>
          <p:cNvPr id="92191" name="Text Box 32"/>
          <p:cNvSpPr txBox="1">
            <a:spLocks noChangeArrowheads="1"/>
          </p:cNvSpPr>
          <p:nvPr/>
        </p:nvSpPr>
        <p:spPr bwMode="auto">
          <a:xfrm>
            <a:off x="5715000" y="2286000"/>
            <a:ext cx="1752600" cy="457200"/>
          </a:xfrm>
          <a:prstGeom prst="rect">
            <a:avLst/>
          </a:prstGeom>
          <a:noFill/>
          <a:ln w="9525">
            <a:noFill/>
            <a:miter lim="800000"/>
            <a:headEnd/>
            <a:tailEnd/>
          </a:ln>
        </p:spPr>
        <p:txBody>
          <a:bodyPr anchor="ctr">
            <a:prstTxWarp prst="textNoShape">
              <a:avLst/>
            </a:prstTxWarp>
            <a:spAutoFit/>
          </a:bodyPr>
          <a:lstStyle/>
          <a:p>
            <a:pPr>
              <a:spcBef>
                <a:spcPct val="20000"/>
              </a:spcBef>
            </a:pPr>
            <a:r>
              <a:rPr lang="en-US" sz="1200" b="1">
                <a:solidFill>
                  <a:srgbClr val="FC0308"/>
                </a:solidFill>
                <a:ea typeface="Arial" pitchFamily="-107" charset="0"/>
                <a:cs typeface="Arial" pitchFamily="-107" charset="0"/>
              </a:rPr>
              <a:t>Pharmacologically active GMOs</a:t>
            </a:r>
          </a:p>
        </p:txBody>
      </p:sp>
      <p:sp>
        <p:nvSpPr>
          <p:cNvPr id="92192" name="Line 33"/>
          <p:cNvSpPr>
            <a:spLocks noChangeShapeType="1"/>
          </p:cNvSpPr>
          <p:nvPr/>
        </p:nvSpPr>
        <p:spPr bwMode="auto">
          <a:xfrm flipH="1">
            <a:off x="4572000" y="2514600"/>
            <a:ext cx="1143000" cy="1295400"/>
          </a:xfrm>
          <a:prstGeom prst="line">
            <a:avLst/>
          </a:prstGeom>
          <a:noFill/>
          <a:ln w="12700">
            <a:solidFill>
              <a:srgbClr val="FC0308"/>
            </a:solidFill>
            <a:round/>
            <a:headEnd/>
            <a:tailEnd type="triangle" w="med" len="med"/>
          </a:ln>
        </p:spPr>
        <p:txBody>
          <a:bodyPr>
            <a:prstTxWarp prst="textNoShape">
              <a:avLst/>
            </a:prstTxWarp>
          </a:bodyPr>
          <a:lstStyle/>
          <a:p>
            <a:endParaRPr lang="en-US"/>
          </a:p>
        </p:txBody>
      </p:sp>
      <p:sp>
        <p:nvSpPr>
          <p:cNvPr id="92193" name="Text Box 34"/>
          <p:cNvSpPr txBox="1">
            <a:spLocks noChangeArrowheads="1"/>
          </p:cNvSpPr>
          <p:nvPr/>
        </p:nvSpPr>
        <p:spPr bwMode="auto">
          <a:xfrm>
            <a:off x="2590800" y="5181600"/>
            <a:ext cx="1447800" cy="676275"/>
          </a:xfrm>
          <a:prstGeom prst="rect">
            <a:avLst/>
          </a:prstGeom>
          <a:noFill/>
          <a:ln w="9525">
            <a:noFill/>
            <a:miter lim="800000"/>
            <a:headEnd/>
            <a:tailEnd/>
          </a:ln>
        </p:spPr>
        <p:txBody>
          <a:bodyPr anchor="ctr">
            <a:prstTxWarp prst="textNoShape">
              <a:avLst/>
            </a:prstTxWarp>
            <a:spAutoFit/>
          </a:bodyPr>
          <a:lstStyle/>
          <a:p>
            <a:pPr>
              <a:spcBef>
                <a:spcPct val="20000"/>
              </a:spcBef>
            </a:pPr>
            <a:r>
              <a:rPr lang="en-US" sz="1200" b="1">
                <a:solidFill>
                  <a:srgbClr val="FC0308"/>
                </a:solidFill>
                <a:ea typeface="Arial" pitchFamily="-107" charset="0"/>
                <a:cs typeface="Arial" pitchFamily="-107" charset="0"/>
              </a:rPr>
              <a:t>Nutritionally enhanced food</a:t>
            </a:r>
          </a:p>
          <a:p>
            <a:pPr>
              <a:spcBef>
                <a:spcPct val="20000"/>
              </a:spcBef>
            </a:pPr>
            <a:r>
              <a:rPr lang="en-US" sz="1200" b="1">
                <a:solidFill>
                  <a:srgbClr val="FC0308"/>
                </a:solidFill>
                <a:ea typeface="Arial" pitchFamily="-107" charset="0"/>
                <a:cs typeface="Arial" pitchFamily="-107" charset="0"/>
              </a:rPr>
              <a:t>“Nutraceuticals”</a:t>
            </a:r>
          </a:p>
        </p:txBody>
      </p:sp>
      <p:sp>
        <p:nvSpPr>
          <p:cNvPr id="92194" name="Line 35"/>
          <p:cNvSpPr>
            <a:spLocks noChangeShapeType="1"/>
          </p:cNvSpPr>
          <p:nvPr/>
        </p:nvSpPr>
        <p:spPr bwMode="auto">
          <a:xfrm flipH="1" flipV="1">
            <a:off x="4724400" y="4419600"/>
            <a:ext cx="76200" cy="762000"/>
          </a:xfrm>
          <a:prstGeom prst="line">
            <a:avLst/>
          </a:prstGeom>
          <a:noFill/>
          <a:ln w="12700">
            <a:solidFill>
              <a:srgbClr val="FC0308"/>
            </a:solidFill>
            <a:round/>
            <a:headEnd/>
            <a:tailEnd type="triangle" w="med" len="med"/>
          </a:ln>
        </p:spPr>
        <p:txBody>
          <a:bodyPr>
            <a:prstTxWarp prst="textNoShape">
              <a:avLst/>
            </a:prstTxWarp>
          </a:bodyPr>
          <a:lstStyle/>
          <a:p>
            <a:endParaRPr lang="en-US"/>
          </a:p>
        </p:txBody>
      </p:sp>
      <p:sp>
        <p:nvSpPr>
          <p:cNvPr id="92195" name="Text Box 36"/>
          <p:cNvSpPr txBox="1">
            <a:spLocks noChangeArrowheads="1"/>
          </p:cNvSpPr>
          <p:nvPr/>
        </p:nvSpPr>
        <p:spPr bwMode="auto">
          <a:xfrm>
            <a:off x="762000" y="3124200"/>
            <a:ext cx="1752600" cy="274638"/>
          </a:xfrm>
          <a:prstGeom prst="rect">
            <a:avLst/>
          </a:prstGeom>
          <a:noFill/>
          <a:ln w="9525">
            <a:noFill/>
            <a:miter lim="800000"/>
            <a:headEnd/>
            <a:tailEnd/>
          </a:ln>
        </p:spPr>
        <p:txBody>
          <a:bodyPr anchor="ctr">
            <a:prstTxWarp prst="textNoShape">
              <a:avLst/>
            </a:prstTxWarp>
            <a:spAutoFit/>
          </a:bodyPr>
          <a:lstStyle/>
          <a:p>
            <a:pPr>
              <a:spcBef>
                <a:spcPct val="20000"/>
              </a:spcBef>
            </a:pPr>
            <a:r>
              <a:rPr lang="en-US" sz="1200" b="1">
                <a:solidFill>
                  <a:srgbClr val="FC0308"/>
                </a:solidFill>
                <a:ea typeface="Arial" pitchFamily="-107" charset="0"/>
                <a:cs typeface="Arial" pitchFamily="-107" charset="0"/>
              </a:rPr>
              <a:t>Bio-pharmaceuticals</a:t>
            </a:r>
          </a:p>
        </p:txBody>
      </p:sp>
      <p:sp>
        <p:nvSpPr>
          <p:cNvPr id="92196" name="Line 37"/>
          <p:cNvSpPr>
            <a:spLocks noChangeShapeType="1"/>
          </p:cNvSpPr>
          <p:nvPr/>
        </p:nvSpPr>
        <p:spPr bwMode="auto">
          <a:xfrm>
            <a:off x="2438400" y="3276600"/>
            <a:ext cx="1752600" cy="457200"/>
          </a:xfrm>
          <a:prstGeom prst="line">
            <a:avLst/>
          </a:prstGeom>
          <a:noFill/>
          <a:ln w="12700">
            <a:solidFill>
              <a:srgbClr val="FC0308"/>
            </a:solidFill>
            <a:round/>
            <a:headEnd/>
            <a:tailEnd type="triangle" w="med" len="med"/>
          </a:ln>
        </p:spPr>
        <p:txBody>
          <a:bodyPr>
            <a:prstTxWarp prst="textNoShape">
              <a:avLst/>
            </a:prstTxWarp>
          </a:bodyPr>
          <a:lstStyle/>
          <a:p>
            <a:endParaRPr lang="en-US"/>
          </a:p>
        </p:txBody>
      </p:sp>
      <p:sp>
        <p:nvSpPr>
          <p:cNvPr id="92197" name="Text Box 38"/>
          <p:cNvSpPr txBox="1">
            <a:spLocks noChangeArrowheads="1"/>
          </p:cNvSpPr>
          <p:nvPr/>
        </p:nvSpPr>
        <p:spPr bwMode="auto">
          <a:xfrm>
            <a:off x="228600" y="4038600"/>
            <a:ext cx="2286000" cy="274638"/>
          </a:xfrm>
          <a:prstGeom prst="rect">
            <a:avLst/>
          </a:prstGeom>
          <a:noFill/>
          <a:ln w="9525">
            <a:noFill/>
            <a:miter lim="800000"/>
            <a:headEnd/>
            <a:tailEnd/>
          </a:ln>
        </p:spPr>
        <p:txBody>
          <a:bodyPr anchor="ctr">
            <a:prstTxWarp prst="textNoShape">
              <a:avLst/>
            </a:prstTxWarp>
            <a:spAutoFit/>
          </a:bodyPr>
          <a:lstStyle/>
          <a:p>
            <a:pPr>
              <a:spcBef>
                <a:spcPct val="20000"/>
              </a:spcBef>
            </a:pPr>
            <a:r>
              <a:rPr lang="en-US" sz="1200" b="1">
                <a:solidFill>
                  <a:srgbClr val="FC0308"/>
                </a:solidFill>
                <a:ea typeface="Arial" pitchFamily="-107" charset="0"/>
                <a:cs typeface="Arial" pitchFamily="-107" charset="0"/>
              </a:rPr>
              <a:t>Pharmaceuticals (traditional)</a:t>
            </a:r>
          </a:p>
        </p:txBody>
      </p:sp>
      <p:sp>
        <p:nvSpPr>
          <p:cNvPr id="92198" name="Line 39"/>
          <p:cNvSpPr>
            <a:spLocks noChangeShapeType="1"/>
          </p:cNvSpPr>
          <p:nvPr/>
        </p:nvSpPr>
        <p:spPr bwMode="auto">
          <a:xfrm flipV="1">
            <a:off x="2438400" y="3657600"/>
            <a:ext cx="685800" cy="457200"/>
          </a:xfrm>
          <a:prstGeom prst="line">
            <a:avLst/>
          </a:prstGeom>
          <a:noFill/>
          <a:ln w="12700">
            <a:solidFill>
              <a:srgbClr val="FC0308"/>
            </a:solidFill>
            <a:round/>
            <a:headEnd/>
            <a:tailEnd type="triangle" w="med" len="med"/>
          </a:ln>
        </p:spPr>
        <p:txBody>
          <a:bodyPr>
            <a:prstTxWarp prst="textNoShape">
              <a:avLst/>
            </a:prstTxWarp>
          </a:bodyPr>
          <a:lstStyle/>
          <a:p>
            <a:endParaRPr lang="en-US"/>
          </a:p>
        </p:txBody>
      </p:sp>
      <p:sp>
        <p:nvSpPr>
          <p:cNvPr id="92199" name="Text Box 40"/>
          <p:cNvSpPr txBox="1">
            <a:spLocks noChangeArrowheads="1"/>
          </p:cNvSpPr>
          <p:nvPr/>
        </p:nvSpPr>
        <p:spPr bwMode="auto">
          <a:xfrm>
            <a:off x="4267200" y="5181600"/>
            <a:ext cx="1219200" cy="493713"/>
          </a:xfrm>
          <a:prstGeom prst="rect">
            <a:avLst/>
          </a:prstGeom>
          <a:noFill/>
          <a:ln w="9525">
            <a:noFill/>
            <a:miter lim="800000"/>
            <a:headEnd/>
            <a:tailEnd/>
          </a:ln>
        </p:spPr>
        <p:txBody>
          <a:bodyPr anchor="ctr">
            <a:prstTxWarp prst="textNoShape">
              <a:avLst/>
            </a:prstTxWarp>
            <a:spAutoFit/>
          </a:bodyPr>
          <a:lstStyle/>
          <a:p>
            <a:pPr>
              <a:spcBef>
                <a:spcPct val="20000"/>
              </a:spcBef>
            </a:pPr>
            <a:r>
              <a:rPr lang="en-US" sz="1200" b="1">
                <a:solidFill>
                  <a:srgbClr val="FC0308"/>
                </a:solidFill>
                <a:ea typeface="Arial" pitchFamily="-107" charset="0"/>
                <a:cs typeface="Arial" pitchFamily="-107" charset="0"/>
              </a:rPr>
              <a:t>Veterinary</a:t>
            </a:r>
          </a:p>
          <a:p>
            <a:pPr>
              <a:spcBef>
                <a:spcPct val="20000"/>
              </a:spcBef>
            </a:pPr>
            <a:r>
              <a:rPr lang="en-US" sz="1200" b="1">
                <a:solidFill>
                  <a:srgbClr val="FC0308"/>
                </a:solidFill>
                <a:ea typeface="Arial" pitchFamily="-107" charset="0"/>
                <a:cs typeface="Arial" pitchFamily="-107" charset="0"/>
              </a:rPr>
              <a:t> technologies</a:t>
            </a:r>
          </a:p>
        </p:txBody>
      </p:sp>
      <p:sp>
        <p:nvSpPr>
          <p:cNvPr id="92200" name="Line 41"/>
          <p:cNvSpPr>
            <a:spLocks noChangeShapeType="1"/>
          </p:cNvSpPr>
          <p:nvPr/>
        </p:nvSpPr>
        <p:spPr bwMode="auto">
          <a:xfrm flipV="1">
            <a:off x="3276600" y="4495800"/>
            <a:ext cx="1295400" cy="685800"/>
          </a:xfrm>
          <a:prstGeom prst="line">
            <a:avLst/>
          </a:prstGeom>
          <a:noFill/>
          <a:ln w="12700">
            <a:solidFill>
              <a:srgbClr val="FC0308"/>
            </a:solidFill>
            <a:round/>
            <a:headEnd/>
            <a:tailEnd type="triangle" w="med" len="med"/>
          </a:ln>
        </p:spPr>
        <p:txBody>
          <a:bodyPr>
            <a:prstTxWarp prst="textNoShape">
              <a:avLst/>
            </a:prstTxWarp>
          </a:bodyPr>
          <a:lstStyle/>
          <a:p>
            <a:endParaRPr lang="en-US"/>
          </a:p>
        </p:txBody>
      </p:sp>
      <p:sp>
        <p:nvSpPr>
          <p:cNvPr id="92201" name="Line 42"/>
          <p:cNvSpPr>
            <a:spLocks noChangeShapeType="1"/>
          </p:cNvSpPr>
          <p:nvPr/>
        </p:nvSpPr>
        <p:spPr bwMode="auto">
          <a:xfrm flipH="1" flipV="1">
            <a:off x="5029200" y="3657600"/>
            <a:ext cx="1828800" cy="304800"/>
          </a:xfrm>
          <a:prstGeom prst="line">
            <a:avLst/>
          </a:prstGeom>
          <a:noFill/>
          <a:ln w="12700">
            <a:solidFill>
              <a:srgbClr val="FC0308"/>
            </a:solidFill>
            <a:round/>
            <a:headEnd/>
            <a:tailEnd type="triangle" w="med" len="med"/>
          </a:ln>
        </p:spPr>
        <p:txBody>
          <a:bodyPr>
            <a:prstTxWarp prst="textNoShape">
              <a:avLst/>
            </a:prstTxWarp>
          </a:bodyPr>
          <a:lstStyle/>
          <a:p>
            <a:endParaRPr lang="en-US"/>
          </a:p>
        </p:txBody>
      </p:sp>
      <p:sp>
        <p:nvSpPr>
          <p:cNvPr id="92202" name="Text Box 43"/>
          <p:cNvSpPr txBox="1">
            <a:spLocks noChangeArrowheads="1"/>
          </p:cNvSpPr>
          <p:nvPr/>
        </p:nvSpPr>
        <p:spPr bwMode="auto">
          <a:xfrm>
            <a:off x="6248400" y="2819400"/>
            <a:ext cx="1752600" cy="274638"/>
          </a:xfrm>
          <a:prstGeom prst="rect">
            <a:avLst/>
          </a:prstGeom>
          <a:noFill/>
          <a:ln w="9525">
            <a:noFill/>
            <a:miter lim="800000"/>
            <a:headEnd/>
            <a:tailEnd/>
          </a:ln>
        </p:spPr>
        <p:txBody>
          <a:bodyPr anchor="ctr">
            <a:prstTxWarp prst="textNoShape">
              <a:avLst/>
            </a:prstTxWarp>
            <a:spAutoFit/>
          </a:bodyPr>
          <a:lstStyle/>
          <a:p>
            <a:pPr>
              <a:spcBef>
                <a:spcPct val="20000"/>
              </a:spcBef>
            </a:pPr>
            <a:r>
              <a:rPr lang="en-US" sz="1200" b="1">
                <a:solidFill>
                  <a:srgbClr val="FC0308"/>
                </a:solidFill>
                <a:ea typeface="Arial" pitchFamily="-107" charset="0"/>
                <a:cs typeface="Arial" pitchFamily="-107" charset="0"/>
              </a:rPr>
              <a:t>Agri-biotech</a:t>
            </a:r>
          </a:p>
        </p:txBody>
      </p:sp>
      <p:sp>
        <p:nvSpPr>
          <p:cNvPr id="92203" name="Text Box 44"/>
          <p:cNvSpPr txBox="1">
            <a:spLocks noChangeArrowheads="1"/>
          </p:cNvSpPr>
          <p:nvPr/>
        </p:nvSpPr>
        <p:spPr bwMode="auto">
          <a:xfrm>
            <a:off x="762000" y="5257800"/>
            <a:ext cx="1752600" cy="493713"/>
          </a:xfrm>
          <a:prstGeom prst="rect">
            <a:avLst/>
          </a:prstGeom>
          <a:noFill/>
          <a:ln w="9525">
            <a:noFill/>
            <a:miter lim="800000"/>
            <a:headEnd/>
            <a:tailEnd/>
          </a:ln>
        </p:spPr>
        <p:txBody>
          <a:bodyPr anchor="ctr">
            <a:prstTxWarp prst="textNoShape">
              <a:avLst/>
            </a:prstTxWarp>
            <a:spAutoFit/>
          </a:bodyPr>
          <a:lstStyle/>
          <a:p>
            <a:pPr algn="ctr">
              <a:spcBef>
                <a:spcPct val="20000"/>
              </a:spcBef>
            </a:pPr>
            <a:r>
              <a:rPr lang="en-US" sz="1200" b="1">
                <a:solidFill>
                  <a:srgbClr val="FC0308"/>
                </a:solidFill>
                <a:ea typeface="Arial" pitchFamily="-107" charset="0"/>
                <a:cs typeface="Arial" pitchFamily="-107" charset="0"/>
              </a:rPr>
              <a:t>Diagnostic devices,</a:t>
            </a:r>
          </a:p>
          <a:p>
            <a:pPr algn="ctr">
              <a:spcBef>
                <a:spcPct val="20000"/>
              </a:spcBef>
            </a:pPr>
            <a:r>
              <a:rPr lang="en-US" sz="1200" b="1">
                <a:solidFill>
                  <a:srgbClr val="FC0308"/>
                </a:solidFill>
                <a:ea typeface="Arial" pitchFamily="-107" charset="0"/>
                <a:cs typeface="Arial" pitchFamily="-107" charset="0"/>
              </a:rPr>
              <a:t>Medical biosensors</a:t>
            </a:r>
          </a:p>
        </p:txBody>
      </p:sp>
      <p:sp>
        <p:nvSpPr>
          <p:cNvPr id="92204" name="Line 45"/>
          <p:cNvSpPr>
            <a:spLocks noChangeShapeType="1"/>
          </p:cNvSpPr>
          <p:nvPr/>
        </p:nvSpPr>
        <p:spPr bwMode="auto">
          <a:xfrm flipV="1">
            <a:off x="2209800" y="4800600"/>
            <a:ext cx="1143000" cy="457200"/>
          </a:xfrm>
          <a:prstGeom prst="line">
            <a:avLst/>
          </a:prstGeom>
          <a:noFill/>
          <a:ln w="12700">
            <a:solidFill>
              <a:srgbClr val="FC0308"/>
            </a:solidFill>
            <a:round/>
            <a:headEnd/>
            <a:tailEnd type="triangle" w="med" len="med"/>
          </a:ln>
        </p:spPr>
        <p:txBody>
          <a:bodyPr>
            <a:prstTxWarp prst="textNoShape">
              <a:avLst/>
            </a:prstTxWarp>
          </a:bodyPr>
          <a:lstStyle/>
          <a:p>
            <a:endParaRPr lang="en-US"/>
          </a:p>
        </p:txBody>
      </p:sp>
      <p:sp>
        <p:nvSpPr>
          <p:cNvPr id="92205" name="Text Box 46"/>
          <p:cNvSpPr txBox="1">
            <a:spLocks noChangeArrowheads="1"/>
          </p:cNvSpPr>
          <p:nvPr/>
        </p:nvSpPr>
        <p:spPr bwMode="auto">
          <a:xfrm>
            <a:off x="6172200" y="5486400"/>
            <a:ext cx="1371600" cy="493713"/>
          </a:xfrm>
          <a:prstGeom prst="rect">
            <a:avLst/>
          </a:prstGeom>
          <a:noFill/>
          <a:ln w="9525">
            <a:noFill/>
            <a:miter lim="800000"/>
            <a:headEnd/>
            <a:tailEnd/>
          </a:ln>
        </p:spPr>
        <p:txBody>
          <a:bodyPr anchor="ctr">
            <a:prstTxWarp prst="textNoShape">
              <a:avLst/>
            </a:prstTxWarp>
            <a:spAutoFit/>
          </a:bodyPr>
          <a:lstStyle/>
          <a:p>
            <a:pPr>
              <a:spcBef>
                <a:spcPct val="20000"/>
              </a:spcBef>
            </a:pPr>
            <a:r>
              <a:rPr lang="en-US" sz="1200" b="1">
                <a:solidFill>
                  <a:srgbClr val="FC0308"/>
                </a:solidFill>
                <a:ea typeface="Arial" pitchFamily="-107" charset="0"/>
                <a:cs typeface="Arial" pitchFamily="-107" charset="0"/>
              </a:rPr>
              <a:t>Bio-materials</a:t>
            </a:r>
          </a:p>
          <a:p>
            <a:pPr>
              <a:spcBef>
                <a:spcPct val="20000"/>
              </a:spcBef>
            </a:pPr>
            <a:r>
              <a:rPr lang="en-US" sz="1200" b="1">
                <a:solidFill>
                  <a:srgbClr val="FC0308"/>
                </a:solidFill>
                <a:ea typeface="Arial" pitchFamily="-107" charset="0"/>
                <a:cs typeface="Arial" pitchFamily="-107" charset="0"/>
              </a:rPr>
              <a:t>Bio-fibers</a:t>
            </a:r>
          </a:p>
        </p:txBody>
      </p:sp>
      <p:sp>
        <p:nvSpPr>
          <p:cNvPr id="92206" name="Text Box 47"/>
          <p:cNvSpPr txBox="1">
            <a:spLocks noChangeArrowheads="1"/>
          </p:cNvSpPr>
          <p:nvPr/>
        </p:nvSpPr>
        <p:spPr bwMode="auto">
          <a:xfrm>
            <a:off x="6934200" y="5257800"/>
            <a:ext cx="1905000" cy="274638"/>
          </a:xfrm>
          <a:prstGeom prst="rect">
            <a:avLst/>
          </a:prstGeom>
          <a:noFill/>
          <a:ln w="9525">
            <a:noFill/>
            <a:miter lim="800000"/>
            <a:headEnd/>
            <a:tailEnd/>
          </a:ln>
        </p:spPr>
        <p:txBody>
          <a:bodyPr anchor="ctr">
            <a:prstTxWarp prst="textNoShape">
              <a:avLst/>
            </a:prstTxWarp>
            <a:spAutoFit/>
          </a:bodyPr>
          <a:lstStyle/>
          <a:p>
            <a:pPr>
              <a:spcBef>
                <a:spcPct val="20000"/>
              </a:spcBef>
            </a:pPr>
            <a:r>
              <a:rPr lang="en-US" sz="1200" b="1">
                <a:solidFill>
                  <a:srgbClr val="FC0308"/>
                </a:solidFill>
                <a:ea typeface="Arial" pitchFamily="-107" charset="0"/>
                <a:cs typeface="Arial" pitchFamily="-107" charset="0"/>
              </a:rPr>
              <a:t>Bio-fuels / Bio-energy</a:t>
            </a:r>
          </a:p>
        </p:txBody>
      </p:sp>
      <p:sp>
        <p:nvSpPr>
          <p:cNvPr id="92207" name="Text Box 48"/>
          <p:cNvSpPr txBox="1">
            <a:spLocks noChangeArrowheads="1"/>
          </p:cNvSpPr>
          <p:nvPr/>
        </p:nvSpPr>
        <p:spPr bwMode="auto">
          <a:xfrm>
            <a:off x="6858000" y="3886200"/>
            <a:ext cx="1752600" cy="676275"/>
          </a:xfrm>
          <a:prstGeom prst="rect">
            <a:avLst/>
          </a:prstGeom>
          <a:noFill/>
          <a:ln w="9525">
            <a:noFill/>
            <a:miter lim="800000"/>
            <a:headEnd/>
            <a:tailEnd/>
          </a:ln>
        </p:spPr>
        <p:txBody>
          <a:bodyPr anchor="ctr">
            <a:prstTxWarp prst="textNoShape">
              <a:avLst/>
            </a:prstTxWarp>
            <a:spAutoFit/>
          </a:bodyPr>
          <a:lstStyle/>
          <a:p>
            <a:pPr>
              <a:spcBef>
                <a:spcPct val="20000"/>
              </a:spcBef>
            </a:pPr>
            <a:r>
              <a:rPr lang="en-US" sz="1200" b="1">
                <a:solidFill>
                  <a:srgbClr val="FC0308"/>
                </a:solidFill>
                <a:ea typeface="Arial" pitchFamily="-107" charset="0"/>
                <a:cs typeface="Arial" pitchFamily="-107" charset="0"/>
              </a:rPr>
              <a:t>Bio-security technologies</a:t>
            </a:r>
          </a:p>
          <a:p>
            <a:pPr>
              <a:spcBef>
                <a:spcPct val="20000"/>
              </a:spcBef>
            </a:pPr>
            <a:r>
              <a:rPr lang="en-US" sz="1200" b="1">
                <a:solidFill>
                  <a:srgbClr val="FC0308"/>
                </a:solidFill>
                <a:ea typeface="Arial" pitchFamily="-107" charset="0"/>
                <a:cs typeface="Arial" pitchFamily="-107" charset="0"/>
              </a:rPr>
              <a:t>Bio-sensors</a:t>
            </a:r>
          </a:p>
        </p:txBody>
      </p:sp>
      <p:sp>
        <p:nvSpPr>
          <p:cNvPr id="92208" name="Line 49"/>
          <p:cNvSpPr>
            <a:spLocks noChangeShapeType="1"/>
          </p:cNvSpPr>
          <p:nvPr/>
        </p:nvSpPr>
        <p:spPr bwMode="auto">
          <a:xfrm flipH="1">
            <a:off x="5791200" y="3200400"/>
            <a:ext cx="1600200" cy="457200"/>
          </a:xfrm>
          <a:prstGeom prst="line">
            <a:avLst/>
          </a:prstGeom>
          <a:noFill/>
          <a:ln w="12700">
            <a:solidFill>
              <a:srgbClr val="FC0308"/>
            </a:solidFill>
            <a:round/>
            <a:headEnd/>
            <a:tailEnd type="triangle" w="med" len="med"/>
          </a:ln>
        </p:spPr>
        <p:txBody>
          <a:bodyPr>
            <a:prstTxWarp prst="textNoShape">
              <a:avLst/>
            </a:prstTxWarp>
          </a:bodyPr>
          <a:lstStyle/>
          <a:p>
            <a:endParaRPr lang="en-US"/>
          </a:p>
        </p:txBody>
      </p:sp>
      <p:sp>
        <p:nvSpPr>
          <p:cNvPr id="92209" name="Line 50"/>
          <p:cNvSpPr>
            <a:spLocks noChangeShapeType="1"/>
          </p:cNvSpPr>
          <p:nvPr/>
        </p:nvSpPr>
        <p:spPr bwMode="auto">
          <a:xfrm flipH="1" flipV="1">
            <a:off x="5791200" y="4876800"/>
            <a:ext cx="1143000" cy="533400"/>
          </a:xfrm>
          <a:prstGeom prst="line">
            <a:avLst/>
          </a:prstGeom>
          <a:noFill/>
          <a:ln w="12700">
            <a:solidFill>
              <a:srgbClr val="FC0308"/>
            </a:solidFill>
            <a:round/>
            <a:headEnd/>
            <a:tailEnd type="triangle" w="med" len="med"/>
          </a:ln>
        </p:spPr>
        <p:txBody>
          <a:bodyP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4210" name="Straight Connector 47"/>
          <p:cNvCxnSpPr>
            <a:cxnSpLocks noChangeShapeType="1"/>
          </p:cNvCxnSpPr>
          <p:nvPr/>
        </p:nvCxnSpPr>
        <p:spPr bwMode="auto">
          <a:xfrm>
            <a:off x="0" y="5715000"/>
            <a:ext cx="457200" cy="0"/>
          </a:xfrm>
          <a:prstGeom prst="line">
            <a:avLst/>
          </a:prstGeom>
          <a:noFill/>
          <a:ln w="57150">
            <a:solidFill>
              <a:srgbClr val="FFC000"/>
            </a:solidFill>
            <a:round/>
            <a:headEnd/>
            <a:tailEnd/>
          </a:ln>
        </p:spPr>
      </p:cxnSp>
      <p:cxnSp>
        <p:nvCxnSpPr>
          <p:cNvPr id="94211" name="Straight Connector 48"/>
          <p:cNvCxnSpPr>
            <a:cxnSpLocks noChangeShapeType="1"/>
          </p:cNvCxnSpPr>
          <p:nvPr/>
        </p:nvCxnSpPr>
        <p:spPr bwMode="auto">
          <a:xfrm>
            <a:off x="762000" y="5715000"/>
            <a:ext cx="8382000" cy="0"/>
          </a:xfrm>
          <a:prstGeom prst="line">
            <a:avLst/>
          </a:prstGeom>
          <a:noFill/>
          <a:ln w="57150">
            <a:solidFill>
              <a:srgbClr val="FFC000"/>
            </a:solidFill>
            <a:round/>
            <a:headEnd/>
            <a:tailEnd/>
          </a:ln>
        </p:spPr>
      </p:cxnSp>
      <p:sp>
        <p:nvSpPr>
          <p:cNvPr id="1028" name="Oval 8"/>
          <p:cNvSpPr>
            <a:spLocks noChangeArrowheads="1"/>
          </p:cNvSpPr>
          <p:nvPr/>
        </p:nvSpPr>
        <p:spPr bwMode="auto">
          <a:xfrm>
            <a:off x="152400" y="5627132"/>
            <a:ext cx="228600" cy="228600"/>
          </a:xfrm>
          <a:prstGeom prst="ellipse">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3">
            <a:schemeClr val="accent6"/>
          </a:fillRef>
          <a:effectRef idx="2">
            <a:schemeClr val="accent6"/>
          </a:effectRef>
          <a:fontRef idx="minor">
            <a:schemeClr val="lt1"/>
          </a:fontRef>
        </p:style>
        <p:txBody>
          <a:bodyPr/>
          <a:lstStyle/>
          <a:p>
            <a:pPr eaLnBrk="0" fontAlgn="auto" hangingPunct="0">
              <a:spcBef>
                <a:spcPts val="0"/>
              </a:spcBef>
              <a:spcAft>
                <a:spcPts val="0"/>
              </a:spcAft>
              <a:defRPr/>
            </a:pPr>
            <a:endParaRPr lang="en-US" sz="2400">
              <a:solidFill>
                <a:srgbClr val="000000"/>
              </a:solidFill>
              <a:latin typeface="Calibri" pitchFamily="34" charset="0"/>
              <a:cs typeface="Calibri" pitchFamily="34" charset="0"/>
            </a:endParaRPr>
          </a:p>
        </p:txBody>
      </p:sp>
      <p:sp>
        <p:nvSpPr>
          <p:cNvPr id="1029" name="Oval 9"/>
          <p:cNvSpPr>
            <a:spLocks noChangeArrowheads="1"/>
          </p:cNvSpPr>
          <p:nvPr/>
        </p:nvSpPr>
        <p:spPr bwMode="auto">
          <a:xfrm>
            <a:off x="914400" y="5627132"/>
            <a:ext cx="228600" cy="228600"/>
          </a:xfrm>
          <a:prstGeom prst="ellipse">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3">
            <a:schemeClr val="accent6"/>
          </a:fillRef>
          <a:effectRef idx="2">
            <a:schemeClr val="accent6"/>
          </a:effectRef>
          <a:fontRef idx="minor">
            <a:schemeClr val="lt1"/>
          </a:fontRef>
        </p:style>
        <p:txBody>
          <a:bodyPr/>
          <a:lstStyle/>
          <a:p>
            <a:pPr eaLnBrk="0" fontAlgn="auto" hangingPunct="0">
              <a:spcBef>
                <a:spcPts val="0"/>
              </a:spcBef>
              <a:spcAft>
                <a:spcPts val="0"/>
              </a:spcAft>
              <a:defRPr/>
            </a:pPr>
            <a:endParaRPr lang="en-US" sz="2400">
              <a:solidFill>
                <a:srgbClr val="000000"/>
              </a:solidFill>
              <a:latin typeface="Calibri" pitchFamily="34" charset="0"/>
              <a:cs typeface="Calibri" pitchFamily="34" charset="0"/>
            </a:endParaRPr>
          </a:p>
        </p:txBody>
      </p:sp>
      <p:sp>
        <p:nvSpPr>
          <p:cNvPr id="1030" name="Oval 10"/>
          <p:cNvSpPr>
            <a:spLocks noChangeArrowheads="1"/>
          </p:cNvSpPr>
          <p:nvPr/>
        </p:nvSpPr>
        <p:spPr bwMode="auto">
          <a:xfrm>
            <a:off x="2971800" y="5627132"/>
            <a:ext cx="228600" cy="228600"/>
          </a:xfrm>
          <a:prstGeom prst="ellipse">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3">
            <a:schemeClr val="accent6"/>
          </a:fillRef>
          <a:effectRef idx="2">
            <a:schemeClr val="accent6"/>
          </a:effectRef>
          <a:fontRef idx="minor">
            <a:schemeClr val="lt1"/>
          </a:fontRef>
        </p:style>
        <p:txBody>
          <a:bodyPr/>
          <a:lstStyle/>
          <a:p>
            <a:pPr eaLnBrk="0" fontAlgn="auto" hangingPunct="0">
              <a:spcBef>
                <a:spcPts val="0"/>
              </a:spcBef>
              <a:spcAft>
                <a:spcPts val="0"/>
              </a:spcAft>
              <a:defRPr/>
            </a:pPr>
            <a:endParaRPr lang="en-US" sz="2400">
              <a:solidFill>
                <a:srgbClr val="000000"/>
              </a:solidFill>
              <a:latin typeface="Calibri" pitchFamily="34" charset="0"/>
              <a:cs typeface="Calibri" pitchFamily="34" charset="0"/>
            </a:endParaRPr>
          </a:p>
        </p:txBody>
      </p:sp>
      <p:sp>
        <p:nvSpPr>
          <p:cNvPr id="1031" name="Oval 11"/>
          <p:cNvSpPr>
            <a:spLocks noChangeArrowheads="1"/>
          </p:cNvSpPr>
          <p:nvPr/>
        </p:nvSpPr>
        <p:spPr bwMode="auto">
          <a:xfrm>
            <a:off x="3962400" y="5627132"/>
            <a:ext cx="228600" cy="228600"/>
          </a:xfrm>
          <a:prstGeom prst="ellipse">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3">
            <a:schemeClr val="accent6"/>
          </a:fillRef>
          <a:effectRef idx="2">
            <a:schemeClr val="accent6"/>
          </a:effectRef>
          <a:fontRef idx="minor">
            <a:schemeClr val="lt1"/>
          </a:fontRef>
        </p:style>
        <p:txBody>
          <a:bodyPr/>
          <a:lstStyle/>
          <a:p>
            <a:pPr eaLnBrk="0" fontAlgn="auto" hangingPunct="0">
              <a:spcBef>
                <a:spcPts val="0"/>
              </a:spcBef>
              <a:spcAft>
                <a:spcPts val="0"/>
              </a:spcAft>
              <a:defRPr/>
            </a:pPr>
            <a:endParaRPr lang="en-US" sz="2400">
              <a:solidFill>
                <a:srgbClr val="000000"/>
              </a:solidFill>
              <a:latin typeface="Calibri" pitchFamily="34" charset="0"/>
              <a:cs typeface="Calibri" pitchFamily="34" charset="0"/>
            </a:endParaRPr>
          </a:p>
        </p:txBody>
      </p:sp>
      <p:sp>
        <p:nvSpPr>
          <p:cNvPr id="1032" name="Oval 12"/>
          <p:cNvSpPr>
            <a:spLocks noChangeArrowheads="1"/>
          </p:cNvSpPr>
          <p:nvPr/>
        </p:nvSpPr>
        <p:spPr bwMode="auto">
          <a:xfrm>
            <a:off x="5257800" y="5627132"/>
            <a:ext cx="228600" cy="228600"/>
          </a:xfrm>
          <a:prstGeom prst="ellipse">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3">
            <a:schemeClr val="accent6"/>
          </a:fillRef>
          <a:effectRef idx="2">
            <a:schemeClr val="accent6"/>
          </a:effectRef>
          <a:fontRef idx="minor">
            <a:schemeClr val="lt1"/>
          </a:fontRef>
        </p:style>
        <p:txBody>
          <a:bodyPr/>
          <a:lstStyle/>
          <a:p>
            <a:pPr eaLnBrk="0" fontAlgn="auto" hangingPunct="0">
              <a:spcBef>
                <a:spcPts val="0"/>
              </a:spcBef>
              <a:spcAft>
                <a:spcPts val="0"/>
              </a:spcAft>
              <a:defRPr/>
            </a:pPr>
            <a:endParaRPr lang="en-US" sz="2400">
              <a:solidFill>
                <a:srgbClr val="000000"/>
              </a:solidFill>
              <a:latin typeface="Calibri" pitchFamily="34" charset="0"/>
              <a:cs typeface="Calibri" pitchFamily="34" charset="0"/>
            </a:endParaRPr>
          </a:p>
        </p:txBody>
      </p:sp>
      <p:sp>
        <p:nvSpPr>
          <p:cNvPr id="1033" name="Oval 13"/>
          <p:cNvSpPr>
            <a:spLocks noChangeArrowheads="1"/>
          </p:cNvSpPr>
          <p:nvPr/>
        </p:nvSpPr>
        <p:spPr bwMode="auto">
          <a:xfrm>
            <a:off x="6248400" y="5627132"/>
            <a:ext cx="228600" cy="228600"/>
          </a:xfrm>
          <a:prstGeom prst="ellipse">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3">
            <a:schemeClr val="accent6"/>
          </a:fillRef>
          <a:effectRef idx="2">
            <a:schemeClr val="accent6"/>
          </a:effectRef>
          <a:fontRef idx="minor">
            <a:schemeClr val="lt1"/>
          </a:fontRef>
        </p:style>
        <p:txBody>
          <a:bodyPr/>
          <a:lstStyle/>
          <a:p>
            <a:pPr eaLnBrk="0" fontAlgn="auto" hangingPunct="0">
              <a:spcBef>
                <a:spcPts val="0"/>
              </a:spcBef>
              <a:spcAft>
                <a:spcPts val="0"/>
              </a:spcAft>
              <a:defRPr/>
            </a:pPr>
            <a:endParaRPr lang="en-US" sz="2400">
              <a:solidFill>
                <a:srgbClr val="000000"/>
              </a:solidFill>
              <a:latin typeface="Calibri" pitchFamily="34" charset="0"/>
              <a:cs typeface="Calibri" pitchFamily="34" charset="0"/>
            </a:endParaRPr>
          </a:p>
        </p:txBody>
      </p:sp>
      <p:sp>
        <p:nvSpPr>
          <p:cNvPr id="94230" name="Rectangle 24"/>
          <p:cNvSpPr>
            <a:spLocks noChangeArrowheads="1"/>
          </p:cNvSpPr>
          <p:nvPr/>
        </p:nvSpPr>
        <p:spPr bwMode="auto">
          <a:xfrm>
            <a:off x="0" y="5932488"/>
            <a:ext cx="9144000" cy="152400"/>
          </a:xfrm>
          <a:prstGeom prst="rect">
            <a:avLst/>
          </a:prstGeom>
          <a:noFill/>
          <a:ln w="9525">
            <a:noFill/>
            <a:miter lim="800000"/>
            <a:headEnd/>
            <a:tailEnd/>
          </a:ln>
        </p:spPr>
        <p:txBody>
          <a:bodyPr wrap="none" anchor="ctr">
            <a:prstTxWarp prst="textNoShape">
              <a:avLst/>
            </a:prstTxWarp>
          </a:bodyPr>
          <a:lstStyle/>
          <a:p>
            <a:pPr eaLnBrk="0" hangingPunct="0"/>
            <a:r>
              <a:rPr lang="en-US" sz="1200">
                <a:solidFill>
                  <a:srgbClr val="000000"/>
                </a:solidFill>
                <a:latin typeface="Calibri" pitchFamily="-107" charset="0"/>
              </a:rPr>
              <a:t>1800s            1900s                                                  1950          1960          1970          1980        1990        2000                         2025</a:t>
            </a:r>
          </a:p>
        </p:txBody>
      </p:sp>
      <p:sp>
        <p:nvSpPr>
          <p:cNvPr id="20" name="TextBox 19"/>
          <p:cNvSpPr txBox="1"/>
          <p:nvPr/>
        </p:nvSpPr>
        <p:spPr>
          <a:xfrm>
            <a:off x="762000" y="1244600"/>
            <a:ext cx="6934200" cy="830263"/>
          </a:xfrm>
          <a:prstGeom prst="rect">
            <a:avLst/>
          </a:prstGeom>
          <a:noFill/>
        </p:spPr>
        <p:txBody>
          <a:bodyPr>
            <a:spAutoFit/>
          </a:bodyPr>
          <a:lstStyle/>
          <a:p>
            <a:pPr algn="ctr" fontAlgn="auto">
              <a:spcBef>
                <a:spcPts val="0"/>
              </a:spcBef>
              <a:spcAft>
                <a:spcPts val="0"/>
              </a:spcAft>
              <a:defRPr/>
            </a:pPr>
            <a:r>
              <a:rPr lang="en-US" sz="2400" b="1" kern="0" dirty="0">
                <a:solidFill>
                  <a:srgbClr val="000000"/>
                </a:solidFill>
                <a:latin typeface="Calibri" pitchFamily="34" charset="0"/>
                <a:ea typeface="+mn-ea"/>
                <a:cs typeface="Calibri" pitchFamily="34" charset="0"/>
              </a:rPr>
              <a:t>Today’s advances leverage the accomplishments of previous ages, products, and technologies.</a:t>
            </a:r>
            <a:endParaRPr lang="en-US" sz="3600" b="1" dirty="0">
              <a:solidFill>
                <a:srgbClr val="000000"/>
              </a:solidFill>
              <a:latin typeface="Calibri" pitchFamily="34" charset="0"/>
              <a:ea typeface="+mn-ea"/>
              <a:cs typeface="Calibri" pitchFamily="34" charset="0"/>
            </a:endParaRPr>
          </a:p>
        </p:txBody>
      </p:sp>
      <p:sp>
        <p:nvSpPr>
          <p:cNvPr id="94232" name="Title 1"/>
          <p:cNvSpPr>
            <a:spLocks noGrp="1"/>
          </p:cNvSpPr>
          <p:nvPr>
            <p:ph type="title"/>
          </p:nvPr>
        </p:nvSpPr>
        <p:spPr/>
        <p:txBody>
          <a:bodyPr anchor="t"/>
          <a:lstStyle/>
          <a:p>
            <a:pPr eaLnBrk="1" hangingPunct="1"/>
            <a:r>
              <a:rPr lang="en-US" sz="3600" smtClean="0">
                <a:latin typeface="Calibri" pitchFamily="-107" charset="0"/>
              </a:rPr>
              <a:t>“Bio” business …</a:t>
            </a:r>
          </a:p>
        </p:txBody>
      </p:sp>
      <p:sp>
        <p:nvSpPr>
          <p:cNvPr id="21" name="TextBox 20"/>
          <p:cNvSpPr txBox="1"/>
          <p:nvPr/>
        </p:nvSpPr>
        <p:spPr>
          <a:xfrm>
            <a:off x="76200" y="5029200"/>
            <a:ext cx="2209800" cy="338554"/>
          </a:xfrm>
          <a:prstGeom prst="rect">
            <a:avLst/>
          </a:prstGeom>
          <a:noFill/>
          <a:scene3d>
            <a:camera prst="orthographicFront">
              <a:rot lat="0" lon="0" rev="1200000"/>
            </a:camera>
            <a:lightRig rig="threePt" dir="t"/>
          </a:scene3d>
          <a:sp3d/>
        </p:spPr>
        <p:txBody>
          <a:bodyPr>
            <a:spAutoFit/>
          </a:bodyPr>
          <a:lstStyle/>
          <a:p>
            <a:pPr fontAlgn="auto">
              <a:spcBef>
                <a:spcPts val="0"/>
              </a:spcBef>
              <a:spcAft>
                <a:spcPts val="0"/>
              </a:spcAft>
              <a:defRPr/>
            </a:pPr>
            <a:r>
              <a:rPr lang="en-US" sz="1600" dirty="0">
                <a:solidFill>
                  <a:srgbClr val="000000"/>
                </a:solidFill>
                <a:latin typeface="Calibri" pitchFamily="34" charset="0"/>
                <a:ea typeface="+mn-ea"/>
                <a:cs typeface="Calibri" pitchFamily="34" charset="0"/>
              </a:rPr>
              <a:t>Industrial Age</a:t>
            </a:r>
          </a:p>
        </p:txBody>
      </p:sp>
      <p:sp>
        <p:nvSpPr>
          <p:cNvPr id="22" name="TextBox 21"/>
          <p:cNvSpPr txBox="1"/>
          <p:nvPr/>
        </p:nvSpPr>
        <p:spPr>
          <a:xfrm>
            <a:off x="838200" y="5029200"/>
            <a:ext cx="2209800" cy="338554"/>
          </a:xfrm>
          <a:prstGeom prst="rect">
            <a:avLst/>
          </a:prstGeom>
          <a:noFill/>
          <a:scene3d>
            <a:camera prst="orthographicFront">
              <a:rot lat="0" lon="0" rev="1200000"/>
            </a:camera>
            <a:lightRig rig="threePt" dir="t"/>
          </a:scene3d>
          <a:sp3d/>
        </p:spPr>
        <p:txBody>
          <a:bodyPr>
            <a:spAutoFit/>
          </a:bodyPr>
          <a:lstStyle/>
          <a:p>
            <a:pPr fontAlgn="auto">
              <a:spcBef>
                <a:spcPts val="0"/>
              </a:spcBef>
              <a:spcAft>
                <a:spcPts val="0"/>
              </a:spcAft>
              <a:defRPr/>
            </a:pPr>
            <a:r>
              <a:rPr lang="en-US" sz="1600" dirty="0">
                <a:solidFill>
                  <a:srgbClr val="000000"/>
                </a:solidFill>
                <a:latin typeface="Calibri" pitchFamily="34" charset="0"/>
                <a:ea typeface="+mn-ea"/>
                <a:cs typeface="Calibri" pitchFamily="34" charset="0"/>
              </a:rPr>
              <a:t>Machine Age</a:t>
            </a:r>
          </a:p>
        </p:txBody>
      </p:sp>
      <p:sp>
        <p:nvSpPr>
          <p:cNvPr id="23" name="TextBox 22"/>
          <p:cNvSpPr txBox="1"/>
          <p:nvPr/>
        </p:nvSpPr>
        <p:spPr>
          <a:xfrm>
            <a:off x="3886200" y="5029200"/>
            <a:ext cx="2209800" cy="338554"/>
          </a:xfrm>
          <a:prstGeom prst="rect">
            <a:avLst/>
          </a:prstGeom>
          <a:noFill/>
          <a:scene3d>
            <a:camera prst="orthographicFront">
              <a:rot lat="0" lon="0" rev="1200000"/>
            </a:camera>
            <a:lightRig rig="threePt" dir="t"/>
          </a:scene3d>
          <a:sp3d/>
        </p:spPr>
        <p:txBody>
          <a:bodyPr>
            <a:spAutoFit/>
          </a:bodyPr>
          <a:lstStyle/>
          <a:p>
            <a:pPr fontAlgn="auto">
              <a:spcBef>
                <a:spcPts val="0"/>
              </a:spcBef>
              <a:spcAft>
                <a:spcPts val="0"/>
              </a:spcAft>
              <a:defRPr/>
            </a:pPr>
            <a:r>
              <a:rPr lang="en-US" sz="1600" dirty="0">
                <a:solidFill>
                  <a:srgbClr val="000000"/>
                </a:solidFill>
                <a:latin typeface="Calibri" pitchFamily="34" charset="0"/>
                <a:ea typeface="+mn-ea"/>
                <a:cs typeface="Calibri" pitchFamily="34" charset="0"/>
              </a:rPr>
              <a:t>Space Age</a:t>
            </a:r>
          </a:p>
        </p:txBody>
      </p:sp>
      <p:sp>
        <p:nvSpPr>
          <p:cNvPr id="24" name="TextBox 23"/>
          <p:cNvSpPr txBox="1"/>
          <p:nvPr/>
        </p:nvSpPr>
        <p:spPr>
          <a:xfrm>
            <a:off x="5181600" y="5029200"/>
            <a:ext cx="2209800" cy="338554"/>
          </a:xfrm>
          <a:prstGeom prst="rect">
            <a:avLst/>
          </a:prstGeom>
          <a:noFill/>
          <a:scene3d>
            <a:camera prst="orthographicFront">
              <a:rot lat="0" lon="0" rev="1200000"/>
            </a:camera>
            <a:lightRig rig="threePt" dir="t"/>
          </a:scene3d>
          <a:sp3d/>
        </p:spPr>
        <p:txBody>
          <a:bodyPr>
            <a:spAutoFit/>
          </a:bodyPr>
          <a:lstStyle/>
          <a:p>
            <a:pPr fontAlgn="auto">
              <a:spcBef>
                <a:spcPts val="0"/>
              </a:spcBef>
              <a:spcAft>
                <a:spcPts val="0"/>
              </a:spcAft>
              <a:defRPr/>
            </a:pPr>
            <a:r>
              <a:rPr lang="en-US" sz="1600" dirty="0">
                <a:solidFill>
                  <a:srgbClr val="000000"/>
                </a:solidFill>
                <a:latin typeface="Calibri" pitchFamily="34" charset="0"/>
                <a:ea typeface="+mn-ea"/>
                <a:cs typeface="Calibri" pitchFamily="34" charset="0"/>
              </a:rPr>
              <a:t>Information Age</a:t>
            </a:r>
          </a:p>
        </p:txBody>
      </p:sp>
      <p:sp>
        <p:nvSpPr>
          <p:cNvPr id="25" name="TextBox 24"/>
          <p:cNvSpPr txBox="1"/>
          <p:nvPr/>
        </p:nvSpPr>
        <p:spPr>
          <a:xfrm>
            <a:off x="6248400" y="4953000"/>
            <a:ext cx="2209800" cy="461665"/>
          </a:xfrm>
          <a:prstGeom prst="rect">
            <a:avLst/>
          </a:prstGeom>
          <a:noFill/>
          <a:scene3d>
            <a:camera prst="orthographicFront">
              <a:rot lat="0" lon="0" rev="1200000"/>
            </a:camera>
            <a:lightRig rig="threePt" dir="t"/>
          </a:scene3d>
          <a:sp3d/>
        </p:spPr>
        <p:txBody>
          <a:bodyPr>
            <a:spAutoFit/>
          </a:bodyPr>
          <a:lstStyle/>
          <a:p>
            <a:pPr fontAlgn="auto">
              <a:spcBef>
                <a:spcPts val="0"/>
              </a:spcBef>
              <a:spcAft>
                <a:spcPts val="0"/>
              </a:spcAft>
              <a:defRPr/>
            </a:pPr>
            <a:r>
              <a:rPr lang="en-US" sz="2400" dirty="0">
                <a:solidFill>
                  <a:srgbClr val="000000"/>
                </a:solidFill>
                <a:latin typeface="Calibri" pitchFamily="34" charset="0"/>
                <a:ea typeface="+mn-ea"/>
                <a:cs typeface="Calibri" pitchFamily="34" charset="0"/>
              </a:rPr>
              <a:t>Biology Age</a:t>
            </a:r>
            <a:endParaRPr lang="en-US" sz="2000" dirty="0">
              <a:solidFill>
                <a:srgbClr val="000000"/>
              </a:solidFill>
              <a:latin typeface="Calibri" pitchFamily="34" charset="0"/>
              <a:ea typeface="+mn-ea"/>
              <a:cs typeface="Calibri" pitchFamily="34" charset="0"/>
            </a:endParaRPr>
          </a:p>
        </p:txBody>
      </p:sp>
      <p:sp>
        <p:nvSpPr>
          <p:cNvPr id="26" name="TextBox 25"/>
          <p:cNvSpPr txBox="1"/>
          <p:nvPr/>
        </p:nvSpPr>
        <p:spPr>
          <a:xfrm>
            <a:off x="2895600" y="5029200"/>
            <a:ext cx="2209800" cy="338554"/>
          </a:xfrm>
          <a:prstGeom prst="rect">
            <a:avLst/>
          </a:prstGeom>
          <a:noFill/>
          <a:scene3d>
            <a:camera prst="orthographicFront">
              <a:rot lat="0" lon="0" rev="1200000"/>
            </a:camera>
            <a:lightRig rig="threePt" dir="t"/>
          </a:scene3d>
          <a:sp3d/>
        </p:spPr>
        <p:txBody>
          <a:bodyPr>
            <a:spAutoFit/>
          </a:bodyPr>
          <a:lstStyle/>
          <a:p>
            <a:pPr fontAlgn="auto">
              <a:spcBef>
                <a:spcPts val="0"/>
              </a:spcBef>
              <a:spcAft>
                <a:spcPts val="0"/>
              </a:spcAft>
              <a:defRPr/>
            </a:pPr>
            <a:r>
              <a:rPr lang="en-US" sz="1600" dirty="0">
                <a:solidFill>
                  <a:srgbClr val="000000"/>
                </a:solidFill>
                <a:latin typeface="Calibri" pitchFamily="34" charset="0"/>
                <a:ea typeface="+mn-ea"/>
                <a:cs typeface="Calibri" pitchFamily="34" charset="0"/>
              </a:rPr>
              <a:t>Atomic Age</a:t>
            </a:r>
          </a:p>
        </p:txBody>
      </p:sp>
      <p:pic>
        <p:nvPicPr>
          <p:cNvPr id="27" name="Picture 26" descr="DNA_iStock_000005673677Large.jpg"/>
          <p:cNvPicPr>
            <a:picLocks noChangeAspect="1"/>
          </p:cNvPicPr>
          <p:nvPr/>
        </p:nvPicPr>
        <p:blipFill>
          <a:blip r:embed="rId3" cstate="print"/>
          <a:stretch>
            <a:fillRect/>
          </a:stretch>
        </p:blipFill>
        <p:spPr>
          <a:xfrm>
            <a:off x="2590800" y="2190750"/>
            <a:ext cx="3378200" cy="2533650"/>
          </a:xfrm>
          <a:prstGeom prst="ellipse">
            <a:avLst/>
          </a:prstGeom>
          <a:ln>
            <a:noFill/>
          </a:ln>
          <a:effectLst>
            <a:softEdge rad="112500"/>
          </a:effectLst>
        </p:spPr>
      </p:pic>
      <p:cxnSp>
        <p:nvCxnSpPr>
          <p:cNvPr id="28" name="Straight Connector 27"/>
          <p:cNvCxnSpPr/>
          <p:nvPr/>
        </p:nvCxnSpPr>
        <p:spPr bwMode="auto">
          <a:xfrm rot="5400000" flipH="1" flipV="1">
            <a:off x="419100" y="5600700"/>
            <a:ext cx="152400" cy="76200"/>
          </a:xfrm>
          <a:prstGeom prst="line">
            <a:avLst/>
          </a:prstGeom>
          <a:ln w="38100">
            <a:solidFill>
              <a:srgbClr val="FFC000"/>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29" name="Straight Connector 28"/>
          <p:cNvCxnSpPr/>
          <p:nvPr/>
        </p:nvCxnSpPr>
        <p:spPr bwMode="auto">
          <a:xfrm rot="16200000" flipV="1">
            <a:off x="419100" y="5676900"/>
            <a:ext cx="381000" cy="152400"/>
          </a:xfrm>
          <a:prstGeom prst="line">
            <a:avLst/>
          </a:prstGeom>
          <a:ln w="38100">
            <a:solidFill>
              <a:srgbClr val="FFC000"/>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30" name="Straight Connector 29"/>
          <p:cNvCxnSpPr/>
          <p:nvPr/>
        </p:nvCxnSpPr>
        <p:spPr bwMode="auto">
          <a:xfrm rot="5400000" flipH="1" flipV="1">
            <a:off x="609600" y="5791200"/>
            <a:ext cx="228600" cy="76200"/>
          </a:xfrm>
          <a:prstGeom prst="line">
            <a:avLst/>
          </a:prstGeom>
          <a:ln w="38100">
            <a:solidFill>
              <a:srgbClr val="FFC000"/>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1" descr="Figure-4-Battele.pdf"/>
          <p:cNvPicPr>
            <a:picLocks noChangeAspect="1"/>
          </p:cNvPicPr>
          <p:nvPr/>
        </p:nvPicPr>
        <p:blipFill>
          <a:blip r:embed="rId3"/>
          <a:srcRect/>
          <a:stretch>
            <a:fillRect/>
          </a:stretch>
        </p:blipFill>
        <p:spPr bwMode="auto">
          <a:xfrm>
            <a:off x="0" y="377825"/>
            <a:ext cx="9144000" cy="6480175"/>
          </a:xfrm>
          <a:prstGeom prst="rect">
            <a:avLst/>
          </a:prstGeom>
          <a:noFill/>
          <a:ln w="9525">
            <a:noFill/>
            <a:miter lim="800000"/>
            <a:headEnd/>
            <a:tailEnd/>
          </a:ln>
        </p:spPr>
      </p:pic>
      <p:sp>
        <p:nvSpPr>
          <p:cNvPr id="96259" name="TextBox 2"/>
          <p:cNvSpPr txBox="1">
            <a:spLocks noChangeArrowheads="1"/>
          </p:cNvSpPr>
          <p:nvPr/>
        </p:nvSpPr>
        <p:spPr bwMode="auto">
          <a:xfrm>
            <a:off x="379413" y="0"/>
            <a:ext cx="8386762" cy="338138"/>
          </a:xfrm>
          <a:prstGeom prst="rect">
            <a:avLst/>
          </a:prstGeom>
          <a:noFill/>
          <a:ln w="9525">
            <a:noFill/>
            <a:miter lim="800000"/>
            <a:headEnd/>
            <a:tailEnd/>
          </a:ln>
        </p:spPr>
        <p:txBody>
          <a:bodyPr wrap="none">
            <a:prstTxWarp prst="textNoShape">
              <a:avLst/>
            </a:prstTxWarp>
            <a:spAutoFit/>
          </a:bodyPr>
          <a:lstStyle/>
          <a:p>
            <a:pPr algn="ctr"/>
            <a:r>
              <a:rPr lang="en-US" sz="1600" b="1"/>
              <a:t>U.S. Bioscience and Total Private Sector Employment, 2001-10, Indexed (2001 = 100)</a:t>
            </a:r>
          </a:p>
        </p:txBody>
      </p:sp>
      <p:sp>
        <p:nvSpPr>
          <p:cNvPr id="96260" name="TextBox 3"/>
          <p:cNvSpPr txBox="1">
            <a:spLocks noChangeArrowheads="1"/>
          </p:cNvSpPr>
          <p:nvPr/>
        </p:nvSpPr>
        <p:spPr bwMode="auto">
          <a:xfrm>
            <a:off x="5638800" y="5410200"/>
            <a:ext cx="3048000" cy="615950"/>
          </a:xfrm>
          <a:prstGeom prst="rect">
            <a:avLst/>
          </a:prstGeom>
          <a:noFill/>
          <a:ln w="9525">
            <a:noFill/>
            <a:miter lim="800000"/>
            <a:headEnd/>
            <a:tailEnd/>
          </a:ln>
        </p:spPr>
        <p:txBody>
          <a:bodyPr>
            <a:prstTxWarp prst="textNoShape">
              <a:avLst/>
            </a:prstTxWarp>
            <a:spAutoFit/>
          </a:bodyPr>
          <a:lstStyle/>
          <a:p>
            <a:pPr algn="ctr"/>
            <a:r>
              <a:rPr lang="en-US" sz="1100"/>
              <a:t>Source: Battelle/BIO, State Bioscience Industry Development Report (Battelle &amp; Biotechno</a:t>
            </a:r>
            <a:r>
              <a:rPr lang="en-US" sz="1200"/>
              <a:t>logy Industry Organization, 2012)</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Figure-2-Battelle.pdf"/>
          <p:cNvPicPr>
            <a:picLocks noChangeAspect="1"/>
          </p:cNvPicPr>
          <p:nvPr/>
        </p:nvPicPr>
        <p:blipFill>
          <a:blip r:embed="rId3"/>
          <a:srcRect/>
          <a:stretch>
            <a:fillRect/>
          </a:stretch>
        </p:blipFill>
        <p:spPr bwMode="auto">
          <a:xfrm>
            <a:off x="0" y="422275"/>
            <a:ext cx="9144000" cy="6435725"/>
          </a:xfrm>
          <a:prstGeom prst="rect">
            <a:avLst/>
          </a:prstGeom>
          <a:noFill/>
          <a:ln w="9525">
            <a:noFill/>
            <a:miter lim="800000"/>
            <a:headEnd/>
            <a:tailEnd/>
          </a:ln>
        </p:spPr>
      </p:pic>
      <p:sp>
        <p:nvSpPr>
          <p:cNvPr id="98307" name="TextBox 3"/>
          <p:cNvSpPr txBox="1">
            <a:spLocks noChangeArrowheads="1"/>
          </p:cNvSpPr>
          <p:nvPr/>
        </p:nvSpPr>
        <p:spPr bwMode="auto">
          <a:xfrm>
            <a:off x="50800" y="0"/>
            <a:ext cx="9043988" cy="338138"/>
          </a:xfrm>
          <a:prstGeom prst="rect">
            <a:avLst/>
          </a:prstGeom>
          <a:noFill/>
          <a:ln w="9525">
            <a:noFill/>
            <a:miter lim="800000"/>
            <a:headEnd/>
            <a:tailEnd/>
          </a:ln>
        </p:spPr>
        <p:txBody>
          <a:bodyPr wrap="none">
            <a:prstTxWarp prst="textNoShape">
              <a:avLst/>
            </a:prstTxWarp>
            <a:spAutoFit/>
          </a:bodyPr>
          <a:lstStyle/>
          <a:p>
            <a:pPr algn="ctr"/>
            <a:r>
              <a:rPr lang="en-US" sz="1600" b="1"/>
              <a:t>Employment Trends in the Biosciences and Other Knowledge-intensive Industries, 2001-10</a:t>
            </a:r>
          </a:p>
        </p:txBody>
      </p:sp>
      <p:sp>
        <p:nvSpPr>
          <p:cNvPr id="98308" name="TextBox 4"/>
          <p:cNvSpPr txBox="1">
            <a:spLocks noChangeArrowheads="1"/>
          </p:cNvSpPr>
          <p:nvPr/>
        </p:nvSpPr>
        <p:spPr bwMode="auto">
          <a:xfrm>
            <a:off x="5943600" y="533400"/>
            <a:ext cx="3048000" cy="615950"/>
          </a:xfrm>
          <a:prstGeom prst="rect">
            <a:avLst/>
          </a:prstGeom>
          <a:noFill/>
          <a:ln w="9525">
            <a:noFill/>
            <a:miter lim="800000"/>
            <a:headEnd/>
            <a:tailEnd/>
          </a:ln>
        </p:spPr>
        <p:txBody>
          <a:bodyPr>
            <a:prstTxWarp prst="textNoShape">
              <a:avLst/>
            </a:prstTxWarp>
            <a:spAutoFit/>
          </a:bodyPr>
          <a:lstStyle/>
          <a:p>
            <a:pPr algn="ctr"/>
            <a:r>
              <a:rPr lang="en-US" sz="1100"/>
              <a:t>Source: Battelle/BIO, State Bioscience Industry Development Report (Battelle &amp; Biotechno</a:t>
            </a:r>
            <a:r>
              <a:rPr lang="en-US" sz="1200"/>
              <a:t>logy Industry Organization, 2012)</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Figure-11-Battelle.pdf"/>
          <p:cNvPicPr>
            <a:picLocks noChangeAspect="1"/>
          </p:cNvPicPr>
          <p:nvPr/>
        </p:nvPicPr>
        <p:blipFill>
          <a:blip r:embed="rId3"/>
          <a:srcRect/>
          <a:stretch>
            <a:fillRect/>
          </a:stretch>
        </p:blipFill>
        <p:spPr bwMode="auto">
          <a:xfrm>
            <a:off x="0" y="395288"/>
            <a:ext cx="9144000" cy="6462712"/>
          </a:xfrm>
          <a:prstGeom prst="rect">
            <a:avLst/>
          </a:prstGeom>
          <a:noFill/>
          <a:ln w="9525">
            <a:noFill/>
            <a:miter lim="800000"/>
            <a:headEnd/>
            <a:tailEnd/>
          </a:ln>
        </p:spPr>
      </p:pic>
      <p:sp>
        <p:nvSpPr>
          <p:cNvPr id="100355" name="TextBox 3"/>
          <p:cNvSpPr txBox="1">
            <a:spLocks noChangeArrowheads="1"/>
          </p:cNvSpPr>
          <p:nvPr/>
        </p:nvSpPr>
        <p:spPr bwMode="auto">
          <a:xfrm>
            <a:off x="1439863" y="93663"/>
            <a:ext cx="6265862" cy="338137"/>
          </a:xfrm>
          <a:prstGeom prst="rect">
            <a:avLst/>
          </a:prstGeom>
          <a:noFill/>
          <a:ln w="9525">
            <a:noFill/>
            <a:miter lim="800000"/>
            <a:headEnd/>
            <a:tailEnd/>
          </a:ln>
        </p:spPr>
        <p:txBody>
          <a:bodyPr wrap="none">
            <a:prstTxWarp prst="textNoShape">
              <a:avLst/>
            </a:prstTxWarp>
            <a:spAutoFit/>
          </a:bodyPr>
          <a:lstStyle/>
          <a:p>
            <a:pPr algn="ctr"/>
            <a:r>
              <a:rPr lang="en-US" sz="1600" b="1"/>
              <a:t>Change in Real Average Annual Wages, United States, 2001-10</a:t>
            </a:r>
          </a:p>
        </p:txBody>
      </p:sp>
      <p:sp>
        <p:nvSpPr>
          <p:cNvPr id="5" name="TextBox 4"/>
          <p:cNvSpPr txBox="1"/>
          <p:nvPr/>
        </p:nvSpPr>
        <p:spPr>
          <a:xfrm>
            <a:off x="6019800" y="779463"/>
            <a:ext cx="2971800" cy="592137"/>
          </a:xfrm>
          <a:prstGeom prst="rect">
            <a:avLst/>
          </a:prstGeom>
          <a:noFill/>
        </p:spPr>
        <p:txBody>
          <a:bodyPr>
            <a:spAutoFit/>
          </a:bodyPr>
          <a:lstStyle/>
          <a:p>
            <a:pPr algn="ctr" fontAlgn="auto">
              <a:spcBef>
                <a:spcPts val="0"/>
              </a:spcBef>
              <a:spcAft>
                <a:spcPts val="0"/>
              </a:spcAft>
              <a:defRPr/>
            </a:pPr>
            <a:r>
              <a:rPr lang="en-US" sz="1050" dirty="0">
                <a:latin typeface="+mn-lt"/>
                <a:ea typeface="+mn-ea"/>
                <a:cs typeface="+mn-cs"/>
              </a:rPr>
              <a:t>Source: Battelle/BIO, State Bioscience Industry Development Report (Battelle &amp; Biotechno</a:t>
            </a:r>
            <a:r>
              <a:rPr lang="en-US" sz="1100" dirty="0">
                <a:latin typeface="+mn-lt"/>
                <a:ea typeface="+mn-ea"/>
                <a:cs typeface="+mn-cs"/>
              </a:rPr>
              <a:t>logy Industry Organization, 2012)</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1" descr="Figure-10-Battele.pdf"/>
          <p:cNvPicPr>
            <a:picLocks noChangeAspect="1"/>
          </p:cNvPicPr>
          <p:nvPr/>
        </p:nvPicPr>
        <p:blipFill>
          <a:blip r:embed="rId3"/>
          <a:srcRect/>
          <a:stretch>
            <a:fillRect/>
          </a:stretch>
        </p:blipFill>
        <p:spPr bwMode="auto">
          <a:xfrm>
            <a:off x="26988" y="592138"/>
            <a:ext cx="9117012" cy="6265862"/>
          </a:xfrm>
          <a:prstGeom prst="rect">
            <a:avLst/>
          </a:prstGeom>
          <a:noFill/>
          <a:ln w="9525">
            <a:noFill/>
            <a:miter lim="800000"/>
            <a:headEnd/>
            <a:tailEnd/>
          </a:ln>
        </p:spPr>
      </p:pic>
      <p:sp>
        <p:nvSpPr>
          <p:cNvPr id="102403" name="TextBox 2"/>
          <p:cNvSpPr txBox="1">
            <a:spLocks noChangeArrowheads="1"/>
          </p:cNvSpPr>
          <p:nvPr/>
        </p:nvSpPr>
        <p:spPr bwMode="auto">
          <a:xfrm>
            <a:off x="1960563" y="0"/>
            <a:ext cx="5224462" cy="338138"/>
          </a:xfrm>
          <a:prstGeom prst="rect">
            <a:avLst/>
          </a:prstGeom>
          <a:noFill/>
          <a:ln w="9525">
            <a:noFill/>
            <a:miter lim="800000"/>
            <a:headEnd/>
            <a:tailEnd/>
          </a:ln>
        </p:spPr>
        <p:txBody>
          <a:bodyPr wrap="none">
            <a:prstTxWarp prst="textNoShape">
              <a:avLst/>
            </a:prstTxWarp>
            <a:spAutoFit/>
          </a:bodyPr>
          <a:lstStyle/>
          <a:p>
            <a:pPr algn="ctr"/>
            <a:r>
              <a:rPr lang="en-US" sz="1600" b="1"/>
              <a:t>U.S. Employment by Bioscience Subsector, 2007-10</a:t>
            </a:r>
          </a:p>
        </p:txBody>
      </p:sp>
      <p:sp>
        <p:nvSpPr>
          <p:cNvPr id="4" name="TextBox 3"/>
          <p:cNvSpPr txBox="1"/>
          <p:nvPr/>
        </p:nvSpPr>
        <p:spPr>
          <a:xfrm>
            <a:off x="6019800" y="457200"/>
            <a:ext cx="2971800" cy="592138"/>
          </a:xfrm>
          <a:prstGeom prst="rect">
            <a:avLst/>
          </a:prstGeom>
          <a:noFill/>
        </p:spPr>
        <p:txBody>
          <a:bodyPr>
            <a:spAutoFit/>
          </a:bodyPr>
          <a:lstStyle/>
          <a:p>
            <a:pPr algn="ctr" fontAlgn="auto">
              <a:spcBef>
                <a:spcPts val="0"/>
              </a:spcBef>
              <a:spcAft>
                <a:spcPts val="0"/>
              </a:spcAft>
              <a:defRPr/>
            </a:pPr>
            <a:r>
              <a:rPr lang="en-US" sz="1050" dirty="0">
                <a:latin typeface="+mn-lt"/>
                <a:ea typeface="+mn-ea"/>
                <a:cs typeface="+mn-cs"/>
              </a:rPr>
              <a:t>Source: Battelle/BIO, State Bioscience Industry Development Report (Battelle &amp; Biotechno</a:t>
            </a:r>
            <a:r>
              <a:rPr lang="en-US" sz="1100" dirty="0">
                <a:latin typeface="+mn-lt"/>
                <a:ea typeface="+mn-ea"/>
                <a:cs typeface="+mn-cs"/>
              </a:rPr>
              <a:t>logy Industry Organization, 2012)</a:t>
            </a:r>
          </a:p>
        </p:txBody>
      </p:sp>
      <p:sp>
        <p:nvSpPr>
          <p:cNvPr id="5" name="Oval 4"/>
          <p:cNvSpPr/>
          <p:nvPr/>
        </p:nvSpPr>
        <p:spPr>
          <a:xfrm rot="20086050">
            <a:off x="5399088" y="1333500"/>
            <a:ext cx="2097087" cy="690563"/>
          </a:xfrm>
          <a:prstGeom prst="ellipse">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prstTxWarp prst="textNoShape">
              <a:avLst/>
            </a:prstTxWarp>
          </a:bodyPr>
          <a:lstStyle/>
          <a:p>
            <a:endParaRPr lang="en-US">
              <a:latin typeface="Calibri" pitchFamily="-107" charset="0"/>
            </a:endParaRPr>
          </a:p>
        </p:txBody>
      </p:sp>
      <p:sp>
        <p:nvSpPr>
          <p:cNvPr id="104451" name="AutoShape 40"/>
          <p:cNvSpPr>
            <a:spLocks noChangeArrowheads="1"/>
          </p:cNvSpPr>
          <p:nvPr/>
        </p:nvSpPr>
        <p:spPr bwMode="auto">
          <a:xfrm>
            <a:off x="76200" y="2362200"/>
            <a:ext cx="8915400" cy="2362200"/>
          </a:xfrm>
          <a:prstGeom prst="roundRect">
            <a:avLst>
              <a:gd name="adj" fmla="val 16667"/>
            </a:avLst>
          </a:prstGeom>
          <a:gradFill rotWithShape="1">
            <a:gsLst>
              <a:gs pos="0">
                <a:schemeClr val="bg1"/>
              </a:gs>
              <a:gs pos="100000">
                <a:srgbClr val="C0C0C0"/>
              </a:gs>
            </a:gsLst>
            <a:lin ang="5400000" scaled="1"/>
          </a:gradFill>
          <a:ln w="38100" cmpd="dbl">
            <a:solidFill>
              <a:schemeClr val="tx1"/>
            </a:solidFill>
            <a:round/>
            <a:headEnd/>
            <a:tailEnd/>
          </a:ln>
        </p:spPr>
        <p:txBody>
          <a:bodyPr wrap="none" anchor="ctr">
            <a:prstTxWarp prst="textNoShape">
              <a:avLst/>
            </a:prstTxWarp>
          </a:bodyPr>
          <a:lstStyle/>
          <a:p>
            <a:pPr algn="ctr"/>
            <a:endParaRPr lang="en-US" sz="1600" b="1">
              <a:latin typeface="Calibri" pitchFamily="-107" charset="0"/>
            </a:endParaRPr>
          </a:p>
        </p:txBody>
      </p:sp>
      <p:sp>
        <p:nvSpPr>
          <p:cNvPr id="104452" name="AutoShape 17"/>
          <p:cNvSpPr>
            <a:spLocks noChangeArrowheads="1"/>
          </p:cNvSpPr>
          <p:nvPr/>
        </p:nvSpPr>
        <p:spPr bwMode="auto">
          <a:xfrm>
            <a:off x="76200" y="762000"/>
            <a:ext cx="8915400" cy="1676400"/>
          </a:xfrm>
          <a:prstGeom prst="roundRect">
            <a:avLst>
              <a:gd name="adj" fmla="val 16667"/>
            </a:avLst>
          </a:prstGeom>
          <a:gradFill rotWithShape="1">
            <a:gsLst>
              <a:gs pos="0">
                <a:srgbClr val="C0C0C0"/>
              </a:gs>
              <a:gs pos="100000">
                <a:schemeClr val="bg1"/>
              </a:gs>
            </a:gsLst>
            <a:lin ang="5400000" scaled="1"/>
          </a:gradFill>
          <a:ln w="38100" cmpd="dbl">
            <a:solidFill>
              <a:schemeClr val="tx1"/>
            </a:solidFill>
            <a:round/>
            <a:headEnd/>
            <a:tailEnd/>
          </a:ln>
        </p:spPr>
        <p:txBody>
          <a:bodyPr wrap="none" anchor="ctr">
            <a:prstTxWarp prst="textNoShape">
              <a:avLst/>
            </a:prstTxWarp>
          </a:bodyPr>
          <a:lstStyle/>
          <a:p>
            <a:pPr algn="ctr"/>
            <a:endParaRPr lang="en-US">
              <a:latin typeface="Calibri" pitchFamily="-107" charset="0"/>
            </a:endParaRPr>
          </a:p>
        </p:txBody>
      </p:sp>
      <p:grpSp>
        <p:nvGrpSpPr>
          <p:cNvPr id="104453" name="Group 4"/>
          <p:cNvGrpSpPr>
            <a:grpSpLocks/>
          </p:cNvGrpSpPr>
          <p:nvPr/>
        </p:nvGrpSpPr>
        <p:grpSpPr bwMode="auto">
          <a:xfrm>
            <a:off x="5257800" y="838200"/>
            <a:ext cx="1143000" cy="1530350"/>
            <a:chOff x="4800" y="624"/>
            <a:chExt cx="720" cy="964"/>
          </a:xfrm>
        </p:grpSpPr>
        <p:sp>
          <p:nvSpPr>
            <p:cNvPr id="63" name="AutoShape 8"/>
            <p:cNvSpPr>
              <a:spLocks noChangeArrowheads="1"/>
            </p:cNvSpPr>
            <p:nvPr/>
          </p:nvSpPr>
          <p:spPr bwMode="auto">
            <a:xfrm>
              <a:off x="4800" y="624"/>
              <a:ext cx="720" cy="912"/>
            </a:xfrm>
            <a:prstGeom prst="triangle">
              <a:avLst>
                <a:gd name="adj" fmla="val 50000"/>
              </a:avLst>
            </a:prstGeom>
            <a:solidFill>
              <a:srgbClr val="00B050"/>
            </a:solidFill>
            <a:ln>
              <a:headEnd/>
              <a:tailEnd/>
            </a:ln>
          </p:spPr>
          <p:style>
            <a:lnRef idx="2">
              <a:schemeClr val="dk1"/>
            </a:lnRef>
            <a:fillRef idx="1">
              <a:schemeClr val="lt1"/>
            </a:fillRef>
            <a:effectRef idx="0">
              <a:schemeClr val="dk1"/>
            </a:effectRef>
            <a:fontRef idx="minor">
              <a:schemeClr val="dk1"/>
            </a:fontRef>
          </p:style>
          <p:txBody>
            <a:bodyPr wrap="none" anchor="ctr"/>
            <a:lstStyle/>
            <a:p>
              <a:pPr algn="ctr" fontAlgn="auto">
                <a:spcBef>
                  <a:spcPts val="0"/>
                </a:spcBef>
                <a:spcAft>
                  <a:spcPts val="0"/>
                </a:spcAft>
                <a:defRPr/>
              </a:pPr>
              <a:r>
                <a:rPr lang="en-US" sz="1400">
                  <a:solidFill>
                    <a:srgbClr val="000000"/>
                  </a:solidFill>
                  <a:latin typeface="Calibri" pitchFamily="34" charset="0"/>
                  <a:cs typeface="Calibri" pitchFamily="34" charset="0"/>
                </a:rPr>
                <a:t> </a:t>
              </a:r>
            </a:p>
            <a:p>
              <a:pPr algn="ctr" fontAlgn="auto">
                <a:spcBef>
                  <a:spcPts val="0"/>
                </a:spcBef>
                <a:spcAft>
                  <a:spcPts val="0"/>
                </a:spcAft>
                <a:defRPr/>
              </a:pPr>
              <a:endParaRPr lang="en-US" sz="1400">
                <a:solidFill>
                  <a:srgbClr val="000000"/>
                </a:solidFill>
                <a:latin typeface="Calibri" pitchFamily="34" charset="0"/>
                <a:cs typeface="Calibri" pitchFamily="34" charset="0"/>
              </a:endParaRPr>
            </a:p>
            <a:p>
              <a:pPr algn="ctr" fontAlgn="auto">
                <a:spcBef>
                  <a:spcPts val="0"/>
                </a:spcBef>
                <a:spcAft>
                  <a:spcPts val="0"/>
                </a:spcAft>
                <a:defRPr/>
              </a:pPr>
              <a:endParaRPr lang="en-US" sz="1400">
                <a:solidFill>
                  <a:srgbClr val="000000"/>
                </a:solidFill>
                <a:latin typeface="Calibri" pitchFamily="34" charset="0"/>
                <a:cs typeface="Calibri" pitchFamily="34" charset="0"/>
              </a:endParaRPr>
            </a:p>
            <a:p>
              <a:pPr algn="ctr" fontAlgn="auto">
                <a:spcBef>
                  <a:spcPts val="0"/>
                </a:spcBef>
                <a:spcAft>
                  <a:spcPts val="0"/>
                </a:spcAft>
                <a:defRPr/>
              </a:pPr>
              <a:endParaRPr lang="en-US" sz="1400">
                <a:solidFill>
                  <a:srgbClr val="000000"/>
                </a:solidFill>
                <a:latin typeface="Calibri" pitchFamily="34" charset="0"/>
                <a:cs typeface="Calibri" pitchFamily="34" charset="0"/>
              </a:endParaRPr>
            </a:p>
          </p:txBody>
        </p:sp>
        <p:sp>
          <p:nvSpPr>
            <p:cNvPr id="104495" name="Text Box 49"/>
            <p:cNvSpPr txBox="1">
              <a:spLocks noChangeArrowheads="1"/>
            </p:cNvSpPr>
            <p:nvPr/>
          </p:nvSpPr>
          <p:spPr bwMode="auto">
            <a:xfrm>
              <a:off x="4991" y="1258"/>
              <a:ext cx="355" cy="330"/>
            </a:xfrm>
            <a:prstGeom prst="rect">
              <a:avLst/>
            </a:prstGeom>
            <a:noFill/>
            <a:ln w="9525">
              <a:noFill/>
              <a:miter lim="800000"/>
              <a:headEnd/>
              <a:tailEnd/>
            </a:ln>
          </p:spPr>
          <p:txBody>
            <a:bodyPr wrap="none">
              <a:prstTxWarp prst="textNoShape">
                <a:avLst/>
              </a:prstTxWarp>
              <a:spAutoFit/>
            </a:bodyPr>
            <a:lstStyle/>
            <a:p>
              <a:pPr algn="ctr"/>
              <a:r>
                <a:rPr lang="en-US" sz="1300">
                  <a:solidFill>
                    <a:srgbClr val="000000"/>
                  </a:solidFill>
                  <a:latin typeface="Calibri" pitchFamily="-107" charset="0"/>
                </a:rPr>
                <a:t>Food</a:t>
              </a:r>
              <a:r>
                <a:rPr lang="en-US" sz="1400">
                  <a:solidFill>
                    <a:srgbClr val="000000"/>
                  </a:solidFill>
                  <a:latin typeface="Calibri" pitchFamily="-107" charset="0"/>
                </a:rPr>
                <a:t> </a:t>
              </a:r>
            </a:p>
            <a:p>
              <a:pPr algn="ctr"/>
              <a:endParaRPr lang="en-US" sz="1400">
                <a:latin typeface="Calibri" pitchFamily="-107" charset="0"/>
              </a:endParaRPr>
            </a:p>
          </p:txBody>
        </p:sp>
      </p:grpSp>
      <p:sp>
        <p:nvSpPr>
          <p:cNvPr id="104454" name="Text Box 15"/>
          <p:cNvSpPr txBox="1">
            <a:spLocks noChangeArrowheads="1"/>
          </p:cNvSpPr>
          <p:nvPr/>
        </p:nvSpPr>
        <p:spPr bwMode="auto">
          <a:xfrm>
            <a:off x="0" y="76200"/>
            <a:ext cx="9144000" cy="641350"/>
          </a:xfrm>
          <a:prstGeom prst="rect">
            <a:avLst/>
          </a:prstGeom>
          <a:noFill/>
          <a:ln w="9525">
            <a:noFill/>
            <a:miter lim="800000"/>
            <a:headEnd/>
            <a:tailEnd/>
          </a:ln>
        </p:spPr>
        <p:txBody>
          <a:bodyPr>
            <a:prstTxWarp prst="textNoShape">
              <a:avLst/>
            </a:prstTxWarp>
            <a:spAutoFit/>
          </a:bodyPr>
          <a:lstStyle/>
          <a:p>
            <a:pPr algn="ctr"/>
            <a:r>
              <a:rPr lang="en-US" sz="3600">
                <a:latin typeface="Calibri" pitchFamily="-107" charset="0"/>
              </a:rPr>
              <a:t>Minnesota Life Science Community</a:t>
            </a:r>
          </a:p>
        </p:txBody>
      </p:sp>
      <p:sp>
        <p:nvSpPr>
          <p:cNvPr id="104455" name="_s1064"/>
          <p:cNvSpPr>
            <a:spLocks noChangeArrowheads="1"/>
          </p:cNvSpPr>
          <p:nvPr/>
        </p:nvSpPr>
        <p:spPr bwMode="auto">
          <a:xfrm>
            <a:off x="76200" y="5791200"/>
            <a:ext cx="8915400" cy="838200"/>
          </a:xfrm>
          <a:prstGeom prst="roundRect">
            <a:avLst>
              <a:gd name="adj" fmla="val 16667"/>
            </a:avLst>
          </a:prstGeom>
          <a:gradFill rotWithShape="1">
            <a:gsLst>
              <a:gs pos="0">
                <a:srgbClr val="FFFFCC">
                  <a:alpha val="43999"/>
                </a:srgbClr>
              </a:gs>
              <a:gs pos="100000">
                <a:srgbClr val="FFCC99"/>
              </a:gs>
            </a:gsLst>
            <a:lin ang="5400000" scaled="1"/>
          </a:gradFill>
          <a:ln w="38100" cmpd="dbl">
            <a:solidFill>
              <a:schemeClr val="tx1"/>
            </a:solidFill>
            <a:round/>
            <a:headEnd/>
            <a:tailEnd/>
          </a:ln>
        </p:spPr>
        <p:txBody>
          <a:bodyPr wrap="none" lIns="0" tIns="0" rIns="0" bIns="0" anchor="ctr">
            <a:prstTxWarp prst="textNoShape">
              <a:avLst/>
            </a:prstTxWarp>
          </a:bodyPr>
          <a:lstStyle/>
          <a:p>
            <a:pPr algn="ctr"/>
            <a:endParaRPr lang="en-US" sz="1600">
              <a:latin typeface="Calibri" pitchFamily="-107" charset="0"/>
            </a:endParaRPr>
          </a:p>
        </p:txBody>
      </p:sp>
      <p:sp>
        <p:nvSpPr>
          <p:cNvPr id="104456" name="_s1064"/>
          <p:cNvSpPr>
            <a:spLocks noChangeArrowheads="1"/>
          </p:cNvSpPr>
          <p:nvPr/>
        </p:nvSpPr>
        <p:spPr bwMode="auto">
          <a:xfrm>
            <a:off x="76200" y="4648200"/>
            <a:ext cx="8915400" cy="1066800"/>
          </a:xfrm>
          <a:prstGeom prst="roundRect">
            <a:avLst>
              <a:gd name="adj" fmla="val 16667"/>
            </a:avLst>
          </a:prstGeom>
          <a:gradFill rotWithShape="1">
            <a:gsLst>
              <a:gs pos="0">
                <a:srgbClr val="CCFFCC"/>
              </a:gs>
              <a:gs pos="100000">
                <a:srgbClr val="99FF99"/>
              </a:gs>
            </a:gsLst>
            <a:lin ang="5400000" scaled="1"/>
          </a:gradFill>
          <a:ln w="38100" cmpd="dbl">
            <a:solidFill>
              <a:schemeClr val="tx1"/>
            </a:solidFill>
            <a:round/>
            <a:headEnd/>
            <a:tailEnd/>
          </a:ln>
        </p:spPr>
        <p:txBody>
          <a:bodyPr wrap="none" lIns="0" tIns="0" rIns="0" bIns="0" anchor="ctr">
            <a:prstTxWarp prst="textNoShape">
              <a:avLst/>
            </a:prstTxWarp>
          </a:bodyPr>
          <a:lstStyle/>
          <a:p>
            <a:pPr algn="ctr"/>
            <a:endParaRPr lang="en-US" sz="1600">
              <a:latin typeface="Calibri" pitchFamily="-107" charset="0"/>
            </a:endParaRPr>
          </a:p>
        </p:txBody>
      </p:sp>
      <p:sp>
        <p:nvSpPr>
          <p:cNvPr id="104457" name="_s1065"/>
          <p:cNvSpPr>
            <a:spLocks noChangeArrowheads="1"/>
          </p:cNvSpPr>
          <p:nvPr/>
        </p:nvSpPr>
        <p:spPr bwMode="auto">
          <a:xfrm>
            <a:off x="2590800" y="4800600"/>
            <a:ext cx="990600" cy="762000"/>
          </a:xfrm>
          <a:prstGeom prst="roundRect">
            <a:avLst>
              <a:gd name="adj" fmla="val 16667"/>
            </a:avLst>
          </a:prstGeom>
          <a:gradFill rotWithShape="1">
            <a:gsLst>
              <a:gs pos="0">
                <a:srgbClr val="66FF99"/>
              </a:gs>
              <a:gs pos="100000">
                <a:srgbClr val="BBFFD2"/>
              </a:gs>
            </a:gsLst>
            <a:lin ang="5400000" scaled="1"/>
          </a:gradFill>
          <a:ln w="9525">
            <a:solidFill>
              <a:schemeClr val="tx1"/>
            </a:solidFill>
            <a:round/>
            <a:headEnd/>
            <a:tailEnd/>
          </a:ln>
        </p:spPr>
        <p:txBody>
          <a:bodyPr wrap="none" lIns="0" tIns="0" rIns="0" bIns="0" anchor="ctr">
            <a:prstTxWarp prst="textNoShape">
              <a:avLst/>
            </a:prstTxWarp>
          </a:bodyPr>
          <a:lstStyle/>
          <a:p>
            <a:pPr algn="ctr"/>
            <a:r>
              <a:rPr lang="en-US" sz="1200">
                <a:latin typeface="Calibri" pitchFamily="-107" charset="0"/>
              </a:rPr>
              <a:t>NanoTech &amp; </a:t>
            </a:r>
          </a:p>
          <a:p>
            <a:pPr algn="ctr"/>
            <a:r>
              <a:rPr lang="en-US" sz="1200">
                <a:latin typeface="Calibri" pitchFamily="-107" charset="0"/>
              </a:rPr>
              <a:t>Materials </a:t>
            </a:r>
          </a:p>
          <a:p>
            <a:pPr algn="ctr"/>
            <a:r>
              <a:rPr lang="en-US" sz="1200">
                <a:latin typeface="Calibri" pitchFamily="-107" charset="0"/>
              </a:rPr>
              <a:t>Science</a:t>
            </a:r>
          </a:p>
        </p:txBody>
      </p:sp>
      <p:sp>
        <p:nvSpPr>
          <p:cNvPr id="104458" name="_s1065"/>
          <p:cNvSpPr>
            <a:spLocks noChangeArrowheads="1"/>
          </p:cNvSpPr>
          <p:nvPr/>
        </p:nvSpPr>
        <p:spPr bwMode="auto">
          <a:xfrm>
            <a:off x="6477000" y="4800600"/>
            <a:ext cx="1447800" cy="762000"/>
          </a:xfrm>
          <a:prstGeom prst="roundRect">
            <a:avLst>
              <a:gd name="adj" fmla="val 16667"/>
            </a:avLst>
          </a:prstGeom>
          <a:gradFill rotWithShape="1">
            <a:gsLst>
              <a:gs pos="0">
                <a:srgbClr val="66FF99"/>
              </a:gs>
              <a:gs pos="100000">
                <a:srgbClr val="BBFFD2"/>
              </a:gs>
            </a:gsLst>
            <a:lin ang="5400000" scaled="1"/>
          </a:gradFill>
          <a:ln w="9525">
            <a:solidFill>
              <a:schemeClr val="tx1"/>
            </a:solidFill>
            <a:round/>
            <a:headEnd/>
            <a:tailEnd/>
          </a:ln>
        </p:spPr>
        <p:txBody>
          <a:bodyPr wrap="none" lIns="0" tIns="0" rIns="0" bIns="0" anchor="ctr">
            <a:prstTxWarp prst="textNoShape">
              <a:avLst/>
            </a:prstTxWarp>
          </a:bodyPr>
          <a:lstStyle/>
          <a:p>
            <a:pPr algn="ctr"/>
            <a:r>
              <a:rPr lang="en-US" sz="1200">
                <a:latin typeface="Calibri" pitchFamily="-107" charset="0"/>
              </a:rPr>
              <a:t>Genomics,</a:t>
            </a:r>
          </a:p>
          <a:p>
            <a:pPr algn="ctr"/>
            <a:r>
              <a:rPr lang="en-US" sz="1200">
                <a:latin typeface="Calibri" pitchFamily="-107" charset="0"/>
              </a:rPr>
              <a:t>Proteomics &amp; High </a:t>
            </a:r>
          </a:p>
          <a:p>
            <a:pPr algn="ctr"/>
            <a:r>
              <a:rPr lang="en-US" sz="1200">
                <a:latin typeface="Calibri" pitchFamily="-107" charset="0"/>
              </a:rPr>
              <a:t>Throughput</a:t>
            </a:r>
          </a:p>
          <a:p>
            <a:pPr algn="ctr"/>
            <a:r>
              <a:rPr lang="en-US" sz="1200">
                <a:latin typeface="Calibri" pitchFamily="-107" charset="0"/>
              </a:rPr>
              <a:t>Biology</a:t>
            </a:r>
          </a:p>
        </p:txBody>
      </p:sp>
      <p:sp>
        <p:nvSpPr>
          <p:cNvPr id="104459" name="_s1065"/>
          <p:cNvSpPr>
            <a:spLocks noChangeArrowheads="1"/>
          </p:cNvSpPr>
          <p:nvPr/>
        </p:nvSpPr>
        <p:spPr bwMode="auto">
          <a:xfrm>
            <a:off x="5105400" y="4800600"/>
            <a:ext cx="1295400" cy="762000"/>
          </a:xfrm>
          <a:prstGeom prst="roundRect">
            <a:avLst>
              <a:gd name="adj" fmla="val 16667"/>
            </a:avLst>
          </a:prstGeom>
          <a:gradFill rotWithShape="1">
            <a:gsLst>
              <a:gs pos="0">
                <a:srgbClr val="66FF99"/>
              </a:gs>
              <a:gs pos="100000">
                <a:srgbClr val="BBFFD2"/>
              </a:gs>
            </a:gsLst>
            <a:lin ang="5400000" scaled="1"/>
          </a:gradFill>
          <a:ln w="9525">
            <a:solidFill>
              <a:schemeClr val="tx1"/>
            </a:solidFill>
            <a:round/>
            <a:headEnd/>
            <a:tailEnd/>
          </a:ln>
        </p:spPr>
        <p:txBody>
          <a:bodyPr wrap="none" lIns="0" tIns="0" rIns="0" bIns="0" anchor="ctr">
            <a:prstTxWarp prst="textNoShape">
              <a:avLst/>
            </a:prstTxWarp>
          </a:bodyPr>
          <a:lstStyle/>
          <a:p>
            <a:pPr algn="ctr"/>
            <a:r>
              <a:rPr lang="en-US" sz="1200">
                <a:latin typeface="Calibri" pitchFamily="-107" charset="0"/>
              </a:rPr>
              <a:t>Bioinformatics &amp;</a:t>
            </a:r>
          </a:p>
          <a:p>
            <a:pPr algn="ctr"/>
            <a:r>
              <a:rPr lang="en-US" sz="1200">
                <a:latin typeface="Calibri" pitchFamily="-107" charset="0"/>
              </a:rPr>
              <a:t>Systems </a:t>
            </a:r>
          </a:p>
          <a:p>
            <a:pPr algn="ctr"/>
            <a:r>
              <a:rPr lang="en-US" sz="1200">
                <a:latin typeface="Calibri" pitchFamily="-107" charset="0"/>
              </a:rPr>
              <a:t>Biology </a:t>
            </a:r>
          </a:p>
        </p:txBody>
      </p:sp>
      <p:sp>
        <p:nvSpPr>
          <p:cNvPr id="104460" name="_s1065"/>
          <p:cNvSpPr>
            <a:spLocks noChangeArrowheads="1"/>
          </p:cNvSpPr>
          <p:nvPr/>
        </p:nvSpPr>
        <p:spPr bwMode="auto">
          <a:xfrm>
            <a:off x="8001000" y="4800600"/>
            <a:ext cx="914400" cy="762000"/>
          </a:xfrm>
          <a:prstGeom prst="roundRect">
            <a:avLst>
              <a:gd name="adj" fmla="val 16667"/>
            </a:avLst>
          </a:prstGeom>
          <a:gradFill rotWithShape="1">
            <a:gsLst>
              <a:gs pos="0">
                <a:srgbClr val="66FF99"/>
              </a:gs>
              <a:gs pos="100000">
                <a:srgbClr val="BBFFD2"/>
              </a:gs>
            </a:gsLst>
            <a:lin ang="5400000" scaled="1"/>
          </a:gradFill>
          <a:ln w="9525">
            <a:solidFill>
              <a:schemeClr val="tx1"/>
            </a:solidFill>
            <a:round/>
            <a:headEnd/>
            <a:tailEnd/>
          </a:ln>
        </p:spPr>
        <p:txBody>
          <a:bodyPr wrap="none" lIns="0" tIns="0" rIns="0" bIns="0" anchor="ctr">
            <a:prstTxWarp prst="textNoShape">
              <a:avLst/>
            </a:prstTxWarp>
          </a:bodyPr>
          <a:lstStyle/>
          <a:p>
            <a:pPr algn="ctr"/>
            <a:r>
              <a:rPr lang="en-US" sz="1200">
                <a:latin typeface="Calibri" pitchFamily="-107" charset="0"/>
              </a:rPr>
              <a:t>Imaging / </a:t>
            </a:r>
          </a:p>
          <a:p>
            <a:pPr algn="ctr"/>
            <a:r>
              <a:rPr lang="en-US" sz="1200">
                <a:latin typeface="Calibri" pitchFamily="-107" charset="0"/>
              </a:rPr>
              <a:t>Navigation</a:t>
            </a:r>
          </a:p>
        </p:txBody>
      </p:sp>
      <p:sp>
        <p:nvSpPr>
          <p:cNvPr id="104461" name="_s1065"/>
          <p:cNvSpPr>
            <a:spLocks noChangeArrowheads="1"/>
          </p:cNvSpPr>
          <p:nvPr/>
        </p:nvSpPr>
        <p:spPr bwMode="auto">
          <a:xfrm>
            <a:off x="1295400" y="4800600"/>
            <a:ext cx="1219200" cy="762000"/>
          </a:xfrm>
          <a:prstGeom prst="roundRect">
            <a:avLst>
              <a:gd name="adj" fmla="val 16667"/>
            </a:avLst>
          </a:prstGeom>
          <a:gradFill rotWithShape="1">
            <a:gsLst>
              <a:gs pos="0">
                <a:srgbClr val="66FF99"/>
              </a:gs>
              <a:gs pos="100000">
                <a:srgbClr val="BBFFD2"/>
              </a:gs>
            </a:gsLst>
            <a:lin ang="5400000" scaled="1"/>
          </a:gradFill>
          <a:ln w="9525">
            <a:solidFill>
              <a:schemeClr val="tx1"/>
            </a:solidFill>
            <a:round/>
            <a:headEnd/>
            <a:tailEnd/>
          </a:ln>
        </p:spPr>
        <p:txBody>
          <a:bodyPr wrap="none" lIns="0" tIns="0" rIns="0" bIns="0" anchor="ctr">
            <a:prstTxWarp prst="textNoShape">
              <a:avLst/>
            </a:prstTxWarp>
          </a:bodyPr>
          <a:lstStyle/>
          <a:p>
            <a:pPr algn="ctr"/>
            <a:r>
              <a:rPr lang="en-US" sz="1200">
                <a:latin typeface="Calibri" pitchFamily="-107" charset="0"/>
              </a:rPr>
              <a:t>Catalysis &amp; </a:t>
            </a:r>
          </a:p>
          <a:p>
            <a:pPr algn="ctr"/>
            <a:r>
              <a:rPr lang="en-US" sz="1200">
                <a:latin typeface="Calibri" pitchFamily="-107" charset="0"/>
              </a:rPr>
              <a:t>Synthesis</a:t>
            </a:r>
          </a:p>
          <a:p>
            <a:pPr algn="ctr"/>
            <a:r>
              <a:rPr lang="en-US" sz="1000">
                <a:latin typeface="Calibri" pitchFamily="-107" charset="0"/>
              </a:rPr>
              <a:t>(Biological &amp; </a:t>
            </a:r>
          </a:p>
          <a:p>
            <a:pPr algn="ctr"/>
            <a:r>
              <a:rPr lang="en-US" sz="1000">
                <a:latin typeface="Calibri" pitchFamily="-107" charset="0"/>
              </a:rPr>
              <a:t>Chemical)</a:t>
            </a:r>
          </a:p>
        </p:txBody>
      </p:sp>
      <p:sp>
        <p:nvSpPr>
          <p:cNvPr id="104462" name="Text Box 10"/>
          <p:cNvSpPr txBox="1">
            <a:spLocks noChangeArrowheads="1"/>
          </p:cNvSpPr>
          <p:nvPr/>
        </p:nvSpPr>
        <p:spPr bwMode="auto">
          <a:xfrm>
            <a:off x="76200" y="4778375"/>
            <a:ext cx="1295400" cy="825500"/>
          </a:xfrm>
          <a:prstGeom prst="rect">
            <a:avLst/>
          </a:prstGeom>
          <a:noFill/>
          <a:ln w="9525">
            <a:noFill/>
            <a:miter lim="800000"/>
            <a:headEnd/>
            <a:tailEnd/>
          </a:ln>
        </p:spPr>
        <p:txBody>
          <a:bodyPr>
            <a:prstTxWarp prst="textNoShape">
              <a:avLst/>
            </a:prstTxWarp>
            <a:spAutoFit/>
          </a:bodyPr>
          <a:lstStyle/>
          <a:p>
            <a:pPr algn="ctr"/>
            <a:r>
              <a:rPr lang="en-US" sz="1600" b="1">
                <a:latin typeface="Calibri" pitchFamily="-107" charset="0"/>
              </a:rPr>
              <a:t>Enabling</a:t>
            </a:r>
          </a:p>
          <a:p>
            <a:pPr algn="ctr"/>
            <a:r>
              <a:rPr lang="en-US" sz="1600" b="1">
                <a:latin typeface="Calibri" pitchFamily="-107" charset="0"/>
              </a:rPr>
              <a:t>Knowledge</a:t>
            </a:r>
          </a:p>
          <a:p>
            <a:pPr algn="ctr"/>
            <a:r>
              <a:rPr lang="en-US" sz="1600" b="1">
                <a:latin typeface="Calibri" pitchFamily="-107" charset="0"/>
              </a:rPr>
              <a:t> Clusters</a:t>
            </a:r>
          </a:p>
        </p:txBody>
      </p:sp>
      <p:sp>
        <p:nvSpPr>
          <p:cNvPr id="104463" name="_s1064"/>
          <p:cNvSpPr>
            <a:spLocks noChangeArrowheads="1"/>
          </p:cNvSpPr>
          <p:nvPr/>
        </p:nvSpPr>
        <p:spPr bwMode="auto">
          <a:xfrm>
            <a:off x="2057400" y="5943600"/>
            <a:ext cx="1371600" cy="473075"/>
          </a:xfrm>
          <a:prstGeom prst="roundRect">
            <a:avLst>
              <a:gd name="adj" fmla="val 16667"/>
            </a:avLst>
          </a:prstGeom>
          <a:gradFill rotWithShape="1">
            <a:gsLst>
              <a:gs pos="0">
                <a:srgbClr val="FF9933"/>
              </a:gs>
              <a:gs pos="100000">
                <a:srgbClr val="FFD5AB"/>
              </a:gs>
            </a:gsLst>
            <a:lin ang="5400000" scaled="1"/>
          </a:gradFill>
          <a:ln w="12700">
            <a:solidFill>
              <a:schemeClr val="tx1"/>
            </a:solidFill>
            <a:round/>
            <a:headEnd/>
            <a:tailEnd/>
          </a:ln>
        </p:spPr>
        <p:txBody>
          <a:bodyPr wrap="none" lIns="0" tIns="0" rIns="0" bIns="0" anchor="ctr">
            <a:prstTxWarp prst="textNoShape">
              <a:avLst/>
            </a:prstTxWarp>
          </a:bodyPr>
          <a:lstStyle/>
          <a:p>
            <a:pPr algn="ctr"/>
            <a:r>
              <a:rPr lang="en-US" sz="1300">
                <a:latin typeface="Calibri" pitchFamily="-107" charset="0"/>
              </a:rPr>
              <a:t>Education</a:t>
            </a:r>
          </a:p>
        </p:txBody>
      </p:sp>
      <p:sp>
        <p:nvSpPr>
          <p:cNvPr id="104464" name="_s1064"/>
          <p:cNvSpPr>
            <a:spLocks noChangeArrowheads="1"/>
          </p:cNvSpPr>
          <p:nvPr/>
        </p:nvSpPr>
        <p:spPr bwMode="auto">
          <a:xfrm>
            <a:off x="4572000" y="5943600"/>
            <a:ext cx="1371600" cy="473075"/>
          </a:xfrm>
          <a:prstGeom prst="roundRect">
            <a:avLst>
              <a:gd name="adj" fmla="val 16667"/>
            </a:avLst>
          </a:prstGeom>
          <a:gradFill rotWithShape="1">
            <a:gsLst>
              <a:gs pos="0">
                <a:srgbClr val="FF9933"/>
              </a:gs>
              <a:gs pos="100000">
                <a:srgbClr val="FFD5AB"/>
              </a:gs>
            </a:gsLst>
            <a:lin ang="5400000" scaled="1"/>
          </a:gradFill>
          <a:ln w="12700">
            <a:solidFill>
              <a:schemeClr val="tx1"/>
            </a:solidFill>
            <a:round/>
            <a:headEnd/>
            <a:tailEnd/>
          </a:ln>
        </p:spPr>
        <p:txBody>
          <a:bodyPr wrap="none" lIns="0" tIns="0" rIns="0" bIns="0" anchor="ctr">
            <a:prstTxWarp prst="textNoShape">
              <a:avLst/>
            </a:prstTxWarp>
          </a:bodyPr>
          <a:lstStyle/>
          <a:p>
            <a:pPr algn="ctr"/>
            <a:r>
              <a:rPr lang="en-US" sz="1300">
                <a:latin typeface="Calibri" pitchFamily="-107" charset="0"/>
              </a:rPr>
              <a:t>Infrastructure</a:t>
            </a:r>
          </a:p>
        </p:txBody>
      </p:sp>
      <p:sp>
        <p:nvSpPr>
          <p:cNvPr id="104465" name="_s1064"/>
          <p:cNvSpPr>
            <a:spLocks noChangeArrowheads="1"/>
          </p:cNvSpPr>
          <p:nvPr/>
        </p:nvSpPr>
        <p:spPr bwMode="auto">
          <a:xfrm>
            <a:off x="7086600" y="5943600"/>
            <a:ext cx="1447800" cy="473075"/>
          </a:xfrm>
          <a:prstGeom prst="roundRect">
            <a:avLst>
              <a:gd name="adj" fmla="val 16667"/>
            </a:avLst>
          </a:prstGeom>
          <a:gradFill rotWithShape="1">
            <a:gsLst>
              <a:gs pos="0">
                <a:srgbClr val="FF9933"/>
              </a:gs>
              <a:gs pos="100000">
                <a:srgbClr val="FFD5AB"/>
              </a:gs>
            </a:gsLst>
            <a:lin ang="5400000" scaled="1"/>
          </a:gradFill>
          <a:ln w="12700">
            <a:solidFill>
              <a:schemeClr val="tx1"/>
            </a:solidFill>
            <a:round/>
            <a:headEnd/>
            <a:tailEnd/>
          </a:ln>
        </p:spPr>
        <p:txBody>
          <a:bodyPr wrap="none" lIns="0" tIns="0" rIns="0" bIns="0" anchor="ctr">
            <a:prstTxWarp prst="textNoShape">
              <a:avLst/>
            </a:prstTxWarp>
          </a:bodyPr>
          <a:lstStyle/>
          <a:p>
            <a:pPr algn="ctr"/>
            <a:r>
              <a:rPr lang="en-US" sz="1300">
                <a:latin typeface="Calibri" pitchFamily="-107" charset="0"/>
              </a:rPr>
              <a:t>Policy</a:t>
            </a:r>
          </a:p>
        </p:txBody>
      </p:sp>
      <p:sp>
        <p:nvSpPr>
          <p:cNvPr id="104466" name="Text Box 14"/>
          <p:cNvSpPr txBox="1">
            <a:spLocks noChangeArrowheads="1"/>
          </p:cNvSpPr>
          <p:nvPr/>
        </p:nvSpPr>
        <p:spPr bwMode="auto">
          <a:xfrm>
            <a:off x="2765425" y="6462713"/>
            <a:ext cx="184150" cy="366712"/>
          </a:xfrm>
          <a:prstGeom prst="rect">
            <a:avLst/>
          </a:prstGeom>
          <a:noFill/>
          <a:ln w="9525">
            <a:noFill/>
            <a:miter lim="800000"/>
            <a:headEnd/>
            <a:tailEnd/>
          </a:ln>
        </p:spPr>
        <p:txBody>
          <a:bodyPr wrap="none">
            <a:prstTxWarp prst="textNoShape">
              <a:avLst/>
            </a:prstTxWarp>
            <a:spAutoFit/>
          </a:bodyPr>
          <a:lstStyle/>
          <a:p>
            <a:endParaRPr lang="en-US" b="1">
              <a:latin typeface="Calibri" pitchFamily="-107" charset="0"/>
            </a:endParaRPr>
          </a:p>
        </p:txBody>
      </p:sp>
      <p:sp>
        <p:nvSpPr>
          <p:cNvPr id="104467" name="Text Box 16"/>
          <p:cNvSpPr txBox="1">
            <a:spLocks noChangeArrowheads="1"/>
          </p:cNvSpPr>
          <p:nvPr/>
        </p:nvSpPr>
        <p:spPr bwMode="auto">
          <a:xfrm>
            <a:off x="152400" y="5943600"/>
            <a:ext cx="1524000" cy="581025"/>
          </a:xfrm>
          <a:prstGeom prst="rect">
            <a:avLst/>
          </a:prstGeom>
          <a:noFill/>
          <a:ln w="9525">
            <a:noFill/>
            <a:miter lim="800000"/>
            <a:headEnd/>
            <a:tailEnd/>
          </a:ln>
        </p:spPr>
        <p:txBody>
          <a:bodyPr>
            <a:prstTxWarp prst="textNoShape">
              <a:avLst/>
            </a:prstTxWarp>
            <a:spAutoFit/>
          </a:bodyPr>
          <a:lstStyle/>
          <a:p>
            <a:pPr algn="ctr"/>
            <a:r>
              <a:rPr lang="en-US" sz="1600" b="1">
                <a:latin typeface="Calibri" pitchFamily="-107" charset="0"/>
              </a:rPr>
              <a:t>Foundational</a:t>
            </a:r>
          </a:p>
          <a:p>
            <a:pPr algn="ctr"/>
            <a:r>
              <a:rPr lang="en-US" sz="1600" b="1">
                <a:latin typeface="Calibri" pitchFamily="-107" charset="0"/>
              </a:rPr>
              <a:t> Capabilities</a:t>
            </a:r>
          </a:p>
        </p:txBody>
      </p:sp>
      <p:sp>
        <p:nvSpPr>
          <p:cNvPr id="104468" name="Text Box 37"/>
          <p:cNvSpPr txBox="1">
            <a:spLocks noChangeArrowheads="1"/>
          </p:cNvSpPr>
          <p:nvPr/>
        </p:nvSpPr>
        <p:spPr bwMode="auto">
          <a:xfrm>
            <a:off x="252413" y="1352550"/>
            <a:ext cx="1144587" cy="584200"/>
          </a:xfrm>
          <a:prstGeom prst="rect">
            <a:avLst/>
          </a:prstGeom>
          <a:noFill/>
          <a:ln w="9525">
            <a:noFill/>
            <a:miter lim="800000"/>
            <a:headEnd/>
            <a:tailEnd/>
          </a:ln>
        </p:spPr>
        <p:txBody>
          <a:bodyPr wrap="none">
            <a:prstTxWarp prst="textNoShape">
              <a:avLst/>
            </a:prstTxWarp>
            <a:spAutoFit/>
          </a:bodyPr>
          <a:lstStyle/>
          <a:p>
            <a:pPr algn="ctr"/>
            <a:r>
              <a:rPr lang="en-US" sz="1600" b="1">
                <a:latin typeface="Calibri" pitchFamily="-107" charset="0"/>
              </a:rPr>
              <a:t>Minnesota </a:t>
            </a:r>
          </a:p>
          <a:p>
            <a:pPr algn="ctr"/>
            <a:r>
              <a:rPr lang="en-US" sz="1600" b="1">
                <a:latin typeface="Calibri" pitchFamily="-107" charset="0"/>
              </a:rPr>
              <a:t>Industries</a:t>
            </a:r>
          </a:p>
        </p:txBody>
      </p:sp>
      <p:sp>
        <p:nvSpPr>
          <p:cNvPr id="104469" name="Text Box 56"/>
          <p:cNvSpPr txBox="1">
            <a:spLocks noChangeArrowheads="1"/>
          </p:cNvSpPr>
          <p:nvPr/>
        </p:nvSpPr>
        <p:spPr bwMode="auto">
          <a:xfrm>
            <a:off x="-47625" y="6705600"/>
            <a:ext cx="590550" cy="215900"/>
          </a:xfrm>
          <a:prstGeom prst="rect">
            <a:avLst/>
          </a:prstGeom>
          <a:noFill/>
          <a:ln w="9525">
            <a:noFill/>
            <a:miter lim="800000"/>
            <a:headEnd/>
            <a:tailEnd/>
          </a:ln>
        </p:spPr>
        <p:txBody>
          <a:bodyPr wrap="none">
            <a:prstTxWarp prst="textNoShape">
              <a:avLst/>
            </a:prstTxWarp>
            <a:spAutoFit/>
          </a:bodyPr>
          <a:lstStyle/>
          <a:p>
            <a:r>
              <a:rPr lang="en-US" sz="800">
                <a:latin typeface="Calibri" pitchFamily="-107" charset="0"/>
              </a:rPr>
              <a:t>v.19jan09</a:t>
            </a:r>
          </a:p>
        </p:txBody>
      </p:sp>
      <p:grpSp>
        <p:nvGrpSpPr>
          <p:cNvPr id="104470" name="Group 39"/>
          <p:cNvGrpSpPr>
            <a:grpSpLocks/>
          </p:cNvGrpSpPr>
          <p:nvPr/>
        </p:nvGrpSpPr>
        <p:grpSpPr bwMode="auto">
          <a:xfrm>
            <a:off x="6477000" y="838200"/>
            <a:ext cx="1143000" cy="1447800"/>
            <a:chOff x="960" y="624"/>
            <a:chExt cx="720" cy="912"/>
          </a:xfrm>
        </p:grpSpPr>
        <p:sp>
          <p:nvSpPr>
            <p:cNvPr id="129044" name="AutoShape 8"/>
            <p:cNvSpPr>
              <a:spLocks noChangeArrowheads="1"/>
            </p:cNvSpPr>
            <p:nvPr/>
          </p:nvSpPr>
          <p:spPr bwMode="auto">
            <a:xfrm>
              <a:off x="960" y="624"/>
              <a:ext cx="720" cy="912"/>
            </a:xfrm>
            <a:prstGeom prst="triangle">
              <a:avLst>
                <a:gd name="adj" fmla="val 50000"/>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fontAlgn="auto">
                <a:spcBef>
                  <a:spcPts val="0"/>
                </a:spcBef>
                <a:spcAft>
                  <a:spcPts val="0"/>
                </a:spcAft>
                <a:defRPr/>
              </a:pPr>
              <a:r>
                <a:rPr lang="en-US" sz="1400">
                  <a:solidFill>
                    <a:srgbClr val="000000"/>
                  </a:solidFill>
                  <a:latin typeface="Calibri" pitchFamily="34" charset="0"/>
                  <a:cs typeface="Calibri" pitchFamily="34" charset="0"/>
                </a:rPr>
                <a:t> </a:t>
              </a:r>
            </a:p>
            <a:p>
              <a:pPr algn="ctr" fontAlgn="auto">
                <a:spcBef>
                  <a:spcPts val="0"/>
                </a:spcBef>
                <a:spcAft>
                  <a:spcPts val="0"/>
                </a:spcAft>
                <a:defRPr/>
              </a:pPr>
              <a:endParaRPr lang="en-US" sz="1400">
                <a:solidFill>
                  <a:srgbClr val="000000"/>
                </a:solidFill>
                <a:latin typeface="Calibri" pitchFamily="34" charset="0"/>
                <a:cs typeface="Calibri" pitchFamily="34" charset="0"/>
              </a:endParaRPr>
            </a:p>
            <a:p>
              <a:pPr algn="ctr" fontAlgn="auto">
                <a:spcBef>
                  <a:spcPts val="0"/>
                </a:spcBef>
                <a:spcAft>
                  <a:spcPts val="0"/>
                </a:spcAft>
                <a:defRPr/>
              </a:pPr>
              <a:endParaRPr lang="en-US" sz="1400">
                <a:solidFill>
                  <a:srgbClr val="000000"/>
                </a:solidFill>
                <a:latin typeface="Calibri" pitchFamily="34" charset="0"/>
                <a:cs typeface="Calibri" pitchFamily="34" charset="0"/>
              </a:endParaRPr>
            </a:p>
            <a:p>
              <a:pPr algn="ctr" fontAlgn="auto">
                <a:spcBef>
                  <a:spcPts val="0"/>
                </a:spcBef>
                <a:spcAft>
                  <a:spcPts val="0"/>
                </a:spcAft>
                <a:defRPr/>
              </a:pPr>
              <a:endParaRPr lang="en-US" sz="1400">
                <a:solidFill>
                  <a:srgbClr val="000000"/>
                </a:solidFill>
                <a:latin typeface="Calibri" pitchFamily="34" charset="0"/>
                <a:cs typeface="Calibri" pitchFamily="34" charset="0"/>
              </a:endParaRPr>
            </a:p>
          </p:txBody>
        </p:sp>
        <p:sp>
          <p:nvSpPr>
            <p:cNvPr id="104493" name="Text Box 38"/>
            <p:cNvSpPr txBox="1">
              <a:spLocks noChangeArrowheads="1"/>
            </p:cNvSpPr>
            <p:nvPr/>
          </p:nvSpPr>
          <p:spPr bwMode="auto">
            <a:xfrm>
              <a:off x="1103" y="1076"/>
              <a:ext cx="438" cy="436"/>
            </a:xfrm>
            <a:prstGeom prst="rect">
              <a:avLst/>
            </a:prstGeom>
            <a:noFill/>
            <a:ln w="9525">
              <a:noFill/>
              <a:miter lim="800000"/>
              <a:headEnd/>
              <a:tailEnd/>
            </a:ln>
          </p:spPr>
          <p:txBody>
            <a:bodyPr wrap="none">
              <a:prstTxWarp prst="textNoShape">
                <a:avLst/>
              </a:prstTxWarp>
              <a:spAutoFit/>
            </a:bodyPr>
            <a:lstStyle/>
            <a:p>
              <a:pPr algn="ctr"/>
              <a:r>
                <a:rPr lang="en-US" sz="1300">
                  <a:solidFill>
                    <a:srgbClr val="000000"/>
                  </a:solidFill>
                  <a:latin typeface="Calibri" pitchFamily="-107" charset="0"/>
                </a:rPr>
                <a:t>Renew-</a:t>
              </a:r>
            </a:p>
            <a:p>
              <a:pPr algn="ctr"/>
              <a:r>
                <a:rPr lang="en-US" sz="1300">
                  <a:solidFill>
                    <a:srgbClr val="000000"/>
                  </a:solidFill>
                  <a:latin typeface="Calibri" pitchFamily="-107" charset="0"/>
                </a:rPr>
                <a:t>able </a:t>
              </a:r>
            </a:p>
            <a:p>
              <a:pPr algn="ctr"/>
              <a:r>
                <a:rPr lang="en-US" sz="1300">
                  <a:solidFill>
                    <a:srgbClr val="000000"/>
                  </a:solidFill>
                  <a:latin typeface="Calibri" pitchFamily="-107" charset="0"/>
                </a:rPr>
                <a:t>Energy</a:t>
              </a:r>
            </a:p>
          </p:txBody>
        </p:sp>
      </p:grpSp>
      <p:grpSp>
        <p:nvGrpSpPr>
          <p:cNvPr id="104471" name="Group 36"/>
          <p:cNvGrpSpPr>
            <a:grpSpLocks/>
          </p:cNvGrpSpPr>
          <p:nvPr/>
        </p:nvGrpSpPr>
        <p:grpSpPr bwMode="auto">
          <a:xfrm>
            <a:off x="7696200" y="838200"/>
            <a:ext cx="1143000" cy="1447800"/>
            <a:chOff x="1728" y="624"/>
            <a:chExt cx="720" cy="912"/>
          </a:xfrm>
        </p:grpSpPr>
        <p:sp>
          <p:nvSpPr>
            <p:cNvPr id="59" name="AutoShape 8"/>
            <p:cNvSpPr>
              <a:spLocks noChangeArrowheads="1"/>
            </p:cNvSpPr>
            <p:nvPr/>
          </p:nvSpPr>
          <p:spPr bwMode="auto">
            <a:xfrm>
              <a:off x="1728" y="624"/>
              <a:ext cx="720" cy="912"/>
            </a:xfrm>
            <a:prstGeom prst="triangle">
              <a:avLst>
                <a:gd name="adj" fmla="val 50000"/>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fontAlgn="auto">
                <a:spcBef>
                  <a:spcPts val="0"/>
                </a:spcBef>
                <a:spcAft>
                  <a:spcPts val="0"/>
                </a:spcAft>
                <a:defRPr/>
              </a:pPr>
              <a:r>
                <a:rPr lang="en-US" sz="1400">
                  <a:solidFill>
                    <a:srgbClr val="000000"/>
                  </a:solidFill>
                  <a:latin typeface="Calibri" pitchFamily="34" charset="0"/>
                  <a:cs typeface="Calibri" pitchFamily="34" charset="0"/>
                </a:rPr>
                <a:t> </a:t>
              </a:r>
            </a:p>
            <a:p>
              <a:pPr algn="ctr" fontAlgn="auto">
                <a:spcBef>
                  <a:spcPts val="0"/>
                </a:spcBef>
                <a:spcAft>
                  <a:spcPts val="0"/>
                </a:spcAft>
                <a:defRPr/>
              </a:pPr>
              <a:endParaRPr lang="en-US" sz="1400">
                <a:solidFill>
                  <a:srgbClr val="000000"/>
                </a:solidFill>
                <a:latin typeface="Calibri" pitchFamily="34" charset="0"/>
                <a:cs typeface="Calibri" pitchFamily="34" charset="0"/>
              </a:endParaRPr>
            </a:p>
            <a:p>
              <a:pPr algn="ctr" fontAlgn="auto">
                <a:spcBef>
                  <a:spcPts val="0"/>
                </a:spcBef>
                <a:spcAft>
                  <a:spcPts val="0"/>
                </a:spcAft>
                <a:defRPr/>
              </a:pPr>
              <a:endParaRPr lang="en-US" sz="1400">
                <a:solidFill>
                  <a:srgbClr val="000000"/>
                </a:solidFill>
                <a:latin typeface="Calibri" pitchFamily="34" charset="0"/>
                <a:cs typeface="Calibri" pitchFamily="34" charset="0"/>
              </a:endParaRPr>
            </a:p>
            <a:p>
              <a:pPr algn="ctr" fontAlgn="auto">
                <a:spcBef>
                  <a:spcPts val="0"/>
                </a:spcBef>
                <a:spcAft>
                  <a:spcPts val="0"/>
                </a:spcAft>
                <a:defRPr/>
              </a:pPr>
              <a:endParaRPr lang="en-US" sz="1400">
                <a:solidFill>
                  <a:srgbClr val="000000"/>
                </a:solidFill>
                <a:latin typeface="Calibri" pitchFamily="34" charset="0"/>
                <a:cs typeface="Calibri" pitchFamily="34" charset="0"/>
              </a:endParaRPr>
            </a:p>
            <a:p>
              <a:pPr algn="ctr" fontAlgn="auto">
                <a:spcBef>
                  <a:spcPts val="0"/>
                </a:spcBef>
                <a:spcAft>
                  <a:spcPts val="0"/>
                </a:spcAft>
                <a:defRPr/>
              </a:pPr>
              <a:endParaRPr lang="en-US" sz="1400">
                <a:solidFill>
                  <a:srgbClr val="000000"/>
                </a:solidFill>
                <a:latin typeface="Calibri" pitchFamily="34" charset="0"/>
                <a:cs typeface="Calibri" pitchFamily="34" charset="0"/>
              </a:endParaRPr>
            </a:p>
          </p:txBody>
        </p:sp>
        <p:sp>
          <p:nvSpPr>
            <p:cNvPr id="104491" name="Text Box 40"/>
            <p:cNvSpPr txBox="1">
              <a:spLocks noChangeArrowheads="1"/>
            </p:cNvSpPr>
            <p:nvPr/>
          </p:nvSpPr>
          <p:spPr bwMode="auto">
            <a:xfrm>
              <a:off x="1836" y="1056"/>
              <a:ext cx="519" cy="456"/>
            </a:xfrm>
            <a:prstGeom prst="rect">
              <a:avLst/>
            </a:prstGeom>
            <a:noFill/>
            <a:ln w="9525">
              <a:noFill/>
              <a:miter lim="800000"/>
              <a:headEnd/>
              <a:tailEnd/>
            </a:ln>
          </p:spPr>
          <p:txBody>
            <a:bodyPr wrap="none">
              <a:prstTxWarp prst="textNoShape">
                <a:avLst/>
              </a:prstTxWarp>
              <a:spAutoFit/>
            </a:bodyPr>
            <a:lstStyle/>
            <a:p>
              <a:pPr algn="ctr"/>
              <a:endParaRPr lang="en-US" sz="200">
                <a:solidFill>
                  <a:srgbClr val="000000"/>
                </a:solidFill>
                <a:latin typeface="Calibri" pitchFamily="-107" charset="0"/>
              </a:endParaRPr>
            </a:p>
            <a:p>
              <a:pPr algn="ctr"/>
              <a:r>
                <a:rPr lang="en-US" sz="1300">
                  <a:solidFill>
                    <a:srgbClr val="000000"/>
                  </a:solidFill>
                  <a:latin typeface="Calibri" pitchFamily="-107" charset="0"/>
                </a:rPr>
                <a:t>Renew-</a:t>
              </a:r>
            </a:p>
            <a:p>
              <a:pPr algn="ctr"/>
              <a:r>
                <a:rPr lang="en-US" sz="1300">
                  <a:solidFill>
                    <a:srgbClr val="000000"/>
                  </a:solidFill>
                  <a:latin typeface="Calibri" pitchFamily="-107" charset="0"/>
                </a:rPr>
                <a:t>able</a:t>
              </a:r>
            </a:p>
            <a:p>
              <a:pPr algn="ctr"/>
              <a:r>
                <a:rPr lang="en-US" sz="1300">
                  <a:solidFill>
                    <a:srgbClr val="000000"/>
                  </a:solidFill>
                  <a:latin typeface="Calibri" pitchFamily="-107" charset="0"/>
                </a:rPr>
                <a:t>Materials</a:t>
              </a:r>
            </a:p>
          </p:txBody>
        </p:sp>
      </p:grpSp>
      <p:grpSp>
        <p:nvGrpSpPr>
          <p:cNvPr id="104472" name="Group 46"/>
          <p:cNvGrpSpPr>
            <a:grpSpLocks/>
          </p:cNvGrpSpPr>
          <p:nvPr/>
        </p:nvGrpSpPr>
        <p:grpSpPr bwMode="auto">
          <a:xfrm>
            <a:off x="1600200" y="838200"/>
            <a:ext cx="1143000" cy="1447800"/>
            <a:chOff x="2496" y="624"/>
            <a:chExt cx="720" cy="912"/>
          </a:xfrm>
        </p:grpSpPr>
        <p:sp>
          <p:nvSpPr>
            <p:cNvPr id="60" name="AutoShape 8"/>
            <p:cNvSpPr>
              <a:spLocks noChangeArrowheads="1"/>
            </p:cNvSpPr>
            <p:nvPr/>
          </p:nvSpPr>
          <p:spPr bwMode="auto">
            <a:xfrm>
              <a:off x="2496" y="624"/>
              <a:ext cx="720" cy="912"/>
            </a:xfrm>
            <a:prstGeom prst="triangle">
              <a:avLst>
                <a:gd name="adj" fmla="val 50000"/>
              </a:avLst>
            </a:prstGeom>
            <a:solidFill>
              <a:srgbClr val="FF0000"/>
            </a:solidFill>
            <a:ln>
              <a:headEnd/>
              <a:tailEnd/>
            </a:ln>
          </p:spPr>
          <p:style>
            <a:lnRef idx="2">
              <a:schemeClr val="dk1"/>
            </a:lnRef>
            <a:fillRef idx="1">
              <a:schemeClr val="lt1"/>
            </a:fillRef>
            <a:effectRef idx="0">
              <a:schemeClr val="dk1"/>
            </a:effectRef>
            <a:fontRef idx="minor">
              <a:schemeClr val="dk1"/>
            </a:fontRef>
          </p:style>
          <p:txBody>
            <a:bodyPr wrap="none" anchor="ctr"/>
            <a:lstStyle/>
            <a:p>
              <a:pPr algn="ctr" fontAlgn="auto">
                <a:spcBef>
                  <a:spcPts val="0"/>
                </a:spcBef>
                <a:spcAft>
                  <a:spcPts val="0"/>
                </a:spcAft>
                <a:defRPr/>
              </a:pPr>
              <a:r>
                <a:rPr lang="en-US" sz="1400">
                  <a:solidFill>
                    <a:srgbClr val="000000"/>
                  </a:solidFill>
                  <a:latin typeface="Calibri" pitchFamily="34" charset="0"/>
                  <a:cs typeface="Calibri" pitchFamily="34" charset="0"/>
                </a:rPr>
                <a:t> </a:t>
              </a:r>
            </a:p>
            <a:p>
              <a:pPr algn="ctr" fontAlgn="auto">
                <a:spcBef>
                  <a:spcPts val="0"/>
                </a:spcBef>
                <a:spcAft>
                  <a:spcPts val="0"/>
                </a:spcAft>
                <a:defRPr/>
              </a:pPr>
              <a:endParaRPr lang="en-US" sz="1400">
                <a:solidFill>
                  <a:srgbClr val="000000"/>
                </a:solidFill>
                <a:latin typeface="Calibri" pitchFamily="34" charset="0"/>
                <a:cs typeface="Calibri" pitchFamily="34" charset="0"/>
              </a:endParaRPr>
            </a:p>
            <a:p>
              <a:pPr algn="ctr" fontAlgn="auto">
                <a:spcBef>
                  <a:spcPts val="0"/>
                </a:spcBef>
                <a:spcAft>
                  <a:spcPts val="0"/>
                </a:spcAft>
                <a:defRPr/>
              </a:pPr>
              <a:endParaRPr lang="en-US" sz="1400">
                <a:solidFill>
                  <a:srgbClr val="000000"/>
                </a:solidFill>
                <a:latin typeface="Calibri" pitchFamily="34" charset="0"/>
                <a:cs typeface="Calibri" pitchFamily="34" charset="0"/>
              </a:endParaRPr>
            </a:p>
            <a:p>
              <a:pPr algn="ctr" fontAlgn="auto">
                <a:spcBef>
                  <a:spcPts val="0"/>
                </a:spcBef>
                <a:spcAft>
                  <a:spcPts val="0"/>
                </a:spcAft>
                <a:defRPr/>
              </a:pPr>
              <a:endParaRPr lang="en-US" sz="1400">
                <a:solidFill>
                  <a:srgbClr val="000000"/>
                </a:solidFill>
                <a:latin typeface="Calibri" pitchFamily="34" charset="0"/>
                <a:cs typeface="Calibri" pitchFamily="34" charset="0"/>
              </a:endParaRPr>
            </a:p>
            <a:p>
              <a:pPr algn="ctr" fontAlgn="auto">
                <a:spcBef>
                  <a:spcPts val="0"/>
                </a:spcBef>
                <a:spcAft>
                  <a:spcPts val="0"/>
                </a:spcAft>
                <a:defRPr/>
              </a:pPr>
              <a:endParaRPr lang="en-US" sz="1400">
                <a:solidFill>
                  <a:srgbClr val="000000"/>
                </a:solidFill>
                <a:latin typeface="Calibri" pitchFamily="34" charset="0"/>
                <a:cs typeface="Calibri" pitchFamily="34" charset="0"/>
              </a:endParaRPr>
            </a:p>
          </p:txBody>
        </p:sp>
        <p:sp>
          <p:nvSpPr>
            <p:cNvPr id="104489" name="Text Box 42"/>
            <p:cNvSpPr txBox="1">
              <a:spLocks noChangeArrowheads="1"/>
            </p:cNvSpPr>
            <p:nvPr/>
          </p:nvSpPr>
          <p:spPr bwMode="auto">
            <a:xfrm>
              <a:off x="2592" y="1210"/>
              <a:ext cx="505" cy="310"/>
            </a:xfrm>
            <a:prstGeom prst="rect">
              <a:avLst/>
            </a:prstGeom>
            <a:noFill/>
            <a:ln w="9525">
              <a:noFill/>
              <a:miter lim="800000"/>
              <a:headEnd/>
              <a:tailEnd/>
            </a:ln>
          </p:spPr>
          <p:txBody>
            <a:bodyPr wrap="none">
              <a:prstTxWarp prst="textNoShape">
                <a:avLst/>
              </a:prstTxWarp>
              <a:spAutoFit/>
            </a:bodyPr>
            <a:lstStyle/>
            <a:p>
              <a:r>
                <a:rPr lang="en-US" sz="1300">
                  <a:solidFill>
                    <a:srgbClr val="000000"/>
                  </a:solidFill>
                  <a:latin typeface="Calibri" pitchFamily="-107" charset="0"/>
                </a:rPr>
                <a:t>Medical  </a:t>
              </a:r>
            </a:p>
            <a:p>
              <a:r>
                <a:rPr lang="en-US" sz="1300">
                  <a:solidFill>
                    <a:srgbClr val="000000"/>
                  </a:solidFill>
                  <a:latin typeface="Calibri" pitchFamily="-107" charset="0"/>
                </a:rPr>
                <a:t>Devices</a:t>
              </a:r>
            </a:p>
          </p:txBody>
        </p:sp>
      </p:grpSp>
      <p:grpSp>
        <p:nvGrpSpPr>
          <p:cNvPr id="104473" name="Group 47"/>
          <p:cNvGrpSpPr>
            <a:grpSpLocks/>
          </p:cNvGrpSpPr>
          <p:nvPr/>
        </p:nvGrpSpPr>
        <p:grpSpPr bwMode="auto">
          <a:xfrm>
            <a:off x="2819400" y="838200"/>
            <a:ext cx="1143000" cy="1447800"/>
            <a:chOff x="3264" y="624"/>
            <a:chExt cx="720" cy="912"/>
          </a:xfrm>
        </p:grpSpPr>
        <p:sp>
          <p:nvSpPr>
            <p:cNvPr id="61" name="AutoShape 8"/>
            <p:cNvSpPr>
              <a:spLocks noChangeArrowheads="1"/>
            </p:cNvSpPr>
            <p:nvPr/>
          </p:nvSpPr>
          <p:spPr bwMode="auto">
            <a:xfrm>
              <a:off x="3264" y="624"/>
              <a:ext cx="720" cy="912"/>
            </a:xfrm>
            <a:prstGeom prst="triangle">
              <a:avLst>
                <a:gd name="adj" fmla="val 50000"/>
              </a:avLst>
            </a:prstGeom>
            <a:solidFill>
              <a:srgbClr val="FF0000"/>
            </a:solidFill>
            <a:ln>
              <a:headEnd/>
              <a:tailEnd/>
            </a:ln>
          </p:spPr>
          <p:style>
            <a:lnRef idx="2">
              <a:schemeClr val="dk1"/>
            </a:lnRef>
            <a:fillRef idx="1">
              <a:schemeClr val="lt1"/>
            </a:fillRef>
            <a:effectRef idx="0">
              <a:schemeClr val="dk1"/>
            </a:effectRef>
            <a:fontRef idx="minor">
              <a:schemeClr val="dk1"/>
            </a:fontRef>
          </p:style>
          <p:txBody>
            <a:bodyPr wrap="none" anchor="ctr"/>
            <a:lstStyle/>
            <a:p>
              <a:pPr algn="ctr" fontAlgn="auto">
                <a:spcBef>
                  <a:spcPts val="0"/>
                </a:spcBef>
                <a:spcAft>
                  <a:spcPts val="0"/>
                </a:spcAft>
                <a:defRPr/>
              </a:pPr>
              <a:r>
                <a:rPr lang="en-US" sz="1400">
                  <a:solidFill>
                    <a:srgbClr val="000000"/>
                  </a:solidFill>
                  <a:latin typeface="Calibri" pitchFamily="34" charset="0"/>
                  <a:cs typeface="Calibri" pitchFamily="34" charset="0"/>
                </a:rPr>
                <a:t> </a:t>
              </a:r>
            </a:p>
            <a:p>
              <a:pPr algn="ctr" fontAlgn="auto">
                <a:spcBef>
                  <a:spcPts val="0"/>
                </a:spcBef>
                <a:spcAft>
                  <a:spcPts val="0"/>
                </a:spcAft>
                <a:defRPr/>
              </a:pPr>
              <a:endParaRPr lang="en-US" sz="1400">
                <a:solidFill>
                  <a:srgbClr val="000000"/>
                </a:solidFill>
                <a:latin typeface="Calibri" pitchFamily="34" charset="0"/>
                <a:cs typeface="Calibri" pitchFamily="34" charset="0"/>
              </a:endParaRPr>
            </a:p>
            <a:p>
              <a:pPr algn="ctr" fontAlgn="auto">
                <a:spcBef>
                  <a:spcPts val="0"/>
                </a:spcBef>
                <a:spcAft>
                  <a:spcPts val="0"/>
                </a:spcAft>
                <a:defRPr/>
              </a:pPr>
              <a:endParaRPr lang="en-US" sz="1400">
                <a:solidFill>
                  <a:srgbClr val="000000"/>
                </a:solidFill>
                <a:latin typeface="Calibri" pitchFamily="34" charset="0"/>
                <a:cs typeface="Calibri" pitchFamily="34" charset="0"/>
              </a:endParaRPr>
            </a:p>
            <a:p>
              <a:pPr algn="ctr" fontAlgn="auto">
                <a:spcBef>
                  <a:spcPts val="0"/>
                </a:spcBef>
                <a:spcAft>
                  <a:spcPts val="0"/>
                </a:spcAft>
                <a:defRPr/>
              </a:pPr>
              <a:endParaRPr lang="en-US" sz="1400">
                <a:solidFill>
                  <a:srgbClr val="000000"/>
                </a:solidFill>
                <a:latin typeface="Calibri" pitchFamily="34" charset="0"/>
                <a:cs typeface="Calibri" pitchFamily="34" charset="0"/>
              </a:endParaRPr>
            </a:p>
          </p:txBody>
        </p:sp>
        <p:sp>
          <p:nvSpPr>
            <p:cNvPr id="104487" name="Text Box 44"/>
            <p:cNvSpPr txBox="1">
              <a:spLocks noChangeArrowheads="1"/>
            </p:cNvSpPr>
            <p:nvPr/>
          </p:nvSpPr>
          <p:spPr bwMode="auto">
            <a:xfrm>
              <a:off x="3312" y="1056"/>
              <a:ext cx="660" cy="446"/>
            </a:xfrm>
            <a:prstGeom prst="rect">
              <a:avLst/>
            </a:prstGeom>
            <a:noFill/>
            <a:ln w="9525">
              <a:noFill/>
              <a:miter lim="800000"/>
              <a:headEnd/>
              <a:tailEnd/>
            </a:ln>
          </p:spPr>
          <p:txBody>
            <a:bodyPr>
              <a:prstTxWarp prst="textNoShape">
                <a:avLst/>
              </a:prstTxWarp>
              <a:spAutoFit/>
            </a:bodyPr>
            <a:lstStyle/>
            <a:p>
              <a:pPr algn="ctr"/>
              <a:endParaRPr lang="en-US" sz="1400">
                <a:solidFill>
                  <a:srgbClr val="000000"/>
                </a:solidFill>
                <a:latin typeface="Calibri" pitchFamily="-107" charset="0"/>
              </a:endParaRPr>
            </a:p>
            <a:p>
              <a:pPr algn="ctr"/>
              <a:r>
                <a:rPr lang="en-US" sz="1300">
                  <a:solidFill>
                    <a:srgbClr val="000000"/>
                  </a:solidFill>
                  <a:latin typeface="Calibri" pitchFamily="-107" charset="0"/>
                </a:rPr>
                <a:t>Biologics/</a:t>
              </a:r>
            </a:p>
            <a:p>
              <a:pPr algn="ctr"/>
              <a:r>
                <a:rPr lang="en-US" sz="1300">
                  <a:solidFill>
                    <a:srgbClr val="000000"/>
                  </a:solidFill>
                  <a:latin typeface="Calibri" pitchFamily="-107" charset="0"/>
                </a:rPr>
                <a:t>Biopharma</a:t>
              </a:r>
              <a:endParaRPr lang="en-US" sz="1300">
                <a:latin typeface="Calibri" pitchFamily="-107" charset="0"/>
              </a:endParaRPr>
            </a:p>
          </p:txBody>
        </p:sp>
      </p:grpSp>
      <p:grpSp>
        <p:nvGrpSpPr>
          <p:cNvPr id="104474" name="Group 48"/>
          <p:cNvGrpSpPr>
            <a:grpSpLocks/>
          </p:cNvGrpSpPr>
          <p:nvPr/>
        </p:nvGrpSpPr>
        <p:grpSpPr bwMode="auto">
          <a:xfrm>
            <a:off x="4038600" y="838200"/>
            <a:ext cx="1143000" cy="1654175"/>
            <a:chOff x="4032" y="624"/>
            <a:chExt cx="720" cy="1042"/>
          </a:xfrm>
        </p:grpSpPr>
        <p:sp>
          <p:nvSpPr>
            <p:cNvPr id="62" name="AutoShape 8"/>
            <p:cNvSpPr>
              <a:spLocks noChangeArrowheads="1"/>
            </p:cNvSpPr>
            <p:nvPr/>
          </p:nvSpPr>
          <p:spPr bwMode="auto">
            <a:xfrm>
              <a:off x="4032" y="624"/>
              <a:ext cx="720" cy="912"/>
            </a:xfrm>
            <a:prstGeom prst="triangle">
              <a:avLst>
                <a:gd name="adj" fmla="val 50000"/>
              </a:avLst>
            </a:prstGeom>
            <a:solidFill>
              <a:srgbClr val="FF0000"/>
            </a:solidFill>
            <a:ln>
              <a:headEnd/>
              <a:tailEnd/>
            </a:ln>
          </p:spPr>
          <p:style>
            <a:lnRef idx="2">
              <a:schemeClr val="dk1"/>
            </a:lnRef>
            <a:fillRef idx="1">
              <a:schemeClr val="lt1"/>
            </a:fillRef>
            <a:effectRef idx="0">
              <a:schemeClr val="dk1"/>
            </a:effectRef>
            <a:fontRef idx="minor">
              <a:schemeClr val="dk1"/>
            </a:fontRef>
          </p:style>
          <p:txBody>
            <a:bodyPr wrap="none" anchor="ctr"/>
            <a:lstStyle/>
            <a:p>
              <a:pPr algn="ctr" fontAlgn="auto">
                <a:spcBef>
                  <a:spcPts val="0"/>
                </a:spcBef>
                <a:spcAft>
                  <a:spcPts val="0"/>
                </a:spcAft>
                <a:defRPr/>
              </a:pPr>
              <a:r>
                <a:rPr lang="en-US" sz="1400">
                  <a:solidFill>
                    <a:srgbClr val="000000"/>
                  </a:solidFill>
                  <a:latin typeface="Calibri" pitchFamily="34" charset="0"/>
                  <a:cs typeface="Calibri" pitchFamily="34" charset="0"/>
                </a:rPr>
                <a:t> </a:t>
              </a:r>
            </a:p>
            <a:p>
              <a:pPr algn="ctr" fontAlgn="auto">
                <a:spcBef>
                  <a:spcPts val="0"/>
                </a:spcBef>
                <a:spcAft>
                  <a:spcPts val="0"/>
                </a:spcAft>
                <a:defRPr/>
              </a:pPr>
              <a:endParaRPr lang="en-US" sz="1400">
                <a:solidFill>
                  <a:srgbClr val="000000"/>
                </a:solidFill>
                <a:latin typeface="Calibri" pitchFamily="34" charset="0"/>
                <a:cs typeface="Calibri" pitchFamily="34" charset="0"/>
              </a:endParaRPr>
            </a:p>
            <a:p>
              <a:pPr algn="ctr" fontAlgn="auto">
                <a:spcBef>
                  <a:spcPts val="0"/>
                </a:spcBef>
                <a:spcAft>
                  <a:spcPts val="0"/>
                </a:spcAft>
                <a:defRPr/>
              </a:pPr>
              <a:endParaRPr lang="en-US" sz="1400">
                <a:solidFill>
                  <a:srgbClr val="000000"/>
                </a:solidFill>
                <a:latin typeface="Calibri" pitchFamily="34" charset="0"/>
                <a:cs typeface="Calibri" pitchFamily="34" charset="0"/>
              </a:endParaRPr>
            </a:p>
            <a:p>
              <a:pPr algn="ctr" fontAlgn="auto">
                <a:spcBef>
                  <a:spcPts val="0"/>
                </a:spcBef>
                <a:spcAft>
                  <a:spcPts val="0"/>
                </a:spcAft>
                <a:defRPr/>
              </a:pPr>
              <a:endParaRPr lang="en-US" sz="1400">
                <a:solidFill>
                  <a:srgbClr val="000000"/>
                </a:solidFill>
                <a:latin typeface="Calibri" pitchFamily="34" charset="0"/>
                <a:cs typeface="Calibri" pitchFamily="34" charset="0"/>
              </a:endParaRPr>
            </a:p>
          </p:txBody>
        </p:sp>
        <p:sp>
          <p:nvSpPr>
            <p:cNvPr id="104485" name="Text Box 45"/>
            <p:cNvSpPr txBox="1">
              <a:spLocks noChangeArrowheads="1"/>
            </p:cNvSpPr>
            <p:nvPr/>
          </p:nvSpPr>
          <p:spPr bwMode="auto">
            <a:xfrm>
              <a:off x="4176" y="1220"/>
              <a:ext cx="439" cy="446"/>
            </a:xfrm>
            <a:prstGeom prst="rect">
              <a:avLst/>
            </a:prstGeom>
            <a:noFill/>
            <a:ln w="9525">
              <a:noFill/>
              <a:miter lim="800000"/>
              <a:headEnd/>
              <a:tailEnd/>
            </a:ln>
          </p:spPr>
          <p:txBody>
            <a:bodyPr wrap="none">
              <a:prstTxWarp prst="textNoShape">
                <a:avLst/>
              </a:prstTxWarp>
              <a:spAutoFit/>
            </a:bodyPr>
            <a:lstStyle/>
            <a:p>
              <a:r>
                <a:rPr lang="en-US" sz="1300">
                  <a:solidFill>
                    <a:srgbClr val="000000"/>
                  </a:solidFill>
                  <a:latin typeface="Calibri" pitchFamily="-107" charset="0"/>
                </a:rPr>
                <a:t>Animal </a:t>
              </a:r>
            </a:p>
            <a:p>
              <a:r>
                <a:rPr lang="en-US" sz="1300">
                  <a:solidFill>
                    <a:srgbClr val="000000"/>
                  </a:solidFill>
                  <a:latin typeface="Calibri" pitchFamily="-107" charset="0"/>
                </a:rPr>
                <a:t>Health</a:t>
              </a:r>
            </a:p>
            <a:p>
              <a:endParaRPr lang="en-US" sz="1400">
                <a:latin typeface="Calibri" pitchFamily="-107" charset="0"/>
              </a:endParaRPr>
            </a:p>
          </p:txBody>
        </p:sp>
      </p:grpSp>
      <p:sp>
        <p:nvSpPr>
          <p:cNvPr id="104475" name="Text Box 48"/>
          <p:cNvSpPr txBox="1">
            <a:spLocks noChangeArrowheads="1"/>
          </p:cNvSpPr>
          <p:nvPr/>
        </p:nvSpPr>
        <p:spPr bwMode="auto">
          <a:xfrm>
            <a:off x="76200" y="3505200"/>
            <a:ext cx="2057400" cy="581025"/>
          </a:xfrm>
          <a:prstGeom prst="rect">
            <a:avLst/>
          </a:prstGeom>
          <a:noFill/>
          <a:ln w="9525">
            <a:noFill/>
            <a:miter lim="800000"/>
            <a:headEnd/>
            <a:tailEnd/>
          </a:ln>
        </p:spPr>
        <p:txBody>
          <a:bodyPr>
            <a:prstTxWarp prst="textNoShape">
              <a:avLst/>
            </a:prstTxWarp>
            <a:spAutoFit/>
          </a:bodyPr>
          <a:lstStyle/>
          <a:p>
            <a:pPr algn="ctr"/>
            <a:r>
              <a:rPr lang="en-US" sz="1600" b="1">
                <a:latin typeface="Calibri" pitchFamily="-107" charset="0"/>
              </a:rPr>
              <a:t>Commercialization</a:t>
            </a:r>
          </a:p>
          <a:p>
            <a:pPr algn="ctr"/>
            <a:r>
              <a:rPr lang="en-US" sz="1600" b="1">
                <a:latin typeface="Calibri" pitchFamily="-107" charset="0"/>
              </a:rPr>
              <a:t>Catalysts</a:t>
            </a:r>
          </a:p>
        </p:txBody>
      </p:sp>
      <p:sp>
        <p:nvSpPr>
          <p:cNvPr id="104476" name="AutoShape 40"/>
          <p:cNvSpPr>
            <a:spLocks noChangeArrowheads="1"/>
          </p:cNvSpPr>
          <p:nvPr/>
        </p:nvSpPr>
        <p:spPr bwMode="auto">
          <a:xfrm>
            <a:off x="6781800" y="2667000"/>
            <a:ext cx="914400" cy="1905000"/>
          </a:xfrm>
          <a:prstGeom prst="upArrow">
            <a:avLst>
              <a:gd name="adj1" fmla="val 50000"/>
              <a:gd name="adj2" fmla="val 73949"/>
            </a:avLst>
          </a:prstGeom>
          <a:gradFill rotWithShape="1">
            <a:gsLst>
              <a:gs pos="0">
                <a:srgbClr val="FFFF99"/>
              </a:gs>
              <a:gs pos="100000">
                <a:srgbClr val="FFFF00"/>
              </a:gs>
            </a:gsLst>
            <a:lin ang="5400000" scaled="1"/>
          </a:gradFill>
          <a:ln w="9525">
            <a:noFill/>
            <a:miter lim="800000"/>
            <a:headEnd/>
            <a:tailEnd/>
          </a:ln>
        </p:spPr>
        <p:txBody>
          <a:bodyPr vert="eaVert" wrap="none" anchor="ctr">
            <a:prstTxWarp prst="textNoShape">
              <a:avLst/>
            </a:prstTxWarp>
          </a:bodyPr>
          <a:lstStyle/>
          <a:p>
            <a:pPr algn="ctr"/>
            <a:r>
              <a:rPr lang="en-US" sz="1300">
                <a:latin typeface="Calibri" pitchFamily="-107" charset="0"/>
              </a:rPr>
              <a:t>Int’l Business</a:t>
            </a:r>
          </a:p>
          <a:p>
            <a:pPr algn="ctr"/>
            <a:r>
              <a:rPr lang="en-US" sz="1300">
                <a:latin typeface="Calibri" pitchFamily="-107" charset="0"/>
              </a:rPr>
              <a:t>Support Center</a:t>
            </a:r>
          </a:p>
        </p:txBody>
      </p:sp>
      <p:sp>
        <p:nvSpPr>
          <p:cNvPr id="104477" name="AutoShape 40"/>
          <p:cNvSpPr>
            <a:spLocks noChangeArrowheads="1"/>
          </p:cNvSpPr>
          <p:nvPr/>
        </p:nvSpPr>
        <p:spPr bwMode="auto">
          <a:xfrm>
            <a:off x="7772400" y="2667000"/>
            <a:ext cx="914400" cy="1905000"/>
          </a:xfrm>
          <a:prstGeom prst="upArrow">
            <a:avLst>
              <a:gd name="adj1" fmla="val 50000"/>
              <a:gd name="adj2" fmla="val 73949"/>
            </a:avLst>
          </a:prstGeom>
          <a:gradFill rotWithShape="1">
            <a:gsLst>
              <a:gs pos="0">
                <a:srgbClr val="FF7C80"/>
              </a:gs>
              <a:gs pos="100000">
                <a:srgbClr val="FF5050"/>
              </a:gs>
            </a:gsLst>
            <a:lin ang="5400000" scaled="1"/>
          </a:gradFill>
          <a:ln w="9525">
            <a:noFill/>
            <a:miter lim="800000"/>
            <a:headEnd/>
            <a:tailEnd/>
          </a:ln>
        </p:spPr>
        <p:txBody>
          <a:bodyPr vert="eaVert" wrap="none" anchor="ctr">
            <a:prstTxWarp prst="textNoShape">
              <a:avLst/>
            </a:prstTxWarp>
          </a:bodyPr>
          <a:lstStyle/>
          <a:p>
            <a:pPr algn="ctr"/>
            <a:r>
              <a:rPr lang="en-US" sz="1300">
                <a:latin typeface="Calibri" pitchFamily="-107" charset="0"/>
              </a:rPr>
              <a:t>Component/Service </a:t>
            </a:r>
          </a:p>
          <a:p>
            <a:pPr algn="ctr"/>
            <a:r>
              <a:rPr lang="en-US" sz="1300">
                <a:latin typeface="Calibri" pitchFamily="-107" charset="0"/>
              </a:rPr>
              <a:t>Suppliers</a:t>
            </a:r>
          </a:p>
        </p:txBody>
      </p:sp>
      <p:sp>
        <p:nvSpPr>
          <p:cNvPr id="104478" name="AutoShape 40"/>
          <p:cNvSpPr>
            <a:spLocks noChangeArrowheads="1"/>
          </p:cNvSpPr>
          <p:nvPr/>
        </p:nvSpPr>
        <p:spPr bwMode="auto">
          <a:xfrm>
            <a:off x="4800600" y="2667000"/>
            <a:ext cx="914400" cy="1905000"/>
          </a:xfrm>
          <a:prstGeom prst="upArrow">
            <a:avLst>
              <a:gd name="adj1" fmla="val 50000"/>
              <a:gd name="adj2" fmla="val 73949"/>
            </a:avLst>
          </a:prstGeom>
          <a:gradFill rotWithShape="1">
            <a:gsLst>
              <a:gs pos="0">
                <a:srgbClr val="FFCC99"/>
              </a:gs>
              <a:gs pos="100000">
                <a:srgbClr val="FFCC66"/>
              </a:gs>
            </a:gsLst>
            <a:lin ang="5400000" scaled="1"/>
          </a:gradFill>
          <a:ln w="9525">
            <a:noFill/>
            <a:miter lim="800000"/>
            <a:headEnd/>
            <a:tailEnd/>
          </a:ln>
        </p:spPr>
        <p:txBody>
          <a:bodyPr vert="eaVert" wrap="none" anchor="ctr">
            <a:prstTxWarp prst="textNoShape">
              <a:avLst/>
            </a:prstTxWarp>
          </a:bodyPr>
          <a:lstStyle/>
          <a:p>
            <a:pPr algn="ctr"/>
            <a:r>
              <a:rPr lang="en-US" sz="1300">
                <a:latin typeface="Calibri" pitchFamily="-107" charset="0"/>
              </a:rPr>
              <a:t>Academic </a:t>
            </a:r>
          </a:p>
          <a:p>
            <a:pPr algn="ctr"/>
            <a:r>
              <a:rPr lang="en-US" sz="1300">
                <a:latin typeface="Calibri" pitchFamily="-107" charset="0"/>
              </a:rPr>
              <a:t>Tech Transfer</a:t>
            </a:r>
          </a:p>
        </p:txBody>
      </p:sp>
      <p:sp>
        <p:nvSpPr>
          <p:cNvPr id="104479" name="AutoShape 40"/>
          <p:cNvSpPr>
            <a:spLocks noChangeArrowheads="1"/>
          </p:cNvSpPr>
          <p:nvPr/>
        </p:nvSpPr>
        <p:spPr bwMode="auto">
          <a:xfrm>
            <a:off x="5791200" y="2667000"/>
            <a:ext cx="914400" cy="1905000"/>
          </a:xfrm>
          <a:prstGeom prst="upArrow">
            <a:avLst>
              <a:gd name="adj1" fmla="val 50000"/>
              <a:gd name="adj2" fmla="val 73949"/>
            </a:avLst>
          </a:prstGeom>
          <a:gradFill rotWithShape="1">
            <a:gsLst>
              <a:gs pos="0">
                <a:srgbClr val="FFCC99"/>
              </a:gs>
              <a:gs pos="100000">
                <a:srgbClr val="FFCC66"/>
              </a:gs>
            </a:gsLst>
            <a:lin ang="5400000" scaled="1"/>
          </a:gradFill>
          <a:ln w="9525">
            <a:noFill/>
            <a:miter lim="800000"/>
            <a:headEnd/>
            <a:tailEnd/>
          </a:ln>
        </p:spPr>
        <p:txBody>
          <a:bodyPr vert="eaVert" wrap="none" anchor="ctr">
            <a:prstTxWarp prst="textNoShape">
              <a:avLst/>
            </a:prstTxWarp>
          </a:bodyPr>
          <a:lstStyle/>
          <a:p>
            <a:pPr algn="ctr"/>
            <a:r>
              <a:rPr lang="en-US" sz="1300">
                <a:latin typeface="Calibri" pitchFamily="-107" charset="0"/>
              </a:rPr>
              <a:t>Acceleration/</a:t>
            </a:r>
          </a:p>
          <a:p>
            <a:pPr algn="ctr"/>
            <a:r>
              <a:rPr lang="en-US" sz="1300">
                <a:latin typeface="Calibri" pitchFamily="-107" charset="0"/>
              </a:rPr>
              <a:t>Incubation</a:t>
            </a:r>
          </a:p>
        </p:txBody>
      </p:sp>
      <p:sp>
        <p:nvSpPr>
          <p:cNvPr id="104480" name="AutoShape 40"/>
          <p:cNvSpPr>
            <a:spLocks noChangeArrowheads="1"/>
          </p:cNvSpPr>
          <p:nvPr/>
        </p:nvSpPr>
        <p:spPr bwMode="auto">
          <a:xfrm>
            <a:off x="3810000" y="2667000"/>
            <a:ext cx="914400" cy="1905000"/>
          </a:xfrm>
          <a:prstGeom prst="upArrow">
            <a:avLst>
              <a:gd name="adj1" fmla="val 50000"/>
              <a:gd name="adj2" fmla="val 73949"/>
            </a:avLst>
          </a:prstGeom>
          <a:gradFill rotWithShape="1">
            <a:gsLst>
              <a:gs pos="0">
                <a:srgbClr val="CCFF99"/>
              </a:gs>
              <a:gs pos="100000">
                <a:srgbClr val="CCFF66"/>
              </a:gs>
            </a:gsLst>
            <a:lin ang="5400000" scaled="1"/>
          </a:gradFill>
          <a:ln w="9525">
            <a:noFill/>
            <a:miter lim="800000"/>
            <a:headEnd/>
            <a:tailEnd/>
          </a:ln>
        </p:spPr>
        <p:txBody>
          <a:bodyPr vert="eaVert" wrap="none" anchor="ctr">
            <a:prstTxWarp prst="textNoShape">
              <a:avLst/>
            </a:prstTxWarp>
          </a:bodyPr>
          <a:lstStyle/>
          <a:p>
            <a:pPr algn="ctr"/>
            <a:r>
              <a:rPr lang="en-US" sz="1300">
                <a:latin typeface="Calibri" pitchFamily="-107" charset="0"/>
              </a:rPr>
              <a:t>Funding</a:t>
            </a:r>
          </a:p>
        </p:txBody>
      </p:sp>
      <p:sp>
        <p:nvSpPr>
          <p:cNvPr id="104481" name="AutoShape 44"/>
          <p:cNvSpPr>
            <a:spLocks noChangeArrowheads="1"/>
          </p:cNvSpPr>
          <p:nvPr/>
        </p:nvSpPr>
        <p:spPr bwMode="auto">
          <a:xfrm>
            <a:off x="1828800" y="2667000"/>
            <a:ext cx="914400" cy="1905000"/>
          </a:xfrm>
          <a:prstGeom prst="upArrow">
            <a:avLst>
              <a:gd name="adj1" fmla="val 50000"/>
              <a:gd name="adj2" fmla="val 73949"/>
            </a:avLst>
          </a:prstGeom>
          <a:gradFill rotWithShape="1">
            <a:gsLst>
              <a:gs pos="0">
                <a:srgbClr val="CCCCFF"/>
              </a:gs>
              <a:gs pos="100000">
                <a:srgbClr val="CC99FF"/>
              </a:gs>
            </a:gsLst>
            <a:lin ang="5400000" scaled="1"/>
          </a:gradFill>
          <a:ln w="9525">
            <a:noFill/>
            <a:miter lim="800000"/>
            <a:headEnd/>
            <a:tailEnd/>
          </a:ln>
        </p:spPr>
        <p:txBody>
          <a:bodyPr vert="eaVert" wrap="none" anchor="ctr">
            <a:prstTxWarp prst="textNoShape">
              <a:avLst/>
            </a:prstTxWarp>
          </a:bodyPr>
          <a:lstStyle/>
          <a:p>
            <a:pPr algn="ctr"/>
            <a:r>
              <a:rPr lang="en-US" sz="1300">
                <a:latin typeface="Calibri" pitchFamily="-107" charset="0"/>
              </a:rPr>
              <a:t>Leadership Talent</a:t>
            </a:r>
          </a:p>
        </p:txBody>
      </p:sp>
      <p:sp>
        <p:nvSpPr>
          <p:cNvPr id="104482" name="AutoShape 40"/>
          <p:cNvSpPr>
            <a:spLocks noChangeArrowheads="1"/>
          </p:cNvSpPr>
          <p:nvPr/>
        </p:nvSpPr>
        <p:spPr bwMode="auto">
          <a:xfrm>
            <a:off x="2819400" y="2667000"/>
            <a:ext cx="914400" cy="1905000"/>
          </a:xfrm>
          <a:prstGeom prst="upArrow">
            <a:avLst>
              <a:gd name="adj1" fmla="val 50000"/>
              <a:gd name="adj2" fmla="val 73949"/>
            </a:avLst>
          </a:prstGeom>
          <a:gradFill rotWithShape="1">
            <a:gsLst>
              <a:gs pos="0">
                <a:srgbClr val="CCCCFF"/>
              </a:gs>
              <a:gs pos="100000">
                <a:srgbClr val="CC99FF"/>
              </a:gs>
            </a:gsLst>
            <a:lin ang="5400000" scaled="1"/>
          </a:gradFill>
          <a:ln w="9525">
            <a:noFill/>
            <a:miter lim="800000"/>
            <a:headEnd/>
            <a:tailEnd/>
          </a:ln>
        </p:spPr>
        <p:txBody>
          <a:bodyPr vert="eaVert" wrap="none" anchor="ctr">
            <a:prstTxWarp prst="textNoShape">
              <a:avLst/>
            </a:prstTxWarp>
          </a:bodyPr>
          <a:lstStyle/>
          <a:p>
            <a:pPr algn="ctr"/>
            <a:r>
              <a:rPr lang="en-US" sz="1300">
                <a:latin typeface="Calibri" pitchFamily="-107" charset="0"/>
              </a:rPr>
              <a:t>Skilled Workforce</a:t>
            </a:r>
          </a:p>
        </p:txBody>
      </p:sp>
      <p:sp>
        <p:nvSpPr>
          <p:cNvPr id="104483" name="_s1065"/>
          <p:cNvSpPr>
            <a:spLocks noChangeArrowheads="1"/>
          </p:cNvSpPr>
          <p:nvPr/>
        </p:nvSpPr>
        <p:spPr bwMode="auto">
          <a:xfrm>
            <a:off x="3657600" y="4800600"/>
            <a:ext cx="1371600" cy="762000"/>
          </a:xfrm>
          <a:prstGeom prst="roundRect">
            <a:avLst>
              <a:gd name="adj" fmla="val 16667"/>
            </a:avLst>
          </a:prstGeom>
          <a:gradFill rotWithShape="1">
            <a:gsLst>
              <a:gs pos="0">
                <a:srgbClr val="66FF99"/>
              </a:gs>
              <a:gs pos="100000">
                <a:srgbClr val="BBFFD2"/>
              </a:gs>
            </a:gsLst>
            <a:lin ang="5400000" scaled="1"/>
          </a:gradFill>
          <a:ln w="9525">
            <a:solidFill>
              <a:schemeClr val="tx1"/>
            </a:solidFill>
            <a:round/>
            <a:headEnd/>
            <a:tailEnd/>
          </a:ln>
        </p:spPr>
        <p:txBody>
          <a:bodyPr wrap="none" lIns="0" tIns="0" rIns="0" bIns="0" anchor="ctr">
            <a:prstTxWarp prst="textNoShape">
              <a:avLst/>
            </a:prstTxWarp>
          </a:bodyPr>
          <a:lstStyle/>
          <a:p>
            <a:pPr algn="ctr"/>
            <a:r>
              <a:rPr lang="en-US" sz="1200">
                <a:latin typeface="Calibri" pitchFamily="-107" charset="0"/>
              </a:rPr>
              <a:t>Bioengineering &amp; </a:t>
            </a:r>
          </a:p>
          <a:p>
            <a:pPr algn="ctr"/>
            <a:r>
              <a:rPr lang="en-US" sz="1200">
                <a:latin typeface="Calibri" pitchFamily="-107" charset="0"/>
              </a:rPr>
              <a:t>Clinical Capabilities</a:t>
            </a:r>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4"/>
          <p:cNvPicPr>
            <a:picLocks noChangeAspect="1"/>
          </p:cNvPicPr>
          <p:nvPr/>
        </p:nvPicPr>
        <p:blipFill>
          <a:blip r:embed="rId2"/>
          <a:srcRect/>
          <a:stretch>
            <a:fillRect/>
          </a:stretch>
        </p:blipFill>
        <p:spPr bwMode="auto">
          <a:xfrm>
            <a:off x="0" y="0"/>
            <a:ext cx="5224463" cy="6840538"/>
          </a:xfrm>
          <a:prstGeom prst="rect">
            <a:avLst/>
          </a:prstGeom>
          <a:noFill/>
          <a:ln w="9525">
            <a:noFill/>
            <a:miter lim="800000"/>
            <a:headEnd/>
            <a:tailEnd/>
          </a:ln>
        </p:spPr>
      </p:pic>
      <p:pic>
        <p:nvPicPr>
          <p:cNvPr id="106499" name="Picture 1" descr="BioBus-cover.pdf"/>
          <p:cNvPicPr>
            <a:picLocks noChangeAspect="1"/>
          </p:cNvPicPr>
          <p:nvPr/>
        </p:nvPicPr>
        <p:blipFill>
          <a:blip r:embed="rId3"/>
          <a:srcRect/>
          <a:stretch>
            <a:fillRect/>
          </a:stretch>
        </p:blipFill>
        <p:spPr bwMode="auto">
          <a:xfrm>
            <a:off x="5233988" y="877888"/>
            <a:ext cx="3887787" cy="50498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4"/>
          <p:cNvPicPr>
            <a:picLocks noChangeAspect="1"/>
          </p:cNvPicPr>
          <p:nvPr/>
        </p:nvPicPr>
        <p:blipFill>
          <a:blip r:embed="rId2"/>
          <a:srcRect/>
          <a:stretch>
            <a:fillRect/>
          </a:stretch>
        </p:blipFill>
        <p:spPr bwMode="auto">
          <a:xfrm>
            <a:off x="0" y="-11113"/>
            <a:ext cx="4860925" cy="6869113"/>
          </a:xfrm>
          <a:prstGeom prst="rect">
            <a:avLst/>
          </a:prstGeom>
          <a:noFill/>
          <a:ln w="9525">
            <a:noFill/>
            <a:miter lim="800000"/>
            <a:headEnd/>
            <a:tailEnd/>
          </a:ln>
        </p:spPr>
      </p:pic>
      <p:pic>
        <p:nvPicPr>
          <p:cNvPr id="107523" name="Picture 3"/>
          <p:cNvPicPr>
            <a:picLocks noChangeAspect="1"/>
          </p:cNvPicPr>
          <p:nvPr/>
        </p:nvPicPr>
        <p:blipFill>
          <a:blip r:embed="rId3"/>
          <a:srcRect/>
          <a:stretch>
            <a:fillRect/>
          </a:stretch>
        </p:blipFill>
        <p:spPr bwMode="auto">
          <a:xfrm>
            <a:off x="4445000" y="-14288"/>
            <a:ext cx="4710113" cy="6872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2" name="Title 1"/>
          <p:cNvSpPr>
            <a:spLocks noGrp="1"/>
          </p:cNvSpPr>
          <p:nvPr>
            <p:ph type="title"/>
          </p:nvPr>
        </p:nvSpPr>
        <p:spPr>
          <a:xfrm>
            <a:off x="241300" y="2300288"/>
            <a:ext cx="8229600" cy="1143000"/>
          </a:xfrm>
        </p:spPr>
        <p:txBody>
          <a:bodyPr rtlCol="0">
            <a:normAutofit fontScale="90000"/>
          </a:bodyPr>
          <a:lstStyle/>
          <a:p>
            <a:pPr eaLnBrk="1" fontAlgn="auto" hangingPunct="1">
              <a:spcAft>
                <a:spcPts val="0"/>
              </a:spcAft>
              <a:defRPr/>
            </a:pPr>
            <a:r>
              <a:rPr lang="en-AU" dirty="0" smtClean="0">
                <a:ea typeface="+mj-ea"/>
                <a:cs typeface="+mj-cs"/>
              </a:rPr>
              <a:t>A </a:t>
            </a:r>
            <a:r>
              <a:rPr lang="en-AU" dirty="0">
                <a:ea typeface="+mj-ea"/>
                <a:cs typeface="+mj-cs"/>
              </a:rPr>
              <a:t>“Game Changing” environment….a wholesale shift for society and the economy.</a:t>
            </a:r>
          </a:p>
        </p:txBody>
      </p:sp>
      <p:sp>
        <p:nvSpPr>
          <p:cNvPr id="26628"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26629"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3"/>
          <p:cNvPicPr>
            <a:picLocks noChangeAspect="1"/>
          </p:cNvPicPr>
          <p:nvPr/>
        </p:nvPicPr>
        <p:blipFill>
          <a:blip r:embed="rId3"/>
          <a:srcRect/>
          <a:stretch>
            <a:fillRect/>
          </a:stretch>
        </p:blipFill>
        <p:spPr bwMode="auto">
          <a:xfrm>
            <a:off x="0" y="0"/>
            <a:ext cx="5438775" cy="4411663"/>
          </a:xfrm>
          <a:prstGeom prst="rect">
            <a:avLst/>
          </a:prstGeom>
          <a:noFill/>
          <a:ln w="9525">
            <a:noFill/>
            <a:miter lim="800000"/>
            <a:headEnd/>
            <a:tailEnd/>
          </a:ln>
        </p:spPr>
      </p:pic>
      <p:pic>
        <p:nvPicPr>
          <p:cNvPr id="108547" name="Picture 2"/>
          <p:cNvPicPr>
            <a:picLocks noChangeAspect="1"/>
          </p:cNvPicPr>
          <p:nvPr/>
        </p:nvPicPr>
        <p:blipFill>
          <a:blip r:embed="rId4"/>
          <a:srcRect/>
          <a:stretch>
            <a:fillRect/>
          </a:stretch>
        </p:blipFill>
        <p:spPr bwMode="auto">
          <a:xfrm>
            <a:off x="3941763" y="2287588"/>
            <a:ext cx="5202237" cy="4270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5" descr="NY-Bio-functions.pdf"/>
          <p:cNvPicPr>
            <a:picLocks noChangeAspect="1"/>
          </p:cNvPicPr>
          <p:nvPr/>
        </p:nvPicPr>
        <p:blipFill>
          <a:blip r:embed="rId3"/>
          <a:srcRect/>
          <a:stretch>
            <a:fillRect/>
          </a:stretch>
        </p:blipFill>
        <p:spPr bwMode="auto">
          <a:xfrm>
            <a:off x="49213" y="411163"/>
            <a:ext cx="9094787" cy="6294437"/>
          </a:xfrm>
          <a:prstGeom prst="rect">
            <a:avLst/>
          </a:prstGeom>
          <a:noFill/>
          <a:ln w="9525">
            <a:noFill/>
            <a:miter lim="800000"/>
            <a:headEnd/>
            <a:tailEnd/>
          </a:ln>
        </p:spPr>
      </p:pic>
      <p:sp>
        <p:nvSpPr>
          <p:cNvPr id="110595" name="TextBox 6"/>
          <p:cNvSpPr txBox="1">
            <a:spLocks noChangeArrowheads="1"/>
          </p:cNvSpPr>
          <p:nvPr/>
        </p:nvSpPr>
        <p:spPr bwMode="auto">
          <a:xfrm>
            <a:off x="1042988" y="93663"/>
            <a:ext cx="7059612" cy="338137"/>
          </a:xfrm>
          <a:prstGeom prst="rect">
            <a:avLst/>
          </a:prstGeom>
          <a:noFill/>
          <a:ln w="9525">
            <a:noFill/>
            <a:miter lim="800000"/>
            <a:headEnd/>
            <a:tailEnd/>
          </a:ln>
        </p:spPr>
        <p:txBody>
          <a:bodyPr wrap="none">
            <a:prstTxWarp prst="textNoShape">
              <a:avLst/>
            </a:prstTxWarp>
            <a:spAutoFit/>
          </a:bodyPr>
          <a:lstStyle/>
          <a:p>
            <a:pPr algn="ctr"/>
            <a:r>
              <a:rPr lang="en-US" sz="1600" b="1"/>
              <a:t>Modes of Activity, Bioscience Technology Firms, New York, Late 1990s</a:t>
            </a:r>
          </a:p>
        </p:txBody>
      </p:sp>
      <p:sp>
        <p:nvSpPr>
          <p:cNvPr id="110596" name="TextBox 7"/>
          <p:cNvSpPr txBox="1">
            <a:spLocks noChangeArrowheads="1"/>
          </p:cNvSpPr>
          <p:nvPr/>
        </p:nvSpPr>
        <p:spPr bwMode="auto">
          <a:xfrm>
            <a:off x="3810000" y="6477000"/>
            <a:ext cx="5257800" cy="276225"/>
          </a:xfrm>
          <a:prstGeom prst="rect">
            <a:avLst/>
          </a:prstGeom>
          <a:noFill/>
          <a:ln w="9525">
            <a:noFill/>
            <a:miter lim="800000"/>
            <a:headEnd/>
            <a:tailEnd/>
          </a:ln>
        </p:spPr>
        <p:txBody>
          <a:bodyPr>
            <a:prstTxWarp prst="textNoShape">
              <a:avLst/>
            </a:prstTxWarp>
            <a:spAutoFit/>
          </a:bodyPr>
          <a:lstStyle/>
          <a:p>
            <a:pPr algn="r"/>
            <a:r>
              <a:rPr lang="en-US" sz="1200"/>
              <a:t>Percentage of firms in the industry engaged significantly in each function.</a:t>
            </a:r>
          </a:p>
        </p:txBody>
      </p:sp>
      <p:sp>
        <p:nvSpPr>
          <p:cNvPr id="110597" name="TextBox 8"/>
          <p:cNvSpPr txBox="1">
            <a:spLocks noChangeArrowheads="1"/>
          </p:cNvSpPr>
          <p:nvPr/>
        </p:nvSpPr>
        <p:spPr bwMode="auto">
          <a:xfrm>
            <a:off x="76200" y="6400800"/>
            <a:ext cx="1905000" cy="276225"/>
          </a:xfrm>
          <a:prstGeom prst="rect">
            <a:avLst/>
          </a:prstGeom>
          <a:noFill/>
          <a:ln w="9525">
            <a:noFill/>
            <a:miter lim="800000"/>
            <a:headEnd/>
            <a:tailEnd/>
          </a:ln>
        </p:spPr>
        <p:txBody>
          <a:bodyPr>
            <a:prstTxWarp prst="textNoShape">
              <a:avLst/>
            </a:prstTxWarp>
            <a:spAutoFit/>
          </a:bodyPr>
          <a:lstStyle/>
          <a:p>
            <a:r>
              <a:rPr lang="en-US" sz="1200"/>
              <a:t>Source: Willoughby</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42" name="Object 2"/>
          <p:cNvGraphicFramePr>
            <a:graphicFrameLocks noChangeAspect="1"/>
          </p:cNvGraphicFramePr>
          <p:nvPr/>
        </p:nvGraphicFramePr>
        <p:xfrm>
          <a:off x="1600200" y="0"/>
          <a:ext cx="6096000" cy="6858000"/>
        </p:xfrm>
        <a:graphic>
          <a:graphicData uri="http://schemas.openxmlformats.org/presentationml/2006/ole">
            <mc:AlternateContent xmlns:mc="http://schemas.openxmlformats.org/markup-compatibility/2006">
              <mc:Choice xmlns:v="urn:schemas-microsoft-com:vml" Requires="v">
                <p:oleObj spid="_x0000_s112645" name="Worksheet" r:id="rId3" imgW="7124700" imgH="8013700" progId="Excel.Sheet.8">
                  <p:embed/>
                </p:oleObj>
              </mc:Choice>
              <mc:Fallback>
                <p:oleObj name="Worksheet" r:id="rId3" imgW="7124700" imgH="8013700" progId="Excel.Sheet.8">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0" y="0"/>
                        <a:ext cx="6096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2643" name="TextBox 2"/>
          <p:cNvSpPr txBox="1">
            <a:spLocks noChangeArrowheads="1"/>
          </p:cNvSpPr>
          <p:nvPr/>
        </p:nvSpPr>
        <p:spPr bwMode="auto">
          <a:xfrm>
            <a:off x="2209800" y="93663"/>
            <a:ext cx="5257800" cy="592137"/>
          </a:xfrm>
          <a:prstGeom prst="rect">
            <a:avLst/>
          </a:prstGeom>
          <a:solidFill>
            <a:schemeClr val="bg1"/>
          </a:solidFill>
          <a:ln w="9525">
            <a:noFill/>
            <a:miter lim="800000"/>
            <a:headEnd/>
            <a:tailEnd/>
          </a:ln>
        </p:spPr>
        <p:txBody>
          <a:bodyPr>
            <a:prstTxWarp prst="textNoShape">
              <a:avLst/>
            </a:prstTxWarp>
            <a:spAutoFit/>
          </a:bodyPr>
          <a:lstStyle/>
          <a:p>
            <a:pPr algn="ctr"/>
            <a:r>
              <a:rPr lang="en-US" sz="1600" b="1"/>
              <a:t>Modes of Activity, Bioscience Technology Firms, Utah, Late 1990s</a:t>
            </a:r>
          </a:p>
        </p:txBody>
      </p:sp>
      <p:sp>
        <p:nvSpPr>
          <p:cNvPr id="112644" name="TextBox 3"/>
          <p:cNvSpPr txBox="1">
            <a:spLocks noChangeArrowheads="1"/>
          </p:cNvSpPr>
          <p:nvPr/>
        </p:nvSpPr>
        <p:spPr bwMode="auto">
          <a:xfrm>
            <a:off x="76200" y="6505575"/>
            <a:ext cx="1905000" cy="276225"/>
          </a:xfrm>
          <a:prstGeom prst="rect">
            <a:avLst/>
          </a:prstGeom>
          <a:noFill/>
          <a:ln w="9525">
            <a:noFill/>
            <a:miter lim="800000"/>
            <a:headEnd/>
            <a:tailEnd/>
          </a:ln>
        </p:spPr>
        <p:txBody>
          <a:bodyPr>
            <a:prstTxWarp prst="textNoShape">
              <a:avLst/>
            </a:prstTxWarp>
            <a:spAutoFit/>
          </a:bodyPr>
          <a:lstStyle/>
          <a:p>
            <a:r>
              <a:rPr lang="en-US" sz="1200"/>
              <a:t>Source: Willoughby</a:t>
            </a:r>
          </a:p>
        </p:txBody>
      </p:sp>
      <p:sp>
        <p:nvSpPr>
          <p:cNvPr id="112645" name="TextBox 4"/>
          <p:cNvSpPr txBox="1">
            <a:spLocks noChangeArrowheads="1"/>
          </p:cNvSpPr>
          <p:nvPr/>
        </p:nvSpPr>
        <p:spPr bwMode="auto">
          <a:xfrm rot="-5400000">
            <a:off x="-1195387" y="3328987"/>
            <a:ext cx="5257800" cy="276225"/>
          </a:xfrm>
          <a:prstGeom prst="rect">
            <a:avLst/>
          </a:prstGeom>
          <a:noFill/>
          <a:ln w="9525">
            <a:noFill/>
            <a:miter lim="800000"/>
            <a:headEnd/>
            <a:tailEnd/>
          </a:ln>
        </p:spPr>
        <p:txBody>
          <a:bodyPr>
            <a:prstTxWarp prst="textNoShape">
              <a:avLst/>
            </a:prstTxWarp>
            <a:spAutoFit/>
          </a:bodyPr>
          <a:lstStyle/>
          <a:p>
            <a:pPr algn="r"/>
            <a:r>
              <a:rPr lang="en-US" sz="1200"/>
              <a:t>Percentage of firms in the industry engaged significantly in each function.</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3666" name="Object 2"/>
          <p:cNvGraphicFramePr>
            <a:graphicFrameLocks noChangeAspect="1"/>
          </p:cNvGraphicFramePr>
          <p:nvPr/>
        </p:nvGraphicFramePr>
        <p:xfrm>
          <a:off x="1905000" y="0"/>
          <a:ext cx="5334000" cy="6861175"/>
        </p:xfrm>
        <a:graphic>
          <a:graphicData uri="http://schemas.openxmlformats.org/presentationml/2006/ole">
            <mc:AlternateContent xmlns:mc="http://schemas.openxmlformats.org/markup-compatibility/2006">
              <mc:Choice xmlns:v="urn:schemas-microsoft-com:vml" Requires="v">
                <p:oleObj spid="_x0000_s113669" r:id="rId3" imgW="5333559" imgH="6857433" progId="Excel.Sheet.8">
                  <p:embed/>
                </p:oleObj>
              </mc:Choice>
              <mc:Fallback>
                <p:oleObj r:id="rId3" imgW="5333559" imgH="6857433" progId="Excel.Sheet.8">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0"/>
                        <a:ext cx="5334000" cy="6861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3667" name="TextBox 2"/>
          <p:cNvSpPr txBox="1">
            <a:spLocks noChangeArrowheads="1"/>
          </p:cNvSpPr>
          <p:nvPr/>
        </p:nvSpPr>
        <p:spPr bwMode="auto">
          <a:xfrm>
            <a:off x="238125" y="93663"/>
            <a:ext cx="8669338" cy="338137"/>
          </a:xfrm>
          <a:prstGeom prst="rect">
            <a:avLst/>
          </a:prstGeom>
          <a:noFill/>
          <a:ln w="9525">
            <a:noFill/>
            <a:miter lim="800000"/>
            <a:headEnd/>
            <a:tailEnd/>
          </a:ln>
        </p:spPr>
        <p:txBody>
          <a:bodyPr wrap="none">
            <a:prstTxWarp prst="textNoShape">
              <a:avLst/>
            </a:prstTxWarp>
            <a:spAutoFit/>
          </a:bodyPr>
          <a:lstStyle/>
          <a:p>
            <a:pPr algn="ctr"/>
            <a:r>
              <a:rPr lang="en-US" sz="1600" b="1"/>
              <a:t>Variations in Modes of Activity Between Industry Sectors, Bioscience Technology Firms</a:t>
            </a:r>
          </a:p>
        </p:txBody>
      </p:sp>
      <p:sp>
        <p:nvSpPr>
          <p:cNvPr id="113668" name="TextBox 4"/>
          <p:cNvSpPr txBox="1">
            <a:spLocks noChangeArrowheads="1"/>
          </p:cNvSpPr>
          <p:nvPr/>
        </p:nvSpPr>
        <p:spPr bwMode="auto">
          <a:xfrm>
            <a:off x="76200" y="6505575"/>
            <a:ext cx="1905000" cy="276225"/>
          </a:xfrm>
          <a:prstGeom prst="rect">
            <a:avLst/>
          </a:prstGeom>
          <a:noFill/>
          <a:ln w="9525">
            <a:noFill/>
            <a:miter lim="800000"/>
            <a:headEnd/>
            <a:tailEnd/>
          </a:ln>
        </p:spPr>
        <p:txBody>
          <a:bodyPr>
            <a:prstTxWarp prst="textNoShape">
              <a:avLst/>
            </a:prstTxWarp>
            <a:spAutoFit/>
          </a:bodyPr>
          <a:lstStyle/>
          <a:p>
            <a:r>
              <a:rPr lang="en-US" sz="1200"/>
              <a:t>Source: Willoughby</a:t>
            </a:r>
          </a:p>
        </p:txBody>
      </p:sp>
      <p:sp>
        <p:nvSpPr>
          <p:cNvPr id="113669" name="TextBox 5"/>
          <p:cNvSpPr txBox="1">
            <a:spLocks noChangeArrowheads="1"/>
          </p:cNvSpPr>
          <p:nvPr/>
        </p:nvSpPr>
        <p:spPr bwMode="auto">
          <a:xfrm rot="-5400000">
            <a:off x="-862012" y="3328987"/>
            <a:ext cx="5257800" cy="276225"/>
          </a:xfrm>
          <a:prstGeom prst="rect">
            <a:avLst/>
          </a:prstGeom>
          <a:noFill/>
          <a:ln w="9525">
            <a:noFill/>
            <a:miter lim="800000"/>
            <a:headEnd/>
            <a:tailEnd/>
          </a:ln>
        </p:spPr>
        <p:txBody>
          <a:bodyPr>
            <a:prstTxWarp prst="textNoShape">
              <a:avLst/>
            </a:prstTxWarp>
            <a:spAutoFit/>
          </a:bodyPr>
          <a:lstStyle/>
          <a:p>
            <a:pPr algn="r"/>
            <a:r>
              <a:rPr lang="en-US" sz="1000"/>
              <a:t>Percentage of firms in the industry engaged significantly in each function</a:t>
            </a:r>
            <a:r>
              <a:rPr lang="en-US" sz="1200"/>
              <a:t>.</a:t>
            </a:r>
          </a:p>
        </p:txBody>
      </p:sp>
      <p:sp>
        <p:nvSpPr>
          <p:cNvPr id="113670" name="TextBox 6"/>
          <p:cNvSpPr txBox="1">
            <a:spLocks noChangeArrowheads="1"/>
          </p:cNvSpPr>
          <p:nvPr/>
        </p:nvSpPr>
        <p:spPr bwMode="auto">
          <a:xfrm>
            <a:off x="4724400" y="6248400"/>
            <a:ext cx="2263775" cy="338138"/>
          </a:xfrm>
          <a:prstGeom prst="rect">
            <a:avLst/>
          </a:prstGeom>
          <a:noFill/>
          <a:ln w="9525">
            <a:noFill/>
            <a:miter lim="800000"/>
            <a:headEnd/>
            <a:tailEnd/>
          </a:ln>
        </p:spPr>
        <p:txBody>
          <a:bodyPr wrap="none">
            <a:prstTxWarp prst="textNoShape">
              <a:avLst/>
            </a:prstTxWarp>
            <a:spAutoFit/>
          </a:bodyPr>
          <a:lstStyle/>
          <a:p>
            <a:pPr algn="ctr"/>
            <a:r>
              <a:rPr lang="en-US" sz="1600" b="1"/>
              <a:t>New York, Late 1990s</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Box 4"/>
          <p:cNvSpPr txBox="1">
            <a:spLocks noChangeArrowheads="1"/>
          </p:cNvSpPr>
          <p:nvPr/>
        </p:nvSpPr>
        <p:spPr bwMode="auto">
          <a:xfrm>
            <a:off x="76200" y="6505575"/>
            <a:ext cx="1905000" cy="276225"/>
          </a:xfrm>
          <a:prstGeom prst="rect">
            <a:avLst/>
          </a:prstGeom>
          <a:noFill/>
          <a:ln w="9525">
            <a:noFill/>
            <a:miter lim="800000"/>
            <a:headEnd/>
            <a:tailEnd/>
          </a:ln>
        </p:spPr>
        <p:txBody>
          <a:bodyPr>
            <a:prstTxWarp prst="textNoShape">
              <a:avLst/>
            </a:prstTxWarp>
            <a:spAutoFit/>
          </a:bodyPr>
          <a:lstStyle/>
          <a:p>
            <a:r>
              <a:rPr lang="en-US" sz="1200"/>
              <a:t>Source: Willoughby</a:t>
            </a:r>
          </a:p>
        </p:txBody>
      </p:sp>
      <p:graphicFrame>
        <p:nvGraphicFramePr>
          <p:cNvPr id="14" name="Table 13"/>
          <p:cNvGraphicFramePr>
            <a:graphicFrameLocks noGrp="1"/>
          </p:cNvGraphicFramePr>
          <p:nvPr/>
        </p:nvGraphicFramePr>
        <p:xfrm>
          <a:off x="762000" y="457200"/>
          <a:ext cx="7772400" cy="5640388"/>
        </p:xfrm>
        <a:graphic>
          <a:graphicData uri="http://schemas.openxmlformats.org/drawingml/2006/table">
            <a:tbl>
              <a:tblPr/>
              <a:tblGrid>
                <a:gridCol w="1943100"/>
                <a:gridCol w="1925638"/>
                <a:gridCol w="1943100"/>
                <a:gridCol w="1960562"/>
              </a:tblGrid>
              <a:tr h="530225">
                <a:tc gridSpan="4">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Technological Diversification by Bioscience-Technology Firms</a:t>
                      </a:r>
                    </a:p>
                  </a:txBody>
                  <a:tcPr marL="12700" marR="12700" marT="12700" marB="0" anchor="b" horzOverflow="overflow">
                    <a:lnL>
                      <a:noFill/>
                    </a:lnL>
                    <a:lnR>
                      <a:noFill/>
                    </a:lnR>
                    <a:lnT>
                      <a:noFill/>
                    </a:lnT>
                    <a:lnB>
                      <a:noFill/>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r h="596900">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endParaRPr>
                    </a:p>
                  </a:txBody>
                  <a:tcPr marL="12700" marR="12700" marT="12700" marB="0" anchor="b"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New York State, Late 1990s</a:t>
                      </a:r>
                    </a:p>
                  </a:txBody>
                  <a:tcPr marL="12700" marR="12700" marT="12700" marB="0"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endParaRPr>
                    </a:p>
                  </a:txBody>
                  <a:tcPr marL="12700" marR="12700" marT="12700" marB="0" anchor="b"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r>
              <a:tr h="141446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Primary Field of Technology</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Number of Firms in Population</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 of Population Active in Other Fields of Bioscience-Technology</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 of "C" Active in Biotechnology</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7470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Biotechnology</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140</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57%</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100%</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r>
              <a:tr h="77470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Pharmaceuticals</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74</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pitchFamily="-107" charset="0"/>
                          <a:ea typeface="ＭＳ Ｐゴシック" pitchFamily="-107" charset="-128"/>
                          <a:cs typeface="ＭＳ Ｐゴシック" pitchFamily="-107" charset="-128"/>
                        </a:rPr>
                        <a:t>55%</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85%</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r>
              <a:tr h="77470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Medical Devices</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109</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21%</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pitchFamily="-107" charset="0"/>
                          <a:ea typeface="ＭＳ Ｐゴシック" pitchFamily="-107" charset="-128"/>
                          <a:cs typeface="ＭＳ Ｐゴシック" pitchFamily="-107" charset="-128"/>
                        </a:rPr>
                        <a:t>91%</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r>
              <a:tr h="77470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Life-Systems Technology</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40</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pitchFamily="-107" charset="0"/>
                          <a:ea typeface="ＭＳ Ｐゴシック" pitchFamily="-107" charset="-128"/>
                          <a:cs typeface="ＭＳ Ｐゴシック" pitchFamily="-107" charset="-128"/>
                        </a:rPr>
                        <a:t>88%</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pitchFamily="-107" charset="0"/>
                          <a:ea typeface="ＭＳ Ｐゴシック" pitchFamily="-107" charset="-128"/>
                          <a:cs typeface="ＭＳ Ｐゴシック" pitchFamily="-107" charset="-128"/>
                        </a:rPr>
                        <a:t>80%</a:t>
                      </a:r>
                    </a:p>
                  </a:txBody>
                  <a:tcPr marL="12700" marR="12700" marT="1270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5714" name="Object 2"/>
          <p:cNvGraphicFramePr>
            <a:graphicFrameLocks noChangeAspect="1"/>
          </p:cNvGraphicFramePr>
          <p:nvPr/>
        </p:nvGraphicFramePr>
        <p:xfrm>
          <a:off x="533400" y="228600"/>
          <a:ext cx="8153400" cy="6172200"/>
        </p:xfrm>
        <a:graphic>
          <a:graphicData uri="http://schemas.openxmlformats.org/presentationml/2006/ole">
            <mc:AlternateContent xmlns:mc="http://schemas.openxmlformats.org/markup-compatibility/2006">
              <mc:Choice xmlns:v="urn:schemas-microsoft-com:vml" Requires="v">
                <p:oleObj spid="_x0000_s115717" name="Worksheet" r:id="rId3" imgW="6985000" imgH="5892800" progId="Excel.Sheet.8">
                  <p:embed/>
                </p:oleObj>
              </mc:Choice>
              <mc:Fallback>
                <p:oleObj name="Worksheet" r:id="rId3" imgW="6985000" imgH="5892800" progId="Excel.Sheet.8">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228600"/>
                        <a:ext cx="8153400" cy="617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5715" name="TextBox 3"/>
          <p:cNvSpPr txBox="1">
            <a:spLocks noChangeArrowheads="1"/>
          </p:cNvSpPr>
          <p:nvPr/>
        </p:nvSpPr>
        <p:spPr bwMode="auto">
          <a:xfrm>
            <a:off x="76200" y="6505575"/>
            <a:ext cx="1905000" cy="276225"/>
          </a:xfrm>
          <a:prstGeom prst="rect">
            <a:avLst/>
          </a:prstGeom>
          <a:noFill/>
          <a:ln w="9525">
            <a:noFill/>
            <a:miter lim="800000"/>
            <a:headEnd/>
            <a:tailEnd/>
          </a:ln>
        </p:spPr>
        <p:txBody>
          <a:bodyPr>
            <a:prstTxWarp prst="textNoShape">
              <a:avLst/>
            </a:prstTxWarp>
            <a:spAutoFit/>
          </a:bodyPr>
          <a:lstStyle/>
          <a:p>
            <a:r>
              <a:rPr lang="en-US" sz="1200"/>
              <a:t>Source: Willoughby</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2"/>
          <p:cNvSpPr>
            <a:spLocks noChangeArrowheads="1"/>
          </p:cNvSpPr>
          <p:nvPr/>
        </p:nvSpPr>
        <p:spPr bwMode="auto">
          <a:xfrm>
            <a:off x="0" y="0"/>
            <a:ext cx="9144000" cy="685800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graphicFrame>
        <p:nvGraphicFramePr>
          <p:cNvPr id="116738" name="Object 2"/>
          <p:cNvGraphicFramePr>
            <a:graphicFrameLocks noChangeAspect="1"/>
          </p:cNvGraphicFramePr>
          <p:nvPr/>
        </p:nvGraphicFramePr>
        <p:xfrm>
          <a:off x="304800" y="381000"/>
          <a:ext cx="8675688" cy="5932488"/>
        </p:xfrm>
        <a:graphic>
          <a:graphicData uri="http://schemas.openxmlformats.org/presentationml/2006/ole">
            <mc:AlternateContent xmlns:mc="http://schemas.openxmlformats.org/markup-compatibility/2006">
              <mc:Choice xmlns:v="urn:schemas-microsoft-com:vml" Requires="v">
                <p:oleObj spid="_x0000_s116741" r:id="rId3" imgW="8673891" imgH="5930918" progId="Excel.Sheet.8">
                  <p:embed/>
                </p:oleObj>
              </mc:Choice>
              <mc:Fallback>
                <p:oleObj r:id="rId3" imgW="8673891" imgH="5930918" progId="Excel.Sheet.8">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81000"/>
                        <a:ext cx="8675688" cy="5932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6740" name="TextBox 4"/>
          <p:cNvSpPr txBox="1">
            <a:spLocks noChangeArrowheads="1"/>
          </p:cNvSpPr>
          <p:nvPr/>
        </p:nvSpPr>
        <p:spPr bwMode="auto">
          <a:xfrm>
            <a:off x="76200" y="6505575"/>
            <a:ext cx="1905000" cy="276225"/>
          </a:xfrm>
          <a:prstGeom prst="rect">
            <a:avLst/>
          </a:prstGeom>
          <a:noFill/>
          <a:ln w="9525">
            <a:noFill/>
            <a:miter lim="800000"/>
            <a:headEnd/>
            <a:tailEnd/>
          </a:ln>
        </p:spPr>
        <p:txBody>
          <a:bodyPr>
            <a:prstTxWarp prst="textNoShape">
              <a:avLst/>
            </a:prstTxWarp>
            <a:spAutoFit/>
          </a:bodyPr>
          <a:lstStyle/>
          <a:p>
            <a:r>
              <a:rPr lang="en-US" sz="1200"/>
              <a:t>Source: Willoughby</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117763" name="Title 1"/>
          <p:cNvSpPr>
            <a:spLocks noGrp="1"/>
          </p:cNvSpPr>
          <p:nvPr>
            <p:ph type="ctrTitle"/>
          </p:nvPr>
        </p:nvSpPr>
        <p:spPr>
          <a:xfrm>
            <a:off x="990600" y="381000"/>
            <a:ext cx="7594600" cy="533400"/>
          </a:xfrm>
        </p:spPr>
        <p:txBody>
          <a:bodyPr anchor="b"/>
          <a:lstStyle/>
          <a:p>
            <a:pPr eaLnBrk="1" hangingPunct="1"/>
            <a:r>
              <a:rPr lang="en-AU" sz="3200" b="1" smtClean="0">
                <a:solidFill>
                  <a:srgbClr val="C00000"/>
                </a:solidFill>
              </a:rPr>
              <a:t>“Take Away” Themes</a:t>
            </a:r>
          </a:p>
        </p:txBody>
      </p:sp>
      <p:sp>
        <p:nvSpPr>
          <p:cNvPr id="13" name="Subtitle 2"/>
          <p:cNvSpPr>
            <a:spLocks noGrp="1"/>
          </p:cNvSpPr>
          <p:nvPr>
            <p:ph type="subTitle" idx="1"/>
          </p:nvPr>
        </p:nvSpPr>
        <p:spPr>
          <a:xfrm>
            <a:off x="152400" y="1143000"/>
            <a:ext cx="8991600" cy="5248275"/>
          </a:xfrm>
        </p:spPr>
        <p:txBody>
          <a:bodyPr rtlCol="0">
            <a:noAutofit/>
          </a:bodyPr>
          <a:lstStyle/>
          <a:p>
            <a:pPr marL="342900" indent="-342900" algn="l" eaLnBrk="1" fontAlgn="auto" hangingPunct="1">
              <a:spcAft>
                <a:spcPts val="0"/>
              </a:spcAft>
              <a:buFont typeface="Arial" panose="020B0604020202020204" pitchFamily="34" charset="0"/>
              <a:buChar char="•"/>
              <a:defRPr/>
            </a:pPr>
            <a:r>
              <a:rPr lang="en-AU" sz="2800" dirty="0" smtClean="0">
                <a:solidFill>
                  <a:schemeClr val="tx1">
                    <a:lumMod val="90000"/>
                    <a:lumOff val="10000"/>
                  </a:schemeClr>
                </a:solidFill>
                <a:ea typeface="+mn-ea"/>
                <a:cs typeface="Times New Roman" panose="02020603050405020304" pitchFamily="18" charset="0"/>
              </a:rPr>
              <a:t>Biology is an emerging nexus zone of technological innovation.</a:t>
            </a:r>
          </a:p>
          <a:p>
            <a:pPr marL="342900" indent="-342900" algn="l" eaLnBrk="1" fontAlgn="auto" hangingPunct="1">
              <a:spcAft>
                <a:spcPts val="0"/>
              </a:spcAft>
              <a:buFont typeface="Arial" panose="020B0604020202020204" pitchFamily="34" charset="0"/>
              <a:buChar char="•"/>
              <a:defRPr/>
            </a:pPr>
            <a:r>
              <a:rPr lang="en-AU" sz="2800" dirty="0" smtClean="0">
                <a:solidFill>
                  <a:schemeClr val="tx1">
                    <a:lumMod val="90000"/>
                    <a:lumOff val="10000"/>
                  </a:schemeClr>
                </a:solidFill>
                <a:ea typeface="+mn-ea"/>
                <a:cs typeface="Times New Roman" panose="02020603050405020304" pitchFamily="18" charset="0"/>
              </a:rPr>
              <a:t>The business of bioscience-technology plays an increasingly significant role the wider economy and in a range of other industries.</a:t>
            </a:r>
          </a:p>
          <a:p>
            <a:pPr marL="342900" indent="-342900" algn="l" eaLnBrk="1" fontAlgn="auto" hangingPunct="1">
              <a:spcAft>
                <a:spcPts val="0"/>
              </a:spcAft>
              <a:buFont typeface="Arial" panose="020B0604020202020204" pitchFamily="34" charset="0"/>
              <a:buChar char="•"/>
              <a:defRPr/>
            </a:pPr>
            <a:r>
              <a:rPr lang="en-AU" sz="2800" dirty="0" smtClean="0">
                <a:solidFill>
                  <a:schemeClr val="tx1">
                    <a:lumMod val="90000"/>
                    <a:lumOff val="10000"/>
                  </a:schemeClr>
                </a:solidFill>
                <a:ea typeface="+mn-ea"/>
                <a:cs typeface="Times New Roman" panose="02020603050405020304" pitchFamily="18" charset="0"/>
              </a:rPr>
              <a:t>The business of bioscience-technology may provide great leverage for regional wealth generation. </a:t>
            </a:r>
          </a:p>
          <a:p>
            <a:pPr marL="342900" indent="-342900" algn="l" eaLnBrk="1" fontAlgn="auto" hangingPunct="1">
              <a:spcAft>
                <a:spcPts val="0"/>
              </a:spcAft>
              <a:buFont typeface="Arial" panose="020B0604020202020204" pitchFamily="34" charset="0"/>
              <a:buChar char="•"/>
              <a:defRPr/>
            </a:pPr>
            <a:r>
              <a:rPr lang="en-AU" sz="2800" dirty="0" smtClean="0">
                <a:solidFill>
                  <a:schemeClr val="tx1">
                    <a:lumMod val="90000"/>
                    <a:lumOff val="10000"/>
                  </a:schemeClr>
                </a:solidFill>
                <a:ea typeface="+mn-ea"/>
                <a:cs typeface="Times New Roman" panose="02020603050405020304" pitchFamily="18" charset="0"/>
              </a:rPr>
              <a:t>Communities compete with one another to become bio-business zones.</a:t>
            </a:r>
          </a:p>
          <a:p>
            <a:pPr marL="342900" indent="-342900" algn="l" eaLnBrk="1" fontAlgn="auto" hangingPunct="1">
              <a:spcAft>
                <a:spcPts val="0"/>
              </a:spcAft>
              <a:buFont typeface="Arial" panose="020B0604020202020204" pitchFamily="34" charset="0"/>
              <a:buChar char="•"/>
              <a:defRPr/>
            </a:pPr>
            <a:r>
              <a:rPr lang="en-AU" sz="2800" dirty="0" smtClean="0">
                <a:solidFill>
                  <a:schemeClr val="tx1">
                    <a:lumMod val="90000"/>
                    <a:lumOff val="10000"/>
                  </a:schemeClr>
                </a:solidFill>
                <a:ea typeface="+mn-ea"/>
                <a:cs typeface="Times New Roman" panose="02020603050405020304" pitchFamily="18" charset="0"/>
              </a:rPr>
              <a:t>Successful bioscience-technology firms tend to be multi-functional, interdisciplinary, and communicative.</a:t>
            </a:r>
            <a:endParaRPr lang="en-AU" sz="2800" dirty="0">
              <a:solidFill>
                <a:schemeClr val="tx1">
                  <a:lumMod val="90000"/>
                  <a:lumOff val="10000"/>
                </a:schemeClr>
              </a:solidFill>
              <a:ea typeface="+mn-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6" descr="C:\Users\Andrew Kim\Google Drive\Projects\ACIIC\ACIIC image_light.jpg"/>
          <p:cNvPicPr>
            <a:picLocks noChangeAspect="1" noChangeArrowheads="1"/>
          </p:cNvPicPr>
          <p:nvPr/>
        </p:nvPicPr>
        <p:blipFill>
          <a:blip r:embed="rId3"/>
          <a:srcRect r="17003"/>
          <a:stretch>
            <a:fillRect/>
          </a:stretch>
        </p:blipFill>
        <p:spPr bwMode="auto">
          <a:xfrm>
            <a:off x="0" y="69850"/>
            <a:ext cx="9144000" cy="6886575"/>
          </a:xfrm>
          <a:prstGeom prst="rect">
            <a:avLst/>
          </a:prstGeom>
          <a:noFill/>
          <a:ln w="9525">
            <a:noFill/>
            <a:miter lim="800000"/>
            <a:headEnd/>
            <a:tailEnd/>
          </a:ln>
        </p:spPr>
      </p:pic>
      <p:sp>
        <p:nvSpPr>
          <p:cNvPr id="119811" name="Title 2"/>
          <p:cNvSpPr>
            <a:spLocks noGrp="1"/>
          </p:cNvSpPr>
          <p:nvPr>
            <p:ph type="ctrTitle"/>
          </p:nvPr>
        </p:nvSpPr>
        <p:spPr/>
        <p:txBody>
          <a:bodyPr/>
          <a:lstStyle/>
          <a:p>
            <a:pPr eaLnBrk="1" hangingPunct="1"/>
            <a:r>
              <a:rPr lang="en-AU" b="1" smtClean="0"/>
              <a:t>Presentation 3</a:t>
            </a:r>
          </a:p>
        </p:txBody>
      </p:sp>
      <p:sp>
        <p:nvSpPr>
          <p:cNvPr id="119812" name="Subtitle 3"/>
          <p:cNvSpPr>
            <a:spLocks noGrp="1"/>
          </p:cNvSpPr>
          <p:nvPr>
            <p:ph type="subTitle" idx="1"/>
          </p:nvPr>
        </p:nvSpPr>
        <p:spPr/>
        <p:txBody>
          <a:bodyPr/>
          <a:lstStyle/>
          <a:p>
            <a:pPr eaLnBrk="1" hangingPunct="1">
              <a:lnSpc>
                <a:spcPct val="80000"/>
              </a:lnSpc>
            </a:pPr>
            <a:r>
              <a:rPr lang="en-AU" sz="3000">
                <a:solidFill>
                  <a:srgbClr val="173861"/>
                </a:solidFill>
              </a:rPr>
              <a:t>The Resource Efficiency Era: Doing so much more with Less</a:t>
            </a:r>
          </a:p>
          <a:p>
            <a:pPr eaLnBrk="1" hangingPunct="1">
              <a:lnSpc>
                <a:spcPct val="80000"/>
              </a:lnSpc>
            </a:pPr>
            <a:endParaRPr lang="en-AU" sz="3000">
              <a:solidFill>
                <a:srgbClr val="173861"/>
              </a:solidFill>
            </a:endParaRPr>
          </a:p>
          <a:p>
            <a:pPr eaLnBrk="1" hangingPunct="1">
              <a:lnSpc>
                <a:spcPct val="80000"/>
              </a:lnSpc>
            </a:pPr>
            <a:r>
              <a:rPr lang="en-AU" sz="2200">
                <a:solidFill>
                  <a:srgbClr val="173861"/>
                </a:solidFill>
              </a:rPr>
              <a:t>Ron Johnston</a:t>
            </a:r>
            <a:endParaRPr lang="en-AU" sz="2200">
              <a:solidFill>
                <a:srgbClr val="8A8C92"/>
              </a:solidFill>
            </a:endParaRPr>
          </a:p>
        </p:txBody>
      </p:sp>
      <p:sp>
        <p:nvSpPr>
          <p:cNvPr id="119813" name="TextBox 14"/>
          <p:cNvSpPr txBox="1">
            <a:spLocks noChangeArrowheads="1"/>
          </p:cNvSpPr>
          <p:nvPr/>
        </p:nvSpPr>
        <p:spPr bwMode="auto">
          <a:xfrm>
            <a:off x="4356100" y="6372225"/>
            <a:ext cx="5256213" cy="523875"/>
          </a:xfrm>
          <a:prstGeom prst="rect">
            <a:avLst/>
          </a:prstGeom>
          <a:noFill/>
          <a:ln w="9525">
            <a:noFill/>
            <a:miter lim="800000"/>
            <a:headEnd/>
            <a:tailEnd/>
          </a:ln>
        </p:spPr>
        <p:txBody>
          <a:bodyPr>
            <a:prstTxWarp prst="textNoShape">
              <a:avLst/>
            </a:prstTxWarp>
            <a:spAutoFit/>
          </a:bodyPr>
          <a:lstStyle/>
          <a:p>
            <a:r>
              <a:rPr lang="en-AU" sz="1600" b="1"/>
              <a:t>Australian Centre for Innovation</a:t>
            </a:r>
          </a:p>
          <a:p>
            <a:r>
              <a:rPr lang="en-AU" sz="1200" i="1"/>
              <a:t>Addressing the challenges of the future through innovation</a:t>
            </a:r>
          </a:p>
        </p:txBody>
      </p:sp>
      <p:pic>
        <p:nvPicPr>
          <p:cNvPr id="119814" name="Picture 4" descr="C:\Users\Andrew Kim\Google Drive\Projects\ACIIC\ACIIC_logo_cropped.png"/>
          <p:cNvPicPr>
            <a:picLocks noChangeAspect="1" noChangeArrowheads="1"/>
          </p:cNvPicPr>
          <p:nvPr/>
        </p:nvPicPr>
        <p:blipFill>
          <a:blip r:embed="rId4"/>
          <a:srcRect b="12917"/>
          <a:stretch>
            <a:fillRect/>
          </a:stretch>
        </p:blipFill>
        <p:spPr bwMode="auto">
          <a:xfrm>
            <a:off x="7697788" y="6029325"/>
            <a:ext cx="1152525"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Andrew Kim\Google Drive\Projects\ACIIC\ACIIC image_light.jpg"/>
          <p:cNvPicPr>
            <a:picLocks noChangeAspect="1" noChangeArrowheads="1"/>
          </p:cNvPicPr>
          <p:nvPr/>
        </p:nvPicPr>
        <p:blipFill rotWithShape="1">
          <a:blip r:embed="rId3">
            <a:extLst>
              <a:ext uri="{28A0092B-C50C-407E-A947-70E740481C1C}">
                <a14:useLocalDpi xmlns:a14="http://schemas.microsoft.com/office/drawing/2010/main" val="0"/>
              </a:ext>
            </a:extLst>
          </a:blip>
          <a:srcRect r="17003"/>
          <a:stretch/>
        </p:blipFill>
        <p:spPr bwMode="auto">
          <a:xfrm>
            <a:off x="-1" y="-1"/>
            <a:ext cx="9144001" cy="688576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 y="188640"/>
            <a:ext cx="9144001" cy="640871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extBox 11"/>
          <p:cNvSpPr txBox="1"/>
          <p:nvPr/>
        </p:nvSpPr>
        <p:spPr>
          <a:xfrm>
            <a:off x="4412635" y="6016765"/>
            <a:ext cx="4464496" cy="854080"/>
          </a:xfrm>
          <a:prstGeom prst="rect">
            <a:avLst/>
          </a:prstGeom>
          <a:noFill/>
        </p:spPr>
        <p:txBody>
          <a:bodyPr wrap="square" rtlCol="0">
            <a:spAutoFit/>
          </a:bodyPr>
          <a:lstStyle/>
          <a:p>
            <a:pPr algn="r">
              <a:lnSpc>
                <a:spcPct val="150000"/>
              </a:lnSpc>
            </a:pPr>
            <a:r>
              <a:rPr lang="en-AU" altLang="en-US" sz="1100" b="1" dirty="0"/>
              <a:t>Australian </a:t>
            </a:r>
            <a:r>
              <a:rPr lang="en-AU" altLang="en-US" sz="1100" b="1" dirty="0" smtClean="0"/>
              <a:t>Centre for Innovation</a:t>
            </a:r>
          </a:p>
          <a:p>
            <a:pPr algn="r">
              <a:lnSpc>
                <a:spcPct val="150000"/>
              </a:lnSpc>
            </a:pPr>
            <a:r>
              <a:rPr lang="en-AU" sz="1100" i="1" dirty="0" smtClean="0"/>
              <a:t>Addressing </a:t>
            </a:r>
            <a:r>
              <a:rPr lang="en-AU" sz="1100" i="1" dirty="0"/>
              <a:t>the challenges of the future through innovation</a:t>
            </a:r>
          </a:p>
          <a:p>
            <a:pPr algn="r">
              <a:lnSpc>
                <a:spcPct val="150000"/>
              </a:lnSpc>
            </a:pPr>
            <a:endParaRPr lang="en-AU" altLang="en-US" sz="1100" b="1" dirty="0" smtClean="0"/>
          </a:p>
        </p:txBody>
      </p:sp>
      <p:pic>
        <p:nvPicPr>
          <p:cNvPr id="1028" name="Picture 4" descr="C:\Users\Andrew Kim\Google Drive\Projects\ACIIC\ACIIC_logo_cropped.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2917"/>
          <a:stretch/>
        </p:blipFill>
        <p:spPr bwMode="auto">
          <a:xfrm>
            <a:off x="7612334" y="5229200"/>
            <a:ext cx="1201680" cy="818397"/>
          </a:xfrm>
          <a:prstGeom prst="rect">
            <a:avLst/>
          </a:prstGeom>
          <a:noFill/>
          <a:extLst>
            <a:ext uri="{909E8E84-426E-40DD-AFC4-6F175D3DCCD1}">
              <a14:hiddenFill xmlns:a14="http://schemas.microsoft.com/office/drawing/2010/main">
                <a:solidFill>
                  <a:srgbClr val="FFFFFF"/>
                </a:solidFill>
              </a14:hiddenFill>
            </a:ext>
          </a:extLst>
        </p:spPr>
      </p:pic>
      <p:sp>
        <p:nvSpPr>
          <p:cNvPr id="22" name="Title 1"/>
          <p:cNvSpPr>
            <a:spLocks noGrp="1"/>
          </p:cNvSpPr>
          <p:nvPr>
            <p:ph type="title"/>
          </p:nvPr>
        </p:nvSpPr>
        <p:spPr>
          <a:xfrm>
            <a:off x="395536" y="332656"/>
            <a:ext cx="8418478" cy="1224136"/>
          </a:xfrm>
        </p:spPr>
        <p:txBody>
          <a:bodyPr>
            <a:normAutofit fontScale="90000"/>
          </a:bodyPr>
          <a:lstStyle/>
          <a:p>
            <a:pPr algn="l"/>
            <a:r>
              <a:rPr lang="en-AU" b="1" dirty="0" smtClean="0">
                <a:solidFill>
                  <a:schemeClr val="tx1">
                    <a:lumMod val="75000"/>
                    <a:lumOff val="25000"/>
                  </a:schemeClr>
                </a:solidFill>
              </a:rPr>
              <a:t>Our Understanding of Technology</a:t>
            </a:r>
            <a:endParaRPr lang="en-AU" b="1" dirty="0">
              <a:solidFill>
                <a:schemeClr val="tx1">
                  <a:lumMod val="75000"/>
                  <a:lumOff val="25000"/>
                </a:schemeClr>
              </a:solidFill>
            </a:endParaRPr>
          </a:p>
        </p:txBody>
      </p:sp>
      <p:sp>
        <p:nvSpPr>
          <p:cNvPr id="23" name="Content Placeholder 2"/>
          <p:cNvSpPr>
            <a:spLocks noGrp="1"/>
          </p:cNvSpPr>
          <p:nvPr>
            <p:ph idx="1"/>
          </p:nvPr>
        </p:nvSpPr>
        <p:spPr>
          <a:xfrm>
            <a:off x="539552" y="1600200"/>
            <a:ext cx="7560840" cy="3917032"/>
          </a:xfrm>
        </p:spPr>
        <p:txBody>
          <a:bodyPr>
            <a:noAutofit/>
          </a:bodyPr>
          <a:lstStyle/>
          <a:p>
            <a:pPr marL="457200" indent="-457200">
              <a:spcBef>
                <a:spcPts val="1800"/>
              </a:spcBef>
              <a:buFont typeface="+mj-lt"/>
              <a:buAutoNum type="arabicPeriod"/>
            </a:pPr>
            <a:r>
              <a:rPr lang="en-AU" altLang="en-US" sz="2400" dirty="0" smtClean="0"/>
              <a:t>Anything that is </a:t>
            </a:r>
            <a:r>
              <a:rPr lang="en-AU" altLang="en-US" sz="2400" b="1" dirty="0" smtClean="0"/>
              <a:t>in the world when you are born </a:t>
            </a:r>
            <a:r>
              <a:rPr lang="en-AU" altLang="en-US" sz="2400" dirty="0" smtClean="0"/>
              <a:t>is a natural part of the way the world works</a:t>
            </a:r>
          </a:p>
          <a:p>
            <a:pPr marL="457200" indent="-457200">
              <a:spcBef>
                <a:spcPts val="1800"/>
              </a:spcBef>
              <a:buFont typeface="+mj-lt"/>
              <a:buAutoNum type="arabicPeriod"/>
            </a:pPr>
            <a:r>
              <a:rPr lang="en-AU" altLang="en-US" sz="2400" dirty="0" smtClean="0"/>
              <a:t>Anything that is invented </a:t>
            </a:r>
            <a:r>
              <a:rPr lang="en-AU" altLang="en-US" sz="2400" b="1" dirty="0" smtClean="0"/>
              <a:t>between when you are fifteen and forty </a:t>
            </a:r>
            <a:r>
              <a:rPr lang="en-AU" altLang="en-US" sz="2400" dirty="0" smtClean="0"/>
              <a:t>is new, exciting and you can probably get a career out of it</a:t>
            </a:r>
          </a:p>
          <a:p>
            <a:pPr marL="457200" indent="-457200">
              <a:spcBef>
                <a:spcPts val="1800"/>
              </a:spcBef>
              <a:buFont typeface="+mj-lt"/>
              <a:buAutoNum type="arabicPeriod"/>
            </a:pPr>
            <a:r>
              <a:rPr lang="en-AU" altLang="en-US" sz="2400" dirty="0" smtClean="0"/>
              <a:t>Anything invented </a:t>
            </a:r>
            <a:r>
              <a:rPr lang="en-AU" altLang="en-US" sz="2400" b="1" dirty="0" smtClean="0"/>
              <a:t>after you are forty </a:t>
            </a:r>
            <a:r>
              <a:rPr lang="en-AU" altLang="en-US" sz="2400" dirty="0" smtClean="0"/>
              <a:t>is against the natural order of things</a:t>
            </a:r>
          </a:p>
          <a:p>
            <a:pPr marL="0" indent="0">
              <a:spcBef>
                <a:spcPts val="1800"/>
              </a:spcBef>
              <a:buNone/>
            </a:pPr>
            <a:r>
              <a:rPr lang="en-AU" altLang="en-US" sz="2400" dirty="0"/>
              <a:t>	</a:t>
            </a:r>
            <a:r>
              <a:rPr lang="en-AU" altLang="en-US" sz="2400" dirty="0" smtClean="0"/>
              <a:t>			Douglas Adams</a:t>
            </a:r>
            <a:endParaRPr lang="en-AU" altLang="en-US" sz="2400" dirty="0"/>
          </a:p>
        </p:txBody>
      </p:sp>
    </p:spTree>
    <p:extLst>
      <p:ext uri="{BB962C8B-B14F-4D97-AF65-F5344CB8AC3E}">
        <p14:creationId xmlns:p14="http://schemas.microsoft.com/office/powerpoint/2010/main" val="18655014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8866" name="AutoShape 2"/>
          <p:cNvSpPr>
            <a:spLocks noChangeArrowheads="1"/>
          </p:cNvSpPr>
          <p:nvPr/>
        </p:nvSpPr>
        <p:spPr bwMode="auto">
          <a:xfrm>
            <a:off x="1674813" y="1700213"/>
            <a:ext cx="5908675" cy="4724400"/>
          </a:xfrm>
          <a:prstGeom prst="roundRect">
            <a:avLst>
              <a:gd name="adj" fmla="val 18583"/>
            </a:avLst>
          </a:prstGeom>
          <a:gradFill rotWithShape="1">
            <a:gsLst>
              <a:gs pos="0">
                <a:srgbClr val="33CCFF">
                  <a:gamma/>
                  <a:shade val="46275"/>
                  <a:invGamma/>
                </a:srgbClr>
              </a:gs>
              <a:gs pos="50000">
                <a:srgbClr val="33CCFF"/>
              </a:gs>
              <a:gs pos="100000">
                <a:srgbClr val="33CCFF">
                  <a:gamma/>
                  <a:shade val="46275"/>
                  <a:invGamma/>
                </a:srgbClr>
              </a:gs>
            </a:gsLst>
            <a:lin ang="0" scaled="1"/>
          </a:gradFill>
          <a:ln w="28575">
            <a:solidFill>
              <a:schemeClr val="bg1"/>
            </a:solidFill>
            <a:round/>
            <a:headEnd/>
            <a:tailEnd/>
          </a:ln>
          <a:effectLst>
            <a:outerShdw dist="35921" dir="2700000" algn="ctr" rotWithShape="0">
              <a:schemeClr val="tx1">
                <a:alpha val="50000"/>
              </a:schemeClr>
            </a:outerShdw>
          </a:effectLst>
        </p:spPr>
        <p:txBody>
          <a:bodyPr wrap="none" anchor="ctr"/>
          <a:lstStyle/>
          <a:p>
            <a:pPr fontAlgn="auto">
              <a:spcBef>
                <a:spcPts val="0"/>
              </a:spcBef>
              <a:spcAft>
                <a:spcPts val="0"/>
              </a:spcAft>
              <a:defRPr/>
            </a:pPr>
            <a:endParaRPr lang="en-AU" dirty="0">
              <a:latin typeface="+mn-lt"/>
              <a:ea typeface="+mn-ea"/>
              <a:cs typeface="+mn-cs"/>
            </a:endParaRPr>
          </a:p>
        </p:txBody>
      </p:sp>
      <p:sp>
        <p:nvSpPr>
          <p:cNvPr id="1188867" name="Oval 3"/>
          <p:cNvSpPr>
            <a:spLocks noChangeArrowheads="1"/>
          </p:cNvSpPr>
          <p:nvPr/>
        </p:nvSpPr>
        <p:spPr bwMode="auto">
          <a:xfrm>
            <a:off x="5761038" y="4478338"/>
            <a:ext cx="1885950" cy="1717675"/>
          </a:xfrm>
          <a:prstGeom prst="ellipse">
            <a:avLst/>
          </a:prstGeom>
          <a:gradFill rotWithShape="1">
            <a:gsLst>
              <a:gs pos="0">
                <a:schemeClr val="bg1"/>
              </a:gs>
              <a:gs pos="100000">
                <a:srgbClr val="33CCFF"/>
              </a:gs>
            </a:gsLst>
            <a:path path="shape">
              <a:fillToRect l="50000" t="50000" r="50000" b="50000"/>
            </a:path>
          </a:gradFill>
          <a:ln w="57150">
            <a:solidFill>
              <a:srgbClr val="FEB500"/>
            </a:solidFill>
            <a:round/>
            <a:headEnd/>
            <a:tailEnd/>
          </a:ln>
          <a:effectLst>
            <a:outerShdw dist="35921" dir="2700000" algn="ctr" rotWithShape="0">
              <a:schemeClr val="tx1">
                <a:alpha val="50000"/>
              </a:schemeClr>
            </a:outerShdw>
          </a:effectLst>
        </p:spPr>
        <p:txBody>
          <a:bodyPr wrap="none" lIns="0" tIns="0" rIns="0" bIns="0" anchor="ctr"/>
          <a:lstStyle/>
          <a:p>
            <a:pPr algn="ctr" defTabSz="762000" fontAlgn="auto">
              <a:lnSpc>
                <a:spcPct val="80000"/>
              </a:lnSpc>
              <a:spcBef>
                <a:spcPct val="50000"/>
              </a:spcBef>
              <a:spcAft>
                <a:spcPts val="0"/>
              </a:spcAft>
              <a:defRPr/>
            </a:pPr>
            <a:r>
              <a:rPr lang="en-AU" altLang="en-AU" sz="2200" b="1" dirty="0">
                <a:latin typeface="Trebuchet MS" pitchFamily="34" charset="0"/>
                <a:ea typeface="+mn-ea"/>
                <a:cs typeface="+mn-cs"/>
              </a:rPr>
              <a:t>Online</a:t>
            </a:r>
            <a:br>
              <a:rPr lang="en-AU" altLang="en-AU" sz="2200" b="1" dirty="0">
                <a:latin typeface="Trebuchet MS" pitchFamily="34" charset="0"/>
                <a:ea typeface="+mn-ea"/>
                <a:cs typeface="+mn-cs"/>
              </a:rPr>
            </a:br>
            <a:r>
              <a:rPr lang="en-AU" altLang="en-AU" sz="2200" b="1" dirty="0">
                <a:latin typeface="Trebuchet MS" pitchFamily="34" charset="0"/>
                <a:ea typeface="+mn-ea"/>
                <a:cs typeface="+mn-cs"/>
              </a:rPr>
              <a:t>Householders</a:t>
            </a:r>
          </a:p>
        </p:txBody>
      </p:sp>
      <p:sp>
        <p:nvSpPr>
          <p:cNvPr id="1188868" name="Oval 4"/>
          <p:cNvSpPr>
            <a:spLocks noChangeArrowheads="1"/>
          </p:cNvSpPr>
          <p:nvPr/>
        </p:nvSpPr>
        <p:spPr bwMode="auto">
          <a:xfrm>
            <a:off x="3498850" y="2530475"/>
            <a:ext cx="2314575" cy="2506663"/>
          </a:xfrm>
          <a:prstGeom prst="ellipse">
            <a:avLst/>
          </a:prstGeom>
          <a:solidFill>
            <a:schemeClr val="bg1"/>
          </a:solidFill>
          <a:ln w="25400">
            <a:solidFill>
              <a:schemeClr val="tx1"/>
            </a:solidFill>
            <a:round/>
            <a:headEnd/>
            <a:tailEnd/>
          </a:ln>
          <a:effectLst>
            <a:outerShdw dist="35921" dir="2700000" algn="ctr" rotWithShape="0">
              <a:schemeClr val="tx1">
                <a:alpha val="50000"/>
              </a:schemeClr>
            </a:outerShdw>
          </a:effectLst>
        </p:spPr>
        <p:txBody>
          <a:bodyPr wrap="none" anchor="ctr"/>
          <a:lstStyle/>
          <a:p>
            <a:pPr fontAlgn="auto">
              <a:spcBef>
                <a:spcPts val="0"/>
              </a:spcBef>
              <a:spcAft>
                <a:spcPts val="0"/>
              </a:spcAft>
              <a:defRPr/>
            </a:pPr>
            <a:endParaRPr lang="en-AU" dirty="0">
              <a:latin typeface="+mn-lt"/>
              <a:ea typeface="+mn-ea"/>
              <a:cs typeface="+mn-cs"/>
            </a:endParaRPr>
          </a:p>
        </p:txBody>
      </p:sp>
      <p:sp>
        <p:nvSpPr>
          <p:cNvPr id="1188869" name="Oval 5"/>
          <p:cNvSpPr>
            <a:spLocks noChangeArrowheads="1"/>
          </p:cNvSpPr>
          <p:nvPr/>
        </p:nvSpPr>
        <p:spPr bwMode="auto">
          <a:xfrm>
            <a:off x="3760788" y="2811463"/>
            <a:ext cx="1792287" cy="1944687"/>
          </a:xfrm>
          <a:prstGeom prst="ellipse">
            <a:avLst/>
          </a:prstGeom>
          <a:gradFill rotWithShape="0">
            <a:gsLst>
              <a:gs pos="0">
                <a:srgbClr val="FBFB11"/>
              </a:gs>
              <a:gs pos="100000">
                <a:srgbClr val="FF9900"/>
              </a:gs>
            </a:gsLst>
            <a:path path="shape">
              <a:fillToRect l="50000" t="50000" r="50000" b="50000"/>
            </a:path>
          </a:gradFill>
          <a:ln w="12700">
            <a:solidFill>
              <a:schemeClr val="tx1"/>
            </a:solidFill>
            <a:round/>
            <a:headEnd/>
            <a:tailEnd/>
          </a:ln>
          <a:effectLst>
            <a:outerShdw dist="17961" dir="2700000" algn="ctr" rotWithShape="0">
              <a:schemeClr val="tx1">
                <a:alpha val="50000"/>
              </a:schemeClr>
            </a:outerShdw>
          </a:effectLst>
        </p:spPr>
        <p:txBody>
          <a:bodyPr wrap="none" lIns="0" tIns="0" rIns="0" bIns="0" anchor="ctr"/>
          <a:lstStyle/>
          <a:p>
            <a:pPr algn="ctr" defTabSz="762000" fontAlgn="auto">
              <a:lnSpc>
                <a:spcPct val="80000"/>
              </a:lnSpc>
              <a:spcBef>
                <a:spcPct val="50000"/>
              </a:spcBef>
              <a:spcAft>
                <a:spcPts val="0"/>
              </a:spcAft>
              <a:defRPr/>
            </a:pPr>
            <a:r>
              <a:rPr lang="en-AU" altLang="en-AU" sz="1700" b="1" dirty="0">
                <a:latin typeface="+mn-lt"/>
                <a:ea typeface="+mn-ea"/>
                <a:cs typeface="+mn-cs"/>
              </a:rPr>
              <a:t>Internetworked</a:t>
            </a:r>
            <a:br>
              <a:rPr lang="en-AU" altLang="en-AU" sz="1700" b="1" dirty="0">
                <a:latin typeface="+mn-lt"/>
                <a:ea typeface="+mn-ea"/>
                <a:cs typeface="+mn-cs"/>
              </a:rPr>
            </a:br>
            <a:r>
              <a:rPr lang="en-AU" altLang="en-AU" sz="1700" b="1" dirty="0">
                <a:latin typeface="+mn-lt"/>
                <a:ea typeface="+mn-ea"/>
                <a:cs typeface="+mn-cs"/>
              </a:rPr>
              <a:t>Community</a:t>
            </a:r>
            <a:br>
              <a:rPr lang="en-AU" altLang="en-AU" sz="1700" b="1" dirty="0">
                <a:latin typeface="+mn-lt"/>
                <a:ea typeface="+mn-ea"/>
                <a:cs typeface="+mn-cs"/>
              </a:rPr>
            </a:br>
            <a:r>
              <a:rPr lang="en-AU" altLang="en-AU" sz="1700" b="1" dirty="0">
                <a:latin typeface="+mn-lt"/>
                <a:ea typeface="+mn-ea"/>
                <a:cs typeface="+mn-cs"/>
              </a:rPr>
              <a:t>- virtual</a:t>
            </a:r>
            <a:br>
              <a:rPr lang="en-AU" altLang="en-AU" sz="1700" b="1" dirty="0">
                <a:latin typeface="+mn-lt"/>
                <a:ea typeface="+mn-ea"/>
                <a:cs typeface="+mn-cs"/>
              </a:rPr>
            </a:br>
            <a:r>
              <a:rPr lang="en-AU" altLang="en-AU" sz="1700" b="1" dirty="0">
                <a:latin typeface="+mn-lt"/>
                <a:ea typeface="+mn-ea"/>
                <a:cs typeface="+mn-cs"/>
              </a:rPr>
              <a:t>- physical</a:t>
            </a:r>
          </a:p>
        </p:txBody>
      </p:sp>
      <p:sp>
        <p:nvSpPr>
          <p:cNvPr id="28678" name="Rectangle 6"/>
          <p:cNvSpPr>
            <a:spLocks noChangeArrowheads="1"/>
          </p:cNvSpPr>
          <p:nvPr/>
        </p:nvSpPr>
        <p:spPr bwMode="auto">
          <a:xfrm>
            <a:off x="4260850" y="2552700"/>
            <a:ext cx="792163" cy="301625"/>
          </a:xfrm>
          <a:prstGeom prst="rect">
            <a:avLst/>
          </a:prstGeom>
          <a:noFill/>
          <a:ln w="9525">
            <a:noFill/>
            <a:miter lim="800000"/>
            <a:headEnd/>
            <a:tailEnd/>
          </a:ln>
        </p:spPr>
        <p:txBody>
          <a:bodyPr wrap="none" lIns="90488" tIns="44450" rIns="90488" bIns="44450">
            <a:prstTxWarp prst="textNoShape">
              <a:avLst/>
            </a:prstTxWarp>
            <a:spAutoFit/>
          </a:bodyPr>
          <a:lstStyle/>
          <a:p>
            <a:pPr defTabSz="762000"/>
            <a:r>
              <a:rPr lang="en-AU" sz="1400" b="1"/>
              <a:t>LOCAL</a:t>
            </a:r>
          </a:p>
        </p:txBody>
      </p:sp>
      <p:sp>
        <p:nvSpPr>
          <p:cNvPr id="28679" name="Rectangle 7"/>
          <p:cNvSpPr>
            <a:spLocks noChangeArrowheads="1"/>
          </p:cNvSpPr>
          <p:nvPr/>
        </p:nvSpPr>
        <p:spPr bwMode="auto">
          <a:xfrm>
            <a:off x="4191000" y="4706938"/>
            <a:ext cx="930275" cy="301625"/>
          </a:xfrm>
          <a:prstGeom prst="rect">
            <a:avLst/>
          </a:prstGeom>
          <a:noFill/>
          <a:ln w="9525">
            <a:noFill/>
            <a:miter lim="800000"/>
            <a:headEnd/>
            <a:tailEnd/>
          </a:ln>
        </p:spPr>
        <p:txBody>
          <a:bodyPr wrap="none" lIns="90488" tIns="44450" rIns="90488" bIns="44450">
            <a:prstTxWarp prst="textNoShape">
              <a:avLst/>
            </a:prstTxWarp>
            <a:spAutoFit/>
          </a:bodyPr>
          <a:lstStyle/>
          <a:p>
            <a:pPr defTabSz="762000"/>
            <a:r>
              <a:rPr lang="en-AU" sz="1400" b="1"/>
              <a:t>GLOBAL</a:t>
            </a:r>
          </a:p>
        </p:txBody>
      </p:sp>
      <p:sp>
        <p:nvSpPr>
          <p:cNvPr id="28680" name="Rectangle 8"/>
          <p:cNvSpPr>
            <a:spLocks noChangeArrowheads="1"/>
          </p:cNvSpPr>
          <p:nvPr/>
        </p:nvSpPr>
        <p:spPr bwMode="auto">
          <a:xfrm>
            <a:off x="3844925" y="1852613"/>
            <a:ext cx="1730375" cy="301625"/>
          </a:xfrm>
          <a:prstGeom prst="rect">
            <a:avLst/>
          </a:prstGeom>
          <a:noFill/>
          <a:ln w="9525">
            <a:noFill/>
            <a:miter lim="800000"/>
            <a:headEnd/>
            <a:tailEnd/>
          </a:ln>
        </p:spPr>
        <p:txBody>
          <a:bodyPr wrap="none" lIns="90488" tIns="44450" rIns="90488" bIns="44450">
            <a:prstTxWarp prst="textNoShape">
              <a:avLst/>
            </a:prstTxWarp>
            <a:spAutoFit/>
          </a:bodyPr>
          <a:lstStyle/>
          <a:p>
            <a:pPr defTabSz="762000"/>
            <a:r>
              <a:rPr lang="en-AU" sz="1400" b="1">
                <a:solidFill>
                  <a:schemeClr val="bg2"/>
                </a:solidFill>
              </a:rPr>
              <a:t>COMMUNICATION</a:t>
            </a:r>
          </a:p>
        </p:txBody>
      </p:sp>
      <p:sp>
        <p:nvSpPr>
          <p:cNvPr id="28681" name="Rectangle 9"/>
          <p:cNvSpPr>
            <a:spLocks noChangeArrowheads="1"/>
          </p:cNvSpPr>
          <p:nvPr/>
        </p:nvSpPr>
        <p:spPr bwMode="auto">
          <a:xfrm>
            <a:off x="6011863" y="3351213"/>
            <a:ext cx="1433512" cy="301625"/>
          </a:xfrm>
          <a:prstGeom prst="rect">
            <a:avLst/>
          </a:prstGeom>
          <a:noFill/>
          <a:ln w="9525">
            <a:noFill/>
            <a:miter lim="800000"/>
            <a:headEnd/>
            <a:tailEnd/>
          </a:ln>
        </p:spPr>
        <p:txBody>
          <a:bodyPr wrap="none" lIns="90488" tIns="44450" rIns="90488" bIns="44450">
            <a:prstTxWarp prst="textNoShape">
              <a:avLst/>
            </a:prstTxWarp>
            <a:spAutoFit/>
          </a:bodyPr>
          <a:lstStyle/>
          <a:p>
            <a:pPr defTabSz="762000"/>
            <a:r>
              <a:rPr lang="en-AU" sz="1400" b="1">
                <a:solidFill>
                  <a:schemeClr val="bg2"/>
                </a:solidFill>
              </a:rPr>
              <a:t>INFORMATION</a:t>
            </a:r>
          </a:p>
        </p:txBody>
      </p:sp>
      <p:sp>
        <p:nvSpPr>
          <p:cNvPr id="28682" name="Rectangle 10"/>
          <p:cNvSpPr>
            <a:spLocks noChangeArrowheads="1"/>
          </p:cNvSpPr>
          <p:nvPr/>
        </p:nvSpPr>
        <p:spPr bwMode="auto">
          <a:xfrm>
            <a:off x="6110288" y="4062413"/>
            <a:ext cx="1238250" cy="301625"/>
          </a:xfrm>
          <a:prstGeom prst="rect">
            <a:avLst/>
          </a:prstGeom>
          <a:noFill/>
          <a:ln w="9525">
            <a:noFill/>
            <a:miter lim="800000"/>
            <a:headEnd/>
            <a:tailEnd/>
          </a:ln>
        </p:spPr>
        <p:txBody>
          <a:bodyPr wrap="none" lIns="90488" tIns="44450" rIns="90488" bIns="44450">
            <a:prstTxWarp prst="textNoShape">
              <a:avLst/>
            </a:prstTxWarp>
            <a:spAutoFit/>
          </a:bodyPr>
          <a:lstStyle/>
          <a:p>
            <a:pPr defTabSz="762000"/>
            <a:r>
              <a:rPr lang="en-AU" sz="1400" b="1">
                <a:solidFill>
                  <a:schemeClr val="bg2"/>
                </a:solidFill>
              </a:rPr>
              <a:t>E</a:t>
            </a:r>
            <a:r>
              <a:rPr lang="en-US" sz="1400" b="1">
                <a:solidFill>
                  <a:schemeClr val="bg2"/>
                </a:solidFill>
              </a:rPr>
              <a:t>DUCA</a:t>
            </a:r>
            <a:r>
              <a:rPr lang="en-AU" sz="1400" b="1">
                <a:solidFill>
                  <a:schemeClr val="bg2"/>
                </a:solidFill>
              </a:rPr>
              <a:t>TION</a:t>
            </a:r>
          </a:p>
        </p:txBody>
      </p:sp>
      <p:sp>
        <p:nvSpPr>
          <p:cNvPr id="28683" name="Rectangle 11"/>
          <p:cNvSpPr>
            <a:spLocks noChangeArrowheads="1"/>
          </p:cNvSpPr>
          <p:nvPr/>
        </p:nvSpPr>
        <p:spPr bwMode="auto">
          <a:xfrm>
            <a:off x="3841750" y="5281613"/>
            <a:ext cx="1739900" cy="301625"/>
          </a:xfrm>
          <a:prstGeom prst="rect">
            <a:avLst/>
          </a:prstGeom>
          <a:noFill/>
          <a:ln w="9525">
            <a:noFill/>
            <a:miter lim="800000"/>
            <a:headEnd/>
            <a:tailEnd/>
          </a:ln>
        </p:spPr>
        <p:txBody>
          <a:bodyPr wrap="none" lIns="90488" tIns="44450" rIns="90488" bIns="44450">
            <a:prstTxWarp prst="textNoShape">
              <a:avLst/>
            </a:prstTxWarp>
            <a:spAutoFit/>
          </a:bodyPr>
          <a:lstStyle/>
          <a:p>
            <a:pPr defTabSz="762000"/>
            <a:r>
              <a:rPr lang="en-AU" sz="1400" b="1">
                <a:solidFill>
                  <a:schemeClr val="bg2"/>
                </a:solidFill>
              </a:rPr>
              <a:t>COLLABORATION</a:t>
            </a:r>
          </a:p>
        </p:txBody>
      </p:sp>
      <p:sp>
        <p:nvSpPr>
          <p:cNvPr id="28684" name="Rectangle 12"/>
          <p:cNvSpPr>
            <a:spLocks noChangeArrowheads="1"/>
          </p:cNvSpPr>
          <p:nvPr/>
        </p:nvSpPr>
        <p:spPr bwMode="auto">
          <a:xfrm>
            <a:off x="1781175" y="3357563"/>
            <a:ext cx="1701800" cy="301625"/>
          </a:xfrm>
          <a:prstGeom prst="rect">
            <a:avLst/>
          </a:prstGeom>
          <a:noFill/>
          <a:ln w="9525">
            <a:noFill/>
            <a:miter lim="800000"/>
            <a:headEnd/>
            <a:tailEnd/>
          </a:ln>
        </p:spPr>
        <p:txBody>
          <a:bodyPr wrap="none" lIns="90488" tIns="44450" rIns="90488" bIns="44450">
            <a:prstTxWarp prst="textNoShape">
              <a:avLst/>
            </a:prstTxWarp>
            <a:spAutoFit/>
          </a:bodyPr>
          <a:lstStyle/>
          <a:p>
            <a:pPr defTabSz="762000"/>
            <a:r>
              <a:rPr lang="en-AU" sz="1400" b="1">
                <a:solidFill>
                  <a:schemeClr val="bg2"/>
                </a:solidFill>
              </a:rPr>
              <a:t>ENTERTAINMENT</a:t>
            </a:r>
          </a:p>
        </p:txBody>
      </p:sp>
      <p:sp>
        <p:nvSpPr>
          <p:cNvPr id="28685" name="Rectangle 13"/>
          <p:cNvSpPr>
            <a:spLocks noChangeArrowheads="1"/>
          </p:cNvSpPr>
          <p:nvPr/>
        </p:nvSpPr>
        <p:spPr bwMode="auto">
          <a:xfrm>
            <a:off x="1835150" y="4062413"/>
            <a:ext cx="1593850" cy="301625"/>
          </a:xfrm>
          <a:prstGeom prst="rect">
            <a:avLst/>
          </a:prstGeom>
          <a:noFill/>
          <a:ln w="9525">
            <a:noFill/>
            <a:miter lim="800000"/>
            <a:headEnd/>
            <a:tailEnd/>
          </a:ln>
        </p:spPr>
        <p:txBody>
          <a:bodyPr wrap="none" lIns="90488" tIns="44450" rIns="90488" bIns="44450">
            <a:prstTxWarp prst="textNoShape">
              <a:avLst/>
            </a:prstTxWarp>
            <a:spAutoFit/>
          </a:bodyPr>
          <a:lstStyle/>
          <a:p>
            <a:pPr defTabSz="762000"/>
            <a:r>
              <a:rPr lang="en-AU" sz="1400" b="1">
                <a:solidFill>
                  <a:schemeClr val="bg2"/>
                </a:solidFill>
              </a:rPr>
              <a:t>TRANSACTIONS</a:t>
            </a:r>
          </a:p>
        </p:txBody>
      </p:sp>
      <p:sp>
        <p:nvSpPr>
          <p:cNvPr id="28686" name="Rectangle 14"/>
          <p:cNvSpPr>
            <a:spLocks noGrp="1" noChangeArrowheads="1"/>
          </p:cNvSpPr>
          <p:nvPr>
            <p:ph type="title"/>
          </p:nvPr>
        </p:nvSpPr>
        <p:spPr>
          <a:xfrm>
            <a:off x="1036638" y="188913"/>
            <a:ext cx="7239000" cy="1104900"/>
          </a:xfrm>
        </p:spPr>
        <p:txBody>
          <a:bodyPr/>
          <a:lstStyle/>
          <a:p>
            <a:pPr eaLnBrk="1" hangingPunct="1"/>
            <a:r>
              <a:rPr lang="en-AU" sz="4000"/>
              <a:t>The Digital World &amp; High Speed Networks.</a:t>
            </a:r>
          </a:p>
        </p:txBody>
      </p:sp>
      <p:sp>
        <p:nvSpPr>
          <p:cNvPr id="1188879" name="Oval 15"/>
          <p:cNvSpPr>
            <a:spLocks noChangeArrowheads="1"/>
          </p:cNvSpPr>
          <p:nvPr/>
        </p:nvSpPr>
        <p:spPr bwMode="auto">
          <a:xfrm>
            <a:off x="1781175" y="1471613"/>
            <a:ext cx="1885950" cy="1717675"/>
          </a:xfrm>
          <a:prstGeom prst="ellipse">
            <a:avLst/>
          </a:prstGeom>
          <a:gradFill rotWithShape="1">
            <a:gsLst>
              <a:gs pos="0">
                <a:schemeClr val="bg1"/>
              </a:gs>
              <a:gs pos="100000">
                <a:srgbClr val="33CCFF"/>
              </a:gs>
            </a:gsLst>
            <a:path path="shape">
              <a:fillToRect l="50000" t="50000" r="50000" b="50000"/>
            </a:path>
          </a:gradFill>
          <a:ln w="57150">
            <a:solidFill>
              <a:srgbClr val="FEB500"/>
            </a:solidFill>
            <a:round/>
            <a:headEnd/>
            <a:tailEnd/>
          </a:ln>
          <a:effectLst>
            <a:outerShdw dist="35921" dir="2700000" algn="ctr" rotWithShape="0">
              <a:schemeClr val="tx1">
                <a:alpha val="50000"/>
              </a:schemeClr>
            </a:outerShdw>
          </a:effectLst>
        </p:spPr>
        <p:txBody>
          <a:bodyPr wrap="none" lIns="0" tIns="0" rIns="0" bIns="0" anchor="ctr"/>
          <a:lstStyle/>
          <a:p>
            <a:pPr algn="ctr" defTabSz="762000" fontAlgn="auto">
              <a:lnSpc>
                <a:spcPct val="80000"/>
              </a:lnSpc>
              <a:spcBef>
                <a:spcPct val="50000"/>
              </a:spcBef>
              <a:spcAft>
                <a:spcPts val="0"/>
              </a:spcAft>
              <a:defRPr/>
            </a:pPr>
            <a:r>
              <a:rPr lang="en-AU" altLang="en-AU" sz="2200" b="1" dirty="0">
                <a:latin typeface="Trebuchet MS" pitchFamily="34" charset="0"/>
                <a:ea typeface="+mn-ea"/>
                <a:cs typeface="+mn-cs"/>
              </a:rPr>
              <a:t>Online</a:t>
            </a:r>
            <a:br>
              <a:rPr lang="en-AU" altLang="en-AU" sz="2200" b="1" dirty="0">
                <a:latin typeface="Trebuchet MS" pitchFamily="34" charset="0"/>
                <a:ea typeface="+mn-ea"/>
                <a:cs typeface="+mn-cs"/>
              </a:rPr>
            </a:br>
            <a:r>
              <a:rPr lang="en-AU" altLang="en-AU" sz="2200" b="1" dirty="0">
                <a:latin typeface="Trebuchet MS" pitchFamily="34" charset="0"/>
                <a:ea typeface="+mn-ea"/>
                <a:cs typeface="+mn-cs"/>
              </a:rPr>
              <a:t>Busines</a:t>
            </a:r>
            <a:r>
              <a:rPr lang="en-AU" altLang="en-AU" sz="2200" b="1" dirty="0">
                <a:solidFill>
                  <a:srgbClr val="FFFFFF"/>
                </a:solidFill>
                <a:latin typeface="Trebuchet MS" pitchFamily="34" charset="0"/>
                <a:ea typeface="+mn-ea"/>
                <a:cs typeface="+mn-cs"/>
              </a:rPr>
              <a:t>s</a:t>
            </a:r>
          </a:p>
        </p:txBody>
      </p:sp>
      <p:sp>
        <p:nvSpPr>
          <p:cNvPr id="1188880" name="Oval 16"/>
          <p:cNvSpPr>
            <a:spLocks noChangeArrowheads="1"/>
          </p:cNvSpPr>
          <p:nvPr/>
        </p:nvSpPr>
        <p:spPr bwMode="auto">
          <a:xfrm>
            <a:off x="1738313" y="4478338"/>
            <a:ext cx="1885950" cy="1717675"/>
          </a:xfrm>
          <a:prstGeom prst="ellipse">
            <a:avLst/>
          </a:prstGeom>
          <a:gradFill rotWithShape="1">
            <a:gsLst>
              <a:gs pos="0">
                <a:schemeClr val="bg1"/>
              </a:gs>
              <a:gs pos="100000">
                <a:srgbClr val="33CCFF"/>
              </a:gs>
            </a:gsLst>
            <a:path path="shape">
              <a:fillToRect l="50000" t="50000" r="50000" b="50000"/>
            </a:path>
          </a:gradFill>
          <a:ln w="57150">
            <a:solidFill>
              <a:srgbClr val="FEB500"/>
            </a:solidFill>
            <a:round/>
            <a:headEnd/>
            <a:tailEnd/>
          </a:ln>
          <a:effectLst>
            <a:outerShdw dist="35921" dir="2700000" algn="ctr" rotWithShape="0">
              <a:schemeClr val="tx1">
                <a:alpha val="50000"/>
              </a:schemeClr>
            </a:outerShdw>
          </a:effectLst>
        </p:spPr>
        <p:txBody>
          <a:bodyPr wrap="none" lIns="0" tIns="0" rIns="0" bIns="0" anchor="ctr"/>
          <a:lstStyle/>
          <a:p>
            <a:pPr algn="ctr" defTabSz="762000" fontAlgn="auto">
              <a:lnSpc>
                <a:spcPct val="80000"/>
              </a:lnSpc>
              <a:spcBef>
                <a:spcPct val="50000"/>
              </a:spcBef>
              <a:spcAft>
                <a:spcPts val="0"/>
              </a:spcAft>
              <a:defRPr/>
            </a:pPr>
            <a:r>
              <a:rPr lang="en-AU" altLang="en-AU" sz="2200" b="1" dirty="0">
                <a:latin typeface="Trebuchet MS" pitchFamily="34" charset="0"/>
                <a:ea typeface="+mn-ea"/>
                <a:cs typeface="+mn-cs"/>
              </a:rPr>
              <a:t>Online</a:t>
            </a:r>
            <a:br>
              <a:rPr lang="en-AU" altLang="en-AU" sz="2200" b="1" dirty="0">
                <a:latin typeface="Trebuchet MS" pitchFamily="34" charset="0"/>
                <a:ea typeface="+mn-ea"/>
                <a:cs typeface="+mn-cs"/>
              </a:rPr>
            </a:br>
            <a:r>
              <a:rPr lang="en-AU" altLang="en-AU" sz="2200" b="1" dirty="0">
                <a:latin typeface="Trebuchet MS" pitchFamily="34" charset="0"/>
                <a:ea typeface="+mn-ea"/>
                <a:cs typeface="+mn-cs"/>
              </a:rPr>
              <a:t>Government</a:t>
            </a:r>
          </a:p>
        </p:txBody>
      </p:sp>
      <p:sp>
        <p:nvSpPr>
          <p:cNvPr id="1188881" name="Oval 17"/>
          <p:cNvSpPr>
            <a:spLocks noChangeArrowheads="1"/>
          </p:cNvSpPr>
          <p:nvPr/>
        </p:nvSpPr>
        <p:spPr bwMode="auto">
          <a:xfrm>
            <a:off x="5761038" y="1471613"/>
            <a:ext cx="1885950" cy="1717675"/>
          </a:xfrm>
          <a:prstGeom prst="ellipse">
            <a:avLst/>
          </a:prstGeom>
          <a:gradFill rotWithShape="1">
            <a:gsLst>
              <a:gs pos="0">
                <a:schemeClr val="bg1"/>
              </a:gs>
              <a:gs pos="100000">
                <a:srgbClr val="33CCFF"/>
              </a:gs>
            </a:gsLst>
            <a:path path="shape">
              <a:fillToRect l="50000" t="50000" r="50000" b="50000"/>
            </a:path>
          </a:gradFill>
          <a:ln w="57150">
            <a:solidFill>
              <a:srgbClr val="FEB500"/>
            </a:solidFill>
            <a:round/>
            <a:headEnd/>
            <a:tailEnd/>
          </a:ln>
          <a:effectLst>
            <a:outerShdw dist="35921" dir="2700000" algn="ctr" rotWithShape="0">
              <a:schemeClr val="tx1">
                <a:alpha val="50000"/>
              </a:schemeClr>
            </a:outerShdw>
          </a:effectLst>
        </p:spPr>
        <p:txBody>
          <a:bodyPr wrap="none" lIns="0" tIns="0" rIns="0" bIns="0" anchor="ctr"/>
          <a:lstStyle/>
          <a:p>
            <a:pPr algn="ctr" defTabSz="762000" fontAlgn="auto">
              <a:lnSpc>
                <a:spcPct val="80000"/>
              </a:lnSpc>
              <a:spcBef>
                <a:spcPct val="50000"/>
              </a:spcBef>
              <a:spcAft>
                <a:spcPts val="0"/>
              </a:spcAft>
              <a:defRPr/>
            </a:pPr>
            <a:r>
              <a:rPr lang="en-AU" altLang="en-AU" sz="2200" b="1" dirty="0">
                <a:latin typeface="Trebuchet MS" pitchFamily="34" charset="0"/>
                <a:ea typeface="+mn-ea"/>
                <a:cs typeface="+mn-cs"/>
              </a:rPr>
              <a:t>Online</a:t>
            </a:r>
            <a:br>
              <a:rPr lang="en-AU" altLang="en-AU" sz="2200" b="1" dirty="0">
                <a:latin typeface="Trebuchet MS" pitchFamily="34" charset="0"/>
                <a:ea typeface="+mn-ea"/>
                <a:cs typeface="+mn-cs"/>
              </a:rPr>
            </a:br>
            <a:r>
              <a:rPr lang="en-AU" altLang="en-AU" sz="2200" b="1" dirty="0">
                <a:latin typeface="Trebuchet MS" pitchFamily="34" charset="0"/>
                <a:ea typeface="+mn-ea"/>
                <a:cs typeface="+mn-cs"/>
              </a:rPr>
              <a:t>Community</a:t>
            </a:r>
            <a:br>
              <a:rPr lang="en-AU" altLang="en-AU" sz="2200" b="1" dirty="0">
                <a:latin typeface="Trebuchet MS" pitchFamily="34" charset="0"/>
                <a:ea typeface="+mn-ea"/>
                <a:cs typeface="+mn-cs"/>
              </a:rPr>
            </a:br>
            <a:r>
              <a:rPr lang="en-AU" altLang="en-AU" sz="2200" b="1" dirty="0">
                <a:latin typeface="Trebuchet MS" pitchFamily="34" charset="0"/>
                <a:ea typeface="+mn-ea"/>
                <a:cs typeface="+mn-cs"/>
              </a:rPr>
              <a:t>Groups</a:t>
            </a:r>
          </a:p>
        </p:txBody>
      </p:sp>
    </p:spTree>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Andrew Kim\Google Drive\Projects\ACIIC\ACIIC image_light.jpg"/>
          <p:cNvPicPr>
            <a:picLocks noChangeAspect="1" noChangeArrowheads="1"/>
          </p:cNvPicPr>
          <p:nvPr/>
        </p:nvPicPr>
        <p:blipFill rotWithShape="1">
          <a:blip r:embed="rId3">
            <a:extLst>
              <a:ext uri="{28A0092B-C50C-407E-A947-70E740481C1C}">
                <a14:useLocalDpi xmlns:a14="http://schemas.microsoft.com/office/drawing/2010/main" val="0"/>
              </a:ext>
            </a:extLst>
          </a:blip>
          <a:srcRect r="17003"/>
          <a:stretch/>
        </p:blipFill>
        <p:spPr bwMode="auto">
          <a:xfrm>
            <a:off x="-1" y="-1"/>
            <a:ext cx="9144001" cy="688576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 y="188640"/>
            <a:ext cx="9144001" cy="640871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extBox 11"/>
          <p:cNvSpPr txBox="1"/>
          <p:nvPr/>
        </p:nvSpPr>
        <p:spPr>
          <a:xfrm>
            <a:off x="4412635" y="6016765"/>
            <a:ext cx="4464496" cy="854080"/>
          </a:xfrm>
          <a:prstGeom prst="rect">
            <a:avLst/>
          </a:prstGeom>
          <a:noFill/>
        </p:spPr>
        <p:txBody>
          <a:bodyPr wrap="square" rtlCol="0">
            <a:spAutoFit/>
          </a:bodyPr>
          <a:lstStyle/>
          <a:p>
            <a:pPr algn="r">
              <a:lnSpc>
                <a:spcPct val="150000"/>
              </a:lnSpc>
            </a:pPr>
            <a:r>
              <a:rPr lang="en-AU" altLang="en-US" sz="1100" b="1" dirty="0"/>
              <a:t>Australian </a:t>
            </a:r>
            <a:r>
              <a:rPr lang="en-AU" altLang="en-US" sz="1100" b="1" dirty="0" smtClean="0"/>
              <a:t>Centre for Innovation</a:t>
            </a:r>
          </a:p>
          <a:p>
            <a:pPr algn="r">
              <a:lnSpc>
                <a:spcPct val="150000"/>
              </a:lnSpc>
            </a:pPr>
            <a:r>
              <a:rPr lang="en-AU" sz="1100" i="1" dirty="0" smtClean="0"/>
              <a:t>Addressing </a:t>
            </a:r>
            <a:r>
              <a:rPr lang="en-AU" sz="1100" i="1" dirty="0"/>
              <a:t>the challenges of the future through innovation</a:t>
            </a:r>
          </a:p>
          <a:p>
            <a:pPr algn="r">
              <a:lnSpc>
                <a:spcPct val="150000"/>
              </a:lnSpc>
            </a:pPr>
            <a:endParaRPr lang="en-AU" altLang="en-US" sz="1100" b="1" dirty="0" smtClean="0"/>
          </a:p>
        </p:txBody>
      </p:sp>
      <p:pic>
        <p:nvPicPr>
          <p:cNvPr id="1028" name="Picture 4" descr="C:\Users\Andrew Kim\Google Drive\Projects\ACIIC\ACIIC_logo_cropped.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2917"/>
          <a:stretch/>
        </p:blipFill>
        <p:spPr bwMode="auto">
          <a:xfrm>
            <a:off x="7612334" y="5229200"/>
            <a:ext cx="1201680" cy="818397"/>
          </a:xfrm>
          <a:prstGeom prst="rect">
            <a:avLst/>
          </a:prstGeom>
          <a:noFill/>
          <a:extLst>
            <a:ext uri="{909E8E84-426E-40DD-AFC4-6F175D3DCCD1}">
              <a14:hiddenFill xmlns:a14="http://schemas.microsoft.com/office/drawing/2010/main">
                <a:solidFill>
                  <a:srgbClr val="FFFFFF"/>
                </a:solidFill>
              </a14:hiddenFill>
            </a:ext>
          </a:extLst>
        </p:spPr>
      </p:pic>
      <p:sp>
        <p:nvSpPr>
          <p:cNvPr id="22" name="Title 1"/>
          <p:cNvSpPr>
            <a:spLocks noGrp="1"/>
          </p:cNvSpPr>
          <p:nvPr>
            <p:ph type="title"/>
          </p:nvPr>
        </p:nvSpPr>
        <p:spPr>
          <a:xfrm>
            <a:off x="251520" y="332656"/>
            <a:ext cx="8496944" cy="1224136"/>
          </a:xfrm>
        </p:spPr>
        <p:txBody>
          <a:bodyPr>
            <a:normAutofit fontScale="90000"/>
          </a:bodyPr>
          <a:lstStyle/>
          <a:p>
            <a:r>
              <a:rPr lang="en-AU" b="1" dirty="0" smtClean="0">
                <a:solidFill>
                  <a:schemeClr val="tx1">
                    <a:lumMod val="75000"/>
                    <a:lumOff val="25000"/>
                  </a:schemeClr>
                </a:solidFill>
              </a:rPr>
              <a:t>The Challenge of Predicting Technology and its Effects</a:t>
            </a:r>
            <a:endParaRPr lang="en-AU" b="1" dirty="0">
              <a:solidFill>
                <a:schemeClr val="tx1">
                  <a:lumMod val="75000"/>
                  <a:lumOff val="25000"/>
                </a:schemeClr>
              </a:solidFill>
            </a:endParaRPr>
          </a:p>
        </p:txBody>
      </p:sp>
      <p:sp>
        <p:nvSpPr>
          <p:cNvPr id="23" name="Content Placeholder 2"/>
          <p:cNvSpPr>
            <a:spLocks noGrp="1"/>
          </p:cNvSpPr>
          <p:nvPr>
            <p:ph idx="1"/>
          </p:nvPr>
        </p:nvSpPr>
        <p:spPr>
          <a:xfrm>
            <a:off x="0" y="1628800"/>
            <a:ext cx="8877131" cy="4104456"/>
          </a:xfrm>
        </p:spPr>
        <p:txBody>
          <a:bodyPr>
            <a:noAutofit/>
          </a:bodyPr>
          <a:lstStyle/>
          <a:p>
            <a:pPr>
              <a:lnSpc>
                <a:spcPct val="90000"/>
              </a:lnSpc>
              <a:defRPr/>
            </a:pPr>
            <a:r>
              <a:rPr lang="en-AU" sz="1800" dirty="0" smtClean="0"/>
              <a:t>Bell’s talking telegraph only </a:t>
            </a:r>
            <a:r>
              <a:rPr lang="en-AU" sz="1800" dirty="0"/>
              <a:t>creates interest in scientific </a:t>
            </a:r>
            <a:r>
              <a:rPr lang="en-AU" sz="1800" dirty="0" smtClean="0"/>
              <a:t>circles</a:t>
            </a:r>
            <a:r>
              <a:rPr lang="en-AU" sz="1800" dirty="0"/>
              <a:t>;</a:t>
            </a:r>
            <a:r>
              <a:rPr lang="en-AU" sz="1800" dirty="0" smtClean="0"/>
              <a:t> as </a:t>
            </a:r>
            <a:r>
              <a:rPr lang="en-AU" sz="1800" dirty="0"/>
              <a:t>a toy it is beautiful; </a:t>
            </a:r>
            <a:r>
              <a:rPr lang="en-AU" sz="1800" dirty="0" smtClean="0"/>
              <a:t>but its </a:t>
            </a:r>
            <a:r>
              <a:rPr lang="en-AU" sz="1800" dirty="0"/>
              <a:t>commercial value will be </a:t>
            </a:r>
            <a:r>
              <a:rPr lang="en-AU" sz="1800" dirty="0" smtClean="0"/>
              <a:t>limited (Elisha Gray, 1876)</a:t>
            </a:r>
          </a:p>
          <a:p>
            <a:pPr>
              <a:lnSpc>
                <a:spcPct val="90000"/>
              </a:lnSpc>
              <a:defRPr/>
            </a:pPr>
            <a:r>
              <a:rPr lang="en-AU" altLang="en-US" sz="1800" dirty="0" smtClean="0"/>
              <a:t>The </a:t>
            </a:r>
            <a:r>
              <a:rPr lang="en-AU" altLang="en-US" sz="1800" dirty="0"/>
              <a:t>horse is here to stay, the automobile is a novelty (Michigan Bank manager to Henry Ford, 1908)</a:t>
            </a:r>
          </a:p>
          <a:p>
            <a:pPr>
              <a:lnSpc>
                <a:spcPct val="90000"/>
              </a:lnSpc>
              <a:defRPr/>
            </a:pPr>
            <a:r>
              <a:rPr lang="en-AU" altLang="en-US" sz="1800" dirty="0"/>
              <a:t>Who the hell wants to hear actors talk? (Jack Warner, 1930)</a:t>
            </a:r>
          </a:p>
          <a:p>
            <a:pPr>
              <a:lnSpc>
                <a:spcPct val="90000"/>
              </a:lnSpc>
              <a:defRPr/>
            </a:pPr>
            <a:r>
              <a:rPr lang="en-AU" altLang="en-US" sz="1800" dirty="0"/>
              <a:t>There is a world market for about five computers (Thomas Watson, IBM, 1943)</a:t>
            </a:r>
          </a:p>
          <a:p>
            <a:pPr>
              <a:lnSpc>
                <a:spcPct val="90000"/>
              </a:lnSpc>
              <a:defRPr/>
            </a:pPr>
            <a:r>
              <a:rPr lang="en-AU" altLang="en-US" sz="1800" dirty="0"/>
              <a:t>Guitar music is on the way out (Decca Records rejecting Beatles, 1962)</a:t>
            </a:r>
          </a:p>
          <a:p>
            <a:pPr>
              <a:lnSpc>
                <a:spcPct val="90000"/>
              </a:lnSpc>
              <a:defRPr/>
            </a:pPr>
            <a:r>
              <a:rPr lang="en-AU" altLang="en-US" sz="1800" dirty="0"/>
              <a:t>If anything will remain unchanged, it is the role of women (David Riesman, 1967</a:t>
            </a:r>
            <a:r>
              <a:rPr lang="en-AU" altLang="en-US" sz="1800" dirty="0" smtClean="0"/>
              <a:t>)</a:t>
            </a:r>
          </a:p>
          <a:p>
            <a:pPr>
              <a:lnSpc>
                <a:spcPct val="90000"/>
              </a:lnSpc>
              <a:defRPr/>
            </a:pPr>
            <a:r>
              <a:rPr lang="en-AU" sz="1800" dirty="0"/>
              <a:t>B</a:t>
            </a:r>
            <a:r>
              <a:rPr lang="en-AU" sz="1800" dirty="0" smtClean="0"/>
              <a:t>efore </a:t>
            </a:r>
            <a:r>
              <a:rPr lang="en-AU" sz="1800" dirty="0"/>
              <a:t>the year 2000 is over, the first child will have been born on the </a:t>
            </a:r>
            <a:r>
              <a:rPr lang="en-AU" sz="1800" dirty="0" smtClean="0"/>
              <a:t>moon (Werner von Braun, 1972) </a:t>
            </a:r>
          </a:p>
          <a:p>
            <a:pPr>
              <a:lnSpc>
                <a:spcPct val="90000"/>
              </a:lnSpc>
              <a:defRPr/>
            </a:pPr>
            <a:r>
              <a:rPr lang="en-AU" altLang="en-US" sz="1800" dirty="0" smtClean="0"/>
              <a:t>The </a:t>
            </a:r>
            <a:r>
              <a:rPr lang="en-AU" altLang="en-US" sz="1800" dirty="0"/>
              <a:t>Internet is full. Go away. (T-shirt, 1995) </a:t>
            </a:r>
            <a:endParaRPr lang="en-AU" altLang="en-US" sz="1800" dirty="0" smtClean="0"/>
          </a:p>
          <a:p>
            <a:pPr>
              <a:lnSpc>
                <a:spcPct val="90000"/>
              </a:lnSpc>
              <a:defRPr/>
            </a:pPr>
            <a:r>
              <a:rPr lang="en-AU" altLang="en-US" sz="1800" dirty="0" smtClean="0"/>
              <a:t>No-one will buy anything over the Web (Newsweek, 1995)</a:t>
            </a:r>
          </a:p>
          <a:p>
            <a:pPr>
              <a:lnSpc>
                <a:spcPct val="90000"/>
              </a:lnSpc>
              <a:defRPr/>
            </a:pPr>
            <a:r>
              <a:rPr lang="en-AU" altLang="en-US" sz="1800" dirty="0"/>
              <a:t>Spam will be gone within two years (Bill Gates, 2004)</a:t>
            </a:r>
          </a:p>
          <a:p>
            <a:pPr marL="0" indent="0">
              <a:lnSpc>
                <a:spcPct val="90000"/>
              </a:lnSpc>
              <a:buNone/>
              <a:defRPr/>
            </a:pPr>
            <a:endParaRPr lang="en-AU" altLang="en-US" sz="1800" dirty="0"/>
          </a:p>
        </p:txBody>
      </p:sp>
    </p:spTree>
    <p:extLst>
      <p:ext uri="{BB962C8B-B14F-4D97-AF65-F5344CB8AC3E}">
        <p14:creationId xmlns:p14="http://schemas.microsoft.com/office/powerpoint/2010/main" val="122600249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Andrew Kim\Google Drive\Projects\ACIIC\ACIIC image_light.jpg"/>
          <p:cNvPicPr>
            <a:picLocks noChangeAspect="1" noChangeArrowheads="1"/>
          </p:cNvPicPr>
          <p:nvPr/>
        </p:nvPicPr>
        <p:blipFill rotWithShape="1">
          <a:blip r:embed="rId3">
            <a:extLst>
              <a:ext uri="{28A0092B-C50C-407E-A947-70E740481C1C}">
                <a14:useLocalDpi xmlns:a14="http://schemas.microsoft.com/office/drawing/2010/main" val="0"/>
              </a:ext>
            </a:extLst>
          </a:blip>
          <a:srcRect r="17003"/>
          <a:stretch/>
        </p:blipFill>
        <p:spPr bwMode="auto">
          <a:xfrm>
            <a:off x="-1" y="-1"/>
            <a:ext cx="9144001" cy="688576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 y="188640"/>
            <a:ext cx="9144001" cy="640871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extBox 11"/>
          <p:cNvSpPr txBox="1"/>
          <p:nvPr/>
        </p:nvSpPr>
        <p:spPr>
          <a:xfrm>
            <a:off x="4412635" y="6016765"/>
            <a:ext cx="4464496" cy="854080"/>
          </a:xfrm>
          <a:prstGeom prst="rect">
            <a:avLst/>
          </a:prstGeom>
          <a:noFill/>
        </p:spPr>
        <p:txBody>
          <a:bodyPr wrap="square" rtlCol="0">
            <a:spAutoFit/>
          </a:bodyPr>
          <a:lstStyle/>
          <a:p>
            <a:pPr algn="r">
              <a:lnSpc>
                <a:spcPct val="150000"/>
              </a:lnSpc>
            </a:pPr>
            <a:r>
              <a:rPr lang="en-AU" altLang="en-US" sz="1100" b="1" dirty="0"/>
              <a:t>Australian </a:t>
            </a:r>
            <a:r>
              <a:rPr lang="en-AU" altLang="en-US" sz="1100" b="1" dirty="0" smtClean="0"/>
              <a:t>Centre for Innovation</a:t>
            </a:r>
          </a:p>
          <a:p>
            <a:pPr algn="r">
              <a:lnSpc>
                <a:spcPct val="150000"/>
              </a:lnSpc>
            </a:pPr>
            <a:r>
              <a:rPr lang="en-AU" sz="1100" i="1" dirty="0" smtClean="0"/>
              <a:t>Addressing </a:t>
            </a:r>
            <a:r>
              <a:rPr lang="en-AU" sz="1100" i="1" dirty="0"/>
              <a:t>the challenges of the future through innovation</a:t>
            </a:r>
          </a:p>
          <a:p>
            <a:pPr algn="r">
              <a:lnSpc>
                <a:spcPct val="150000"/>
              </a:lnSpc>
            </a:pPr>
            <a:endParaRPr lang="en-AU" altLang="en-US" sz="1100" b="1" dirty="0" smtClean="0"/>
          </a:p>
        </p:txBody>
      </p:sp>
      <p:pic>
        <p:nvPicPr>
          <p:cNvPr id="1028" name="Picture 4" descr="C:\Users\Andrew Kim\Google Drive\Projects\ACIIC\ACIIC_logo_cropped.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2917"/>
          <a:stretch/>
        </p:blipFill>
        <p:spPr bwMode="auto">
          <a:xfrm>
            <a:off x="7612334" y="5229200"/>
            <a:ext cx="1201680" cy="818397"/>
          </a:xfrm>
          <a:prstGeom prst="rect">
            <a:avLst/>
          </a:prstGeom>
          <a:noFill/>
          <a:extLst>
            <a:ext uri="{909E8E84-426E-40DD-AFC4-6F175D3DCCD1}">
              <a14:hiddenFill xmlns:a14="http://schemas.microsoft.com/office/drawing/2010/main">
                <a:solidFill>
                  <a:srgbClr val="FFFFFF"/>
                </a:solidFill>
              </a14:hiddenFill>
            </a:ext>
          </a:extLst>
        </p:spPr>
      </p:pic>
      <p:sp>
        <p:nvSpPr>
          <p:cNvPr id="22" name="Title 1"/>
          <p:cNvSpPr>
            <a:spLocks noGrp="1"/>
          </p:cNvSpPr>
          <p:nvPr>
            <p:ph type="title"/>
          </p:nvPr>
        </p:nvSpPr>
        <p:spPr>
          <a:xfrm>
            <a:off x="14370" y="244292"/>
            <a:ext cx="9094133" cy="1224136"/>
          </a:xfrm>
        </p:spPr>
        <p:txBody>
          <a:bodyPr>
            <a:noAutofit/>
          </a:bodyPr>
          <a:lstStyle/>
          <a:p>
            <a:r>
              <a:rPr lang="en-AU" sz="3200" b="1" dirty="0" smtClean="0">
                <a:solidFill>
                  <a:schemeClr val="tx1">
                    <a:lumMod val="75000"/>
                    <a:lumOff val="25000"/>
                  </a:schemeClr>
                </a:solidFill>
              </a:rPr>
              <a:t>Predicting Technology and its Effects –</a:t>
            </a:r>
            <a:r>
              <a:rPr lang="en-AU" sz="3200" b="1" i="1" dirty="0" smtClean="0">
                <a:solidFill>
                  <a:schemeClr val="tx1">
                    <a:lumMod val="75000"/>
                    <a:lumOff val="25000"/>
                  </a:schemeClr>
                </a:solidFill>
              </a:rPr>
              <a:t>Technological Trends and National Policy </a:t>
            </a:r>
            <a:r>
              <a:rPr lang="en-AU" sz="2400" b="1" dirty="0" smtClean="0">
                <a:solidFill>
                  <a:schemeClr val="tx1">
                    <a:lumMod val="75000"/>
                    <a:lumOff val="25000"/>
                  </a:schemeClr>
                </a:solidFill>
              </a:rPr>
              <a:t>(1937)</a:t>
            </a:r>
            <a:endParaRPr lang="en-AU" sz="2400" b="1" dirty="0">
              <a:solidFill>
                <a:schemeClr val="tx1">
                  <a:lumMod val="75000"/>
                  <a:lumOff val="25000"/>
                </a:schemeClr>
              </a:solidFill>
            </a:endParaRPr>
          </a:p>
        </p:txBody>
      </p:sp>
      <p:sp>
        <p:nvSpPr>
          <p:cNvPr id="23" name="Content Placeholder 2"/>
          <p:cNvSpPr>
            <a:spLocks noGrp="1"/>
          </p:cNvSpPr>
          <p:nvPr>
            <p:ph idx="1"/>
          </p:nvPr>
        </p:nvSpPr>
        <p:spPr>
          <a:xfrm>
            <a:off x="14370" y="1657069"/>
            <a:ext cx="8662086" cy="4076187"/>
          </a:xfrm>
        </p:spPr>
        <p:txBody>
          <a:bodyPr>
            <a:noAutofit/>
          </a:bodyPr>
          <a:lstStyle/>
          <a:p>
            <a:pPr>
              <a:lnSpc>
                <a:spcPct val="90000"/>
              </a:lnSpc>
              <a:defRPr/>
            </a:pPr>
            <a:r>
              <a:rPr lang="en-AU" sz="2400" dirty="0" smtClean="0"/>
              <a:t>Needs focussed, identified thirteen key technologies within a 15-20 year time horizon</a:t>
            </a:r>
          </a:p>
          <a:p>
            <a:pPr>
              <a:lnSpc>
                <a:spcPct val="90000"/>
              </a:lnSpc>
              <a:defRPr/>
            </a:pPr>
            <a:r>
              <a:rPr lang="en-AU" sz="2400" dirty="0" smtClean="0"/>
              <a:t>Identified predicted uses, market timing and impact, and social implications</a:t>
            </a:r>
          </a:p>
          <a:p>
            <a:pPr>
              <a:lnSpc>
                <a:spcPct val="90000"/>
              </a:lnSpc>
              <a:defRPr/>
            </a:pPr>
            <a:r>
              <a:rPr lang="en-AU" altLang="en-US" sz="2400" dirty="0" smtClean="0"/>
              <a:t>Television, facsimile transmission, air conditioning, mechanical cotton picker, synthetic rubber – essentially correct on all counts</a:t>
            </a:r>
          </a:p>
          <a:p>
            <a:pPr>
              <a:lnSpc>
                <a:spcPct val="90000"/>
              </a:lnSpc>
              <a:defRPr/>
            </a:pPr>
            <a:r>
              <a:rPr lang="en-AU" sz="2400" dirty="0" smtClean="0"/>
              <a:t>Cotton/wool substitute and photo-electric eye – optimistic timing, different form and uses</a:t>
            </a:r>
          </a:p>
          <a:p>
            <a:pPr>
              <a:lnSpc>
                <a:spcPct val="90000"/>
              </a:lnSpc>
              <a:defRPr/>
            </a:pPr>
            <a:r>
              <a:rPr lang="en-AU" sz="2400" dirty="0" smtClean="0"/>
              <a:t>Steep flight aircraft, prefabricated housing, automobile trailers, tray agriculture, gasoline from coal - </a:t>
            </a:r>
            <a:r>
              <a:rPr lang="en-AU" altLang="en-US" sz="2400" dirty="0"/>
              <a:t>essentially </a:t>
            </a:r>
            <a:r>
              <a:rPr lang="en-AU" altLang="en-US" sz="2400" dirty="0" smtClean="0"/>
              <a:t>wrong on </a:t>
            </a:r>
            <a:r>
              <a:rPr lang="en-AU" altLang="en-US" sz="2400" dirty="0"/>
              <a:t>all counts</a:t>
            </a:r>
          </a:p>
          <a:p>
            <a:pPr>
              <a:lnSpc>
                <a:spcPct val="90000"/>
              </a:lnSpc>
              <a:defRPr/>
            </a:pPr>
            <a:endParaRPr lang="en-AU" sz="1800" dirty="0" smtClean="0"/>
          </a:p>
        </p:txBody>
      </p:sp>
    </p:spTree>
    <p:extLst>
      <p:ext uri="{BB962C8B-B14F-4D97-AF65-F5344CB8AC3E}">
        <p14:creationId xmlns:p14="http://schemas.microsoft.com/office/powerpoint/2010/main" val="353347848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Andrew Kim\Google Drive\Projects\ACIIC\ACIIC image_light.jpg"/>
          <p:cNvPicPr>
            <a:picLocks noChangeAspect="1" noChangeArrowheads="1"/>
          </p:cNvPicPr>
          <p:nvPr/>
        </p:nvPicPr>
        <p:blipFill rotWithShape="1">
          <a:blip r:embed="rId3">
            <a:extLst>
              <a:ext uri="{28A0092B-C50C-407E-A947-70E740481C1C}">
                <a14:useLocalDpi xmlns:a14="http://schemas.microsoft.com/office/drawing/2010/main" val="0"/>
              </a:ext>
            </a:extLst>
          </a:blip>
          <a:srcRect r="17003"/>
          <a:stretch/>
        </p:blipFill>
        <p:spPr bwMode="auto">
          <a:xfrm>
            <a:off x="-1" y="-1"/>
            <a:ext cx="9144001" cy="688576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 y="188640"/>
            <a:ext cx="9144001" cy="640871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extBox 11"/>
          <p:cNvSpPr txBox="1"/>
          <p:nvPr/>
        </p:nvSpPr>
        <p:spPr>
          <a:xfrm>
            <a:off x="4412635" y="6016765"/>
            <a:ext cx="4464496" cy="854080"/>
          </a:xfrm>
          <a:prstGeom prst="rect">
            <a:avLst/>
          </a:prstGeom>
          <a:noFill/>
        </p:spPr>
        <p:txBody>
          <a:bodyPr wrap="square" rtlCol="0">
            <a:spAutoFit/>
          </a:bodyPr>
          <a:lstStyle/>
          <a:p>
            <a:pPr algn="r">
              <a:lnSpc>
                <a:spcPct val="150000"/>
              </a:lnSpc>
            </a:pPr>
            <a:r>
              <a:rPr lang="en-AU" altLang="en-US" sz="1100" b="1" dirty="0"/>
              <a:t>Australian </a:t>
            </a:r>
            <a:r>
              <a:rPr lang="en-AU" altLang="en-US" sz="1100" b="1" dirty="0" smtClean="0"/>
              <a:t>Centre for Innovation</a:t>
            </a:r>
          </a:p>
          <a:p>
            <a:pPr algn="r">
              <a:lnSpc>
                <a:spcPct val="150000"/>
              </a:lnSpc>
            </a:pPr>
            <a:r>
              <a:rPr lang="en-AU" sz="1100" i="1" dirty="0" smtClean="0"/>
              <a:t>Addressing </a:t>
            </a:r>
            <a:r>
              <a:rPr lang="en-AU" sz="1100" i="1" dirty="0"/>
              <a:t>the challenges of the future through innovation</a:t>
            </a:r>
          </a:p>
          <a:p>
            <a:pPr algn="r">
              <a:lnSpc>
                <a:spcPct val="150000"/>
              </a:lnSpc>
            </a:pPr>
            <a:endParaRPr lang="en-AU" altLang="en-US" sz="1100" b="1" dirty="0" smtClean="0"/>
          </a:p>
        </p:txBody>
      </p:sp>
      <p:pic>
        <p:nvPicPr>
          <p:cNvPr id="1028" name="Picture 4" descr="C:\Users\Andrew Kim\Google Drive\Projects\ACIIC\ACIIC_logo_cropped.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2917"/>
          <a:stretch/>
        </p:blipFill>
        <p:spPr bwMode="auto">
          <a:xfrm>
            <a:off x="7612334" y="5229200"/>
            <a:ext cx="1201680" cy="818397"/>
          </a:xfrm>
          <a:prstGeom prst="rect">
            <a:avLst/>
          </a:prstGeom>
          <a:noFill/>
          <a:extLst>
            <a:ext uri="{909E8E84-426E-40DD-AFC4-6F175D3DCCD1}">
              <a14:hiddenFill xmlns:a14="http://schemas.microsoft.com/office/drawing/2010/main">
                <a:solidFill>
                  <a:srgbClr val="FFFFFF"/>
                </a:solidFill>
              </a14:hiddenFill>
            </a:ext>
          </a:extLst>
        </p:spPr>
      </p:pic>
      <p:sp>
        <p:nvSpPr>
          <p:cNvPr id="22" name="Title 1"/>
          <p:cNvSpPr>
            <a:spLocks noGrp="1"/>
          </p:cNvSpPr>
          <p:nvPr>
            <p:ph type="title"/>
          </p:nvPr>
        </p:nvSpPr>
        <p:spPr>
          <a:xfrm>
            <a:off x="14370" y="244292"/>
            <a:ext cx="9094133" cy="1224136"/>
          </a:xfrm>
        </p:spPr>
        <p:txBody>
          <a:bodyPr>
            <a:noAutofit/>
          </a:bodyPr>
          <a:lstStyle/>
          <a:p>
            <a:r>
              <a:rPr lang="en-AU" sz="3200" b="1" dirty="0" smtClean="0">
                <a:solidFill>
                  <a:schemeClr val="tx1">
                    <a:lumMod val="75000"/>
                    <a:lumOff val="25000"/>
                  </a:schemeClr>
                </a:solidFill>
              </a:rPr>
              <a:t>Our Challenge</a:t>
            </a:r>
            <a:br>
              <a:rPr lang="en-AU" sz="3200" b="1" dirty="0" smtClean="0">
                <a:solidFill>
                  <a:schemeClr val="tx1">
                    <a:lumMod val="75000"/>
                    <a:lumOff val="25000"/>
                  </a:schemeClr>
                </a:solidFill>
              </a:rPr>
            </a:br>
            <a:r>
              <a:rPr lang="en-AU" sz="2400" b="1" dirty="0" smtClean="0">
                <a:solidFill>
                  <a:schemeClr val="tx1">
                    <a:lumMod val="75000"/>
                    <a:lumOff val="25000"/>
                  </a:schemeClr>
                </a:solidFill>
              </a:rPr>
              <a:t>(2014)</a:t>
            </a:r>
            <a:endParaRPr lang="en-AU" sz="2400" b="1" dirty="0">
              <a:solidFill>
                <a:schemeClr val="tx1">
                  <a:lumMod val="75000"/>
                  <a:lumOff val="25000"/>
                </a:schemeClr>
              </a:solidFill>
            </a:endParaRPr>
          </a:p>
        </p:txBody>
      </p:sp>
      <p:sp>
        <p:nvSpPr>
          <p:cNvPr id="23" name="Content Placeholder 2"/>
          <p:cNvSpPr>
            <a:spLocks noGrp="1"/>
          </p:cNvSpPr>
          <p:nvPr>
            <p:ph idx="1"/>
          </p:nvPr>
        </p:nvSpPr>
        <p:spPr>
          <a:xfrm>
            <a:off x="539552" y="1412777"/>
            <a:ext cx="8136904" cy="4320480"/>
          </a:xfrm>
        </p:spPr>
        <p:txBody>
          <a:bodyPr>
            <a:noAutofit/>
          </a:bodyPr>
          <a:lstStyle/>
          <a:p>
            <a:pPr>
              <a:lnSpc>
                <a:spcPct val="90000"/>
              </a:lnSpc>
              <a:defRPr/>
            </a:pPr>
            <a:r>
              <a:rPr lang="en-AU" sz="2400" dirty="0"/>
              <a:t>G</a:t>
            </a:r>
            <a:r>
              <a:rPr lang="en-AU" sz="2400" dirty="0" smtClean="0"/>
              <a:t>lobal </a:t>
            </a:r>
            <a:r>
              <a:rPr lang="en-AU" sz="2400" dirty="0"/>
              <a:t>population </a:t>
            </a:r>
            <a:r>
              <a:rPr lang="en-AU" sz="2400" dirty="0" smtClean="0"/>
              <a:t>growth – 2.5B in 1943, 7.2B today, 8.3-10.9 B by 2050</a:t>
            </a:r>
          </a:p>
          <a:p>
            <a:pPr>
              <a:lnSpc>
                <a:spcPct val="90000"/>
              </a:lnSpc>
              <a:defRPr/>
            </a:pPr>
            <a:r>
              <a:rPr lang="en-AU" sz="2400" dirty="0" smtClean="0"/>
              <a:t>2.5B people in China, India and other developing counties will enter the ‘middle class’ by 2030</a:t>
            </a:r>
          </a:p>
          <a:p>
            <a:pPr>
              <a:lnSpc>
                <a:spcPct val="90000"/>
              </a:lnSpc>
              <a:defRPr/>
            </a:pPr>
            <a:r>
              <a:rPr lang="en-AU" sz="2400" dirty="0" smtClean="0"/>
              <a:t>Increased demand on already constrained </a:t>
            </a:r>
            <a:r>
              <a:rPr lang="en-AU" sz="2400" dirty="0"/>
              <a:t>resources of food, water, energy and </a:t>
            </a:r>
            <a:r>
              <a:rPr lang="en-AU" sz="2400" dirty="0" smtClean="0"/>
              <a:t>minerals</a:t>
            </a:r>
          </a:p>
          <a:p>
            <a:pPr>
              <a:lnSpc>
                <a:spcPct val="90000"/>
              </a:lnSpc>
              <a:defRPr/>
            </a:pPr>
            <a:r>
              <a:rPr lang="en-AU" sz="2400" dirty="0"/>
              <a:t>N</a:t>
            </a:r>
            <a:r>
              <a:rPr lang="en-AU" sz="2400" dirty="0" smtClean="0"/>
              <a:t>on-sustainability </a:t>
            </a:r>
            <a:r>
              <a:rPr lang="en-AU" sz="2400" dirty="0"/>
              <a:t>of many current industrial practices, and the growing levels of pollution and environmental </a:t>
            </a:r>
            <a:r>
              <a:rPr lang="en-AU" sz="2400" dirty="0" smtClean="0"/>
              <a:t>degradation</a:t>
            </a:r>
            <a:endParaRPr lang="en-AU" sz="2400" dirty="0"/>
          </a:p>
          <a:p>
            <a:pPr>
              <a:lnSpc>
                <a:spcPct val="90000"/>
              </a:lnSpc>
              <a:defRPr/>
            </a:pPr>
            <a:r>
              <a:rPr lang="en-AU" sz="2400" dirty="0" smtClean="0"/>
              <a:t>Climate change</a:t>
            </a:r>
          </a:p>
        </p:txBody>
      </p:sp>
    </p:spTree>
    <p:extLst>
      <p:ext uri="{BB962C8B-B14F-4D97-AF65-F5344CB8AC3E}">
        <p14:creationId xmlns:p14="http://schemas.microsoft.com/office/powerpoint/2010/main" val="198530300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Andrew Kim\Google Drive\Projects\ACIIC\ACIIC image_light.jpg"/>
          <p:cNvPicPr>
            <a:picLocks noChangeAspect="1" noChangeArrowheads="1"/>
          </p:cNvPicPr>
          <p:nvPr/>
        </p:nvPicPr>
        <p:blipFill rotWithShape="1">
          <a:blip r:embed="rId3">
            <a:extLst>
              <a:ext uri="{28A0092B-C50C-407E-A947-70E740481C1C}">
                <a14:useLocalDpi xmlns:a14="http://schemas.microsoft.com/office/drawing/2010/main" val="0"/>
              </a:ext>
            </a:extLst>
          </a:blip>
          <a:srcRect r="17003"/>
          <a:stretch/>
        </p:blipFill>
        <p:spPr bwMode="auto">
          <a:xfrm>
            <a:off x="-1" y="-1"/>
            <a:ext cx="9144001" cy="688576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 y="188640"/>
            <a:ext cx="9144001" cy="640871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extBox 11"/>
          <p:cNvSpPr txBox="1"/>
          <p:nvPr/>
        </p:nvSpPr>
        <p:spPr>
          <a:xfrm>
            <a:off x="4412635" y="6016765"/>
            <a:ext cx="4464496" cy="854080"/>
          </a:xfrm>
          <a:prstGeom prst="rect">
            <a:avLst/>
          </a:prstGeom>
          <a:noFill/>
        </p:spPr>
        <p:txBody>
          <a:bodyPr wrap="square" rtlCol="0">
            <a:spAutoFit/>
          </a:bodyPr>
          <a:lstStyle/>
          <a:p>
            <a:pPr algn="r">
              <a:lnSpc>
                <a:spcPct val="150000"/>
              </a:lnSpc>
            </a:pPr>
            <a:r>
              <a:rPr lang="en-AU" altLang="en-US" sz="1100" b="1" dirty="0"/>
              <a:t>Australian </a:t>
            </a:r>
            <a:r>
              <a:rPr lang="en-AU" altLang="en-US" sz="1100" b="1" dirty="0" smtClean="0"/>
              <a:t>Centre for Innovation</a:t>
            </a:r>
          </a:p>
          <a:p>
            <a:pPr algn="r">
              <a:lnSpc>
                <a:spcPct val="150000"/>
              </a:lnSpc>
            </a:pPr>
            <a:r>
              <a:rPr lang="en-AU" sz="1100" i="1" dirty="0" smtClean="0"/>
              <a:t>Addressing </a:t>
            </a:r>
            <a:r>
              <a:rPr lang="en-AU" sz="1100" i="1" dirty="0"/>
              <a:t>the challenges of the future through innovation</a:t>
            </a:r>
          </a:p>
          <a:p>
            <a:pPr algn="r">
              <a:lnSpc>
                <a:spcPct val="150000"/>
              </a:lnSpc>
            </a:pPr>
            <a:endParaRPr lang="en-AU" altLang="en-US" sz="1100" b="1" dirty="0" smtClean="0"/>
          </a:p>
        </p:txBody>
      </p:sp>
      <p:pic>
        <p:nvPicPr>
          <p:cNvPr id="1028" name="Picture 4" descr="C:\Users\Andrew Kim\Google Drive\Projects\ACIIC\ACIIC_logo_cropped.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2917"/>
          <a:stretch/>
        </p:blipFill>
        <p:spPr bwMode="auto">
          <a:xfrm>
            <a:off x="7612334" y="5229200"/>
            <a:ext cx="1201680" cy="818397"/>
          </a:xfrm>
          <a:prstGeom prst="rect">
            <a:avLst/>
          </a:prstGeom>
          <a:noFill/>
          <a:extLst>
            <a:ext uri="{909E8E84-426E-40DD-AFC4-6F175D3DCCD1}">
              <a14:hiddenFill xmlns:a14="http://schemas.microsoft.com/office/drawing/2010/main">
                <a:solidFill>
                  <a:srgbClr val="FFFFFF"/>
                </a:solidFill>
              </a14:hiddenFill>
            </a:ext>
          </a:extLst>
        </p:spPr>
      </p:pic>
      <p:sp>
        <p:nvSpPr>
          <p:cNvPr id="22" name="Title 1"/>
          <p:cNvSpPr>
            <a:spLocks noGrp="1"/>
          </p:cNvSpPr>
          <p:nvPr>
            <p:ph type="title"/>
          </p:nvPr>
        </p:nvSpPr>
        <p:spPr>
          <a:xfrm>
            <a:off x="14370" y="244292"/>
            <a:ext cx="9094133" cy="1224136"/>
          </a:xfrm>
        </p:spPr>
        <p:txBody>
          <a:bodyPr>
            <a:noAutofit/>
          </a:bodyPr>
          <a:lstStyle/>
          <a:p>
            <a:r>
              <a:rPr lang="en-AU" sz="3200" b="1" dirty="0" smtClean="0">
                <a:solidFill>
                  <a:schemeClr val="tx1">
                    <a:lumMod val="75000"/>
                    <a:lumOff val="25000"/>
                  </a:schemeClr>
                </a:solidFill>
              </a:rPr>
              <a:t>Our Opportunity </a:t>
            </a:r>
            <a:br>
              <a:rPr lang="en-AU" sz="3200" b="1" dirty="0" smtClean="0">
                <a:solidFill>
                  <a:schemeClr val="tx1">
                    <a:lumMod val="75000"/>
                    <a:lumOff val="25000"/>
                  </a:schemeClr>
                </a:solidFill>
              </a:rPr>
            </a:br>
            <a:r>
              <a:rPr lang="en-AU" sz="2400" b="1" dirty="0" smtClean="0">
                <a:solidFill>
                  <a:schemeClr val="tx1">
                    <a:lumMod val="75000"/>
                    <a:lumOff val="25000"/>
                  </a:schemeClr>
                </a:solidFill>
              </a:rPr>
              <a:t>(2014)</a:t>
            </a:r>
            <a:endParaRPr lang="en-AU" sz="2400" b="1" dirty="0">
              <a:solidFill>
                <a:schemeClr val="tx1">
                  <a:lumMod val="75000"/>
                  <a:lumOff val="25000"/>
                </a:schemeClr>
              </a:solidFill>
            </a:endParaRPr>
          </a:p>
        </p:txBody>
      </p:sp>
      <p:sp>
        <p:nvSpPr>
          <p:cNvPr id="23" name="Content Placeholder 2"/>
          <p:cNvSpPr>
            <a:spLocks noGrp="1"/>
          </p:cNvSpPr>
          <p:nvPr>
            <p:ph idx="1"/>
          </p:nvPr>
        </p:nvSpPr>
        <p:spPr>
          <a:xfrm>
            <a:off x="107503" y="1412777"/>
            <a:ext cx="8769627" cy="4320480"/>
          </a:xfrm>
        </p:spPr>
        <p:txBody>
          <a:bodyPr>
            <a:noAutofit/>
          </a:bodyPr>
          <a:lstStyle/>
          <a:p>
            <a:pPr>
              <a:lnSpc>
                <a:spcPct val="90000"/>
              </a:lnSpc>
              <a:defRPr/>
            </a:pPr>
            <a:r>
              <a:rPr lang="en-AU" sz="2400" dirty="0"/>
              <a:t>The need to achieve a </a:t>
            </a:r>
            <a:r>
              <a:rPr lang="en-AU" sz="2400" b="1" dirty="0"/>
              <a:t>Factor Ten </a:t>
            </a:r>
            <a:r>
              <a:rPr lang="en-AU" sz="2400" dirty="0" smtClean="0"/>
              <a:t>increase </a:t>
            </a:r>
            <a:r>
              <a:rPr lang="en-AU" sz="2400" dirty="0"/>
              <a:t>in the efficiency of resource use will be a major driver of economic activity in the next </a:t>
            </a:r>
            <a:r>
              <a:rPr lang="en-AU" sz="2400" dirty="0" smtClean="0"/>
              <a:t>20 years.</a:t>
            </a:r>
          </a:p>
          <a:p>
            <a:pPr>
              <a:lnSpc>
                <a:spcPct val="90000"/>
              </a:lnSpc>
              <a:defRPr/>
            </a:pPr>
            <a:r>
              <a:rPr lang="en-AU" sz="2400" b="1" dirty="0"/>
              <a:t>Factor Ten</a:t>
            </a:r>
            <a:r>
              <a:rPr lang="en-AU" sz="2400" dirty="0"/>
              <a:t> is the radical idea that humanity must reduce resource turnover by 90 percent on a global scale within the next 30 to 50 years</a:t>
            </a:r>
            <a:r>
              <a:rPr lang="en-AU" sz="2400" dirty="0" smtClean="0"/>
              <a:t>.</a:t>
            </a:r>
          </a:p>
          <a:p>
            <a:pPr>
              <a:lnSpc>
                <a:spcPct val="90000"/>
              </a:lnSpc>
              <a:defRPr/>
            </a:pPr>
            <a:r>
              <a:rPr lang="en-AU" sz="2400" dirty="0" smtClean="0"/>
              <a:t>To achieve dematerialisation</a:t>
            </a:r>
            <a:r>
              <a:rPr lang="en-AU" sz="2400" smtClean="0"/>
              <a:t>, within </a:t>
            </a:r>
            <a:r>
              <a:rPr lang="en-AU" sz="2400" dirty="0"/>
              <a:t>the next generation human energy use must decrease by a factor of 10 while resource productivity and efficiency must increase by a factor of </a:t>
            </a:r>
            <a:r>
              <a:rPr lang="en-AU" sz="2400" dirty="0" smtClean="0"/>
              <a:t>10.</a:t>
            </a:r>
          </a:p>
          <a:p>
            <a:pPr>
              <a:lnSpc>
                <a:spcPct val="90000"/>
              </a:lnSpc>
              <a:defRPr/>
            </a:pPr>
            <a:r>
              <a:rPr lang="en-AU" sz="2400" dirty="0" smtClean="0"/>
              <a:t>This will lead </a:t>
            </a:r>
            <a:r>
              <a:rPr lang="en-AU" sz="2400" dirty="0"/>
              <a:t>to transformation of resource dependency and advantage, the creation of a new technological landscape and shifts in the global factors of production.</a:t>
            </a:r>
            <a:endParaRPr lang="en-AU" sz="2400" dirty="0" smtClean="0"/>
          </a:p>
        </p:txBody>
      </p:sp>
    </p:spTree>
    <p:extLst>
      <p:ext uri="{BB962C8B-B14F-4D97-AF65-F5344CB8AC3E}">
        <p14:creationId xmlns:p14="http://schemas.microsoft.com/office/powerpoint/2010/main" val="286166155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Andrew Kim\Google Drive\Projects\ACIIC\ACIIC image_light.jpg"/>
          <p:cNvPicPr>
            <a:picLocks noChangeAspect="1" noChangeArrowheads="1"/>
          </p:cNvPicPr>
          <p:nvPr/>
        </p:nvPicPr>
        <p:blipFill rotWithShape="1">
          <a:blip r:embed="rId3">
            <a:extLst>
              <a:ext uri="{28A0092B-C50C-407E-A947-70E740481C1C}">
                <a14:useLocalDpi xmlns:a14="http://schemas.microsoft.com/office/drawing/2010/main" val="0"/>
              </a:ext>
            </a:extLst>
          </a:blip>
          <a:srcRect r="17003"/>
          <a:stretch/>
        </p:blipFill>
        <p:spPr bwMode="auto">
          <a:xfrm>
            <a:off x="-1" y="-1"/>
            <a:ext cx="9144001" cy="688576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 y="188640"/>
            <a:ext cx="9144001" cy="640871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extBox 11"/>
          <p:cNvSpPr txBox="1"/>
          <p:nvPr/>
        </p:nvSpPr>
        <p:spPr>
          <a:xfrm>
            <a:off x="4412635" y="6016765"/>
            <a:ext cx="4464496" cy="854080"/>
          </a:xfrm>
          <a:prstGeom prst="rect">
            <a:avLst/>
          </a:prstGeom>
          <a:noFill/>
        </p:spPr>
        <p:txBody>
          <a:bodyPr wrap="square" rtlCol="0">
            <a:spAutoFit/>
          </a:bodyPr>
          <a:lstStyle/>
          <a:p>
            <a:pPr algn="r">
              <a:lnSpc>
                <a:spcPct val="150000"/>
              </a:lnSpc>
            </a:pPr>
            <a:r>
              <a:rPr lang="en-AU" altLang="en-US" sz="1100" b="1" dirty="0"/>
              <a:t>Australian </a:t>
            </a:r>
            <a:r>
              <a:rPr lang="en-AU" altLang="en-US" sz="1100" b="1" dirty="0" smtClean="0"/>
              <a:t>Centre for Innovation</a:t>
            </a:r>
          </a:p>
          <a:p>
            <a:pPr algn="r">
              <a:lnSpc>
                <a:spcPct val="150000"/>
              </a:lnSpc>
            </a:pPr>
            <a:r>
              <a:rPr lang="en-AU" sz="1100" i="1" dirty="0" smtClean="0"/>
              <a:t>Addressing </a:t>
            </a:r>
            <a:r>
              <a:rPr lang="en-AU" sz="1100" i="1" dirty="0"/>
              <a:t>the challenges of the future through innovation</a:t>
            </a:r>
          </a:p>
          <a:p>
            <a:pPr algn="r">
              <a:lnSpc>
                <a:spcPct val="150000"/>
              </a:lnSpc>
            </a:pPr>
            <a:endParaRPr lang="en-AU" altLang="en-US" sz="1100" b="1" dirty="0" smtClean="0"/>
          </a:p>
        </p:txBody>
      </p:sp>
      <p:pic>
        <p:nvPicPr>
          <p:cNvPr id="1028" name="Picture 4" descr="C:\Users\Andrew Kim\Google Drive\Projects\ACIIC\ACIIC_logo_cropped.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2917"/>
          <a:stretch/>
        </p:blipFill>
        <p:spPr bwMode="auto">
          <a:xfrm>
            <a:off x="7612334" y="5229200"/>
            <a:ext cx="1201680" cy="818397"/>
          </a:xfrm>
          <a:prstGeom prst="rect">
            <a:avLst/>
          </a:prstGeom>
          <a:noFill/>
          <a:extLst>
            <a:ext uri="{909E8E84-426E-40DD-AFC4-6F175D3DCCD1}">
              <a14:hiddenFill xmlns:a14="http://schemas.microsoft.com/office/drawing/2010/main">
                <a:solidFill>
                  <a:srgbClr val="FFFFFF"/>
                </a:solidFill>
              </a14:hiddenFill>
            </a:ext>
          </a:extLst>
        </p:spPr>
      </p:pic>
      <p:sp>
        <p:nvSpPr>
          <p:cNvPr id="22" name="Title 1"/>
          <p:cNvSpPr>
            <a:spLocks noGrp="1"/>
          </p:cNvSpPr>
          <p:nvPr>
            <p:ph type="title"/>
          </p:nvPr>
        </p:nvSpPr>
        <p:spPr>
          <a:xfrm>
            <a:off x="14370" y="244292"/>
            <a:ext cx="9094133" cy="1224136"/>
          </a:xfrm>
        </p:spPr>
        <p:txBody>
          <a:bodyPr>
            <a:noAutofit/>
          </a:bodyPr>
          <a:lstStyle/>
          <a:p>
            <a:r>
              <a:rPr lang="en-AU" sz="3200" b="1" dirty="0" smtClean="0">
                <a:solidFill>
                  <a:schemeClr val="tx1">
                    <a:lumMod val="75000"/>
                    <a:lumOff val="25000"/>
                  </a:schemeClr>
                </a:solidFill>
              </a:rPr>
              <a:t>Sources of Factor Ten Productivity Growth</a:t>
            </a:r>
            <a:br>
              <a:rPr lang="en-AU" sz="3200" b="1" dirty="0" smtClean="0">
                <a:solidFill>
                  <a:schemeClr val="tx1">
                    <a:lumMod val="75000"/>
                    <a:lumOff val="25000"/>
                  </a:schemeClr>
                </a:solidFill>
              </a:rPr>
            </a:br>
            <a:endParaRPr lang="en-AU" sz="2400" b="1" dirty="0">
              <a:solidFill>
                <a:schemeClr val="tx1">
                  <a:lumMod val="75000"/>
                  <a:lumOff val="25000"/>
                </a:schemeClr>
              </a:solidFill>
            </a:endParaRPr>
          </a:p>
        </p:txBody>
      </p:sp>
      <p:sp>
        <p:nvSpPr>
          <p:cNvPr id="23" name="Content Placeholder 2"/>
          <p:cNvSpPr>
            <a:spLocks noGrp="1"/>
          </p:cNvSpPr>
          <p:nvPr>
            <p:ph idx="1"/>
          </p:nvPr>
        </p:nvSpPr>
        <p:spPr>
          <a:xfrm>
            <a:off x="107503" y="1657069"/>
            <a:ext cx="8769627" cy="4076188"/>
          </a:xfrm>
        </p:spPr>
        <p:txBody>
          <a:bodyPr>
            <a:noAutofit/>
          </a:bodyPr>
          <a:lstStyle/>
          <a:p>
            <a:pPr>
              <a:lnSpc>
                <a:spcPct val="90000"/>
              </a:lnSpc>
              <a:defRPr/>
            </a:pPr>
            <a:r>
              <a:rPr lang="en-AU" sz="2800" dirty="0" smtClean="0"/>
              <a:t>Substitution – lighter stronger, cheaper, lower</a:t>
            </a:r>
          </a:p>
          <a:p>
            <a:pPr>
              <a:lnSpc>
                <a:spcPct val="90000"/>
              </a:lnSpc>
              <a:defRPr/>
            </a:pPr>
            <a:r>
              <a:rPr lang="en-AU" sz="2800" dirty="0" smtClean="0"/>
              <a:t>Waste reduction</a:t>
            </a:r>
          </a:p>
          <a:p>
            <a:pPr>
              <a:lnSpc>
                <a:spcPct val="90000"/>
              </a:lnSpc>
              <a:defRPr/>
            </a:pPr>
            <a:r>
              <a:rPr lang="en-AU" sz="2800" dirty="0" smtClean="0"/>
              <a:t>Circularity – closed-loop use of resources</a:t>
            </a:r>
          </a:p>
          <a:p>
            <a:pPr>
              <a:lnSpc>
                <a:spcPct val="90000"/>
              </a:lnSpc>
              <a:defRPr/>
            </a:pPr>
            <a:r>
              <a:rPr lang="en-AU" sz="2800" dirty="0" smtClean="0"/>
              <a:t>Optimisation – predictive and real-time analytics to reduce resource requirements and increase asset use</a:t>
            </a:r>
          </a:p>
          <a:p>
            <a:pPr>
              <a:lnSpc>
                <a:spcPct val="90000"/>
              </a:lnSpc>
              <a:defRPr/>
            </a:pPr>
            <a:r>
              <a:rPr lang="en-AU" sz="2800" dirty="0" smtClean="0"/>
              <a:t>Virtualisation – resources as a service</a:t>
            </a:r>
          </a:p>
          <a:p>
            <a:pPr marL="0" indent="0" algn="ctr">
              <a:lnSpc>
                <a:spcPct val="90000"/>
              </a:lnSpc>
              <a:buNone/>
              <a:defRPr/>
            </a:pPr>
            <a:r>
              <a:rPr lang="en-AU" sz="2000" dirty="0" smtClean="0"/>
              <a:t>Heck and Rogers, </a:t>
            </a:r>
            <a:r>
              <a:rPr lang="en-AU" sz="2000" i="1" dirty="0"/>
              <a:t>R</a:t>
            </a:r>
            <a:r>
              <a:rPr lang="en-AU" sz="2000" i="1" dirty="0" smtClean="0"/>
              <a:t>esource Revolution, </a:t>
            </a:r>
            <a:r>
              <a:rPr lang="en-AU" sz="2000" dirty="0" smtClean="0"/>
              <a:t>Harcourt, 2014</a:t>
            </a:r>
          </a:p>
        </p:txBody>
      </p:sp>
    </p:spTree>
    <p:extLst>
      <p:ext uri="{BB962C8B-B14F-4D97-AF65-F5344CB8AC3E}">
        <p14:creationId xmlns:p14="http://schemas.microsoft.com/office/powerpoint/2010/main" val="47940190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Andrew Kim\Google Drive\Projects\ACIIC\ACIIC image_light.jpg"/>
          <p:cNvPicPr>
            <a:picLocks noChangeAspect="1" noChangeArrowheads="1"/>
          </p:cNvPicPr>
          <p:nvPr/>
        </p:nvPicPr>
        <p:blipFill rotWithShape="1">
          <a:blip r:embed="rId3">
            <a:extLst>
              <a:ext uri="{28A0092B-C50C-407E-A947-70E740481C1C}">
                <a14:useLocalDpi xmlns:a14="http://schemas.microsoft.com/office/drawing/2010/main" val="0"/>
              </a:ext>
            </a:extLst>
          </a:blip>
          <a:srcRect r="17003"/>
          <a:stretch/>
        </p:blipFill>
        <p:spPr bwMode="auto">
          <a:xfrm>
            <a:off x="-1" y="-1"/>
            <a:ext cx="9144001" cy="688576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 y="188640"/>
            <a:ext cx="9144001" cy="640871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extBox 11"/>
          <p:cNvSpPr txBox="1"/>
          <p:nvPr/>
        </p:nvSpPr>
        <p:spPr>
          <a:xfrm>
            <a:off x="4412635" y="6016765"/>
            <a:ext cx="4464496" cy="854080"/>
          </a:xfrm>
          <a:prstGeom prst="rect">
            <a:avLst/>
          </a:prstGeom>
          <a:noFill/>
        </p:spPr>
        <p:txBody>
          <a:bodyPr wrap="square" rtlCol="0">
            <a:spAutoFit/>
          </a:bodyPr>
          <a:lstStyle/>
          <a:p>
            <a:pPr algn="r">
              <a:lnSpc>
                <a:spcPct val="150000"/>
              </a:lnSpc>
            </a:pPr>
            <a:r>
              <a:rPr lang="en-AU" altLang="en-US" sz="1100" b="1" dirty="0"/>
              <a:t>Australian </a:t>
            </a:r>
            <a:r>
              <a:rPr lang="en-AU" altLang="en-US" sz="1100" b="1" dirty="0" smtClean="0"/>
              <a:t>Centre for Innovation</a:t>
            </a:r>
          </a:p>
          <a:p>
            <a:pPr algn="r">
              <a:lnSpc>
                <a:spcPct val="150000"/>
              </a:lnSpc>
            </a:pPr>
            <a:r>
              <a:rPr lang="en-AU" sz="1100" i="1" dirty="0" smtClean="0"/>
              <a:t>Addressing </a:t>
            </a:r>
            <a:r>
              <a:rPr lang="en-AU" sz="1100" i="1" dirty="0"/>
              <a:t>the challenges of the future through innovation</a:t>
            </a:r>
          </a:p>
          <a:p>
            <a:pPr algn="r">
              <a:lnSpc>
                <a:spcPct val="150000"/>
              </a:lnSpc>
            </a:pPr>
            <a:endParaRPr lang="en-AU" altLang="en-US" sz="1100" b="1" dirty="0" smtClean="0"/>
          </a:p>
        </p:txBody>
      </p:sp>
      <p:pic>
        <p:nvPicPr>
          <p:cNvPr id="1028" name="Picture 4" descr="C:\Users\Andrew Kim\Google Drive\Projects\ACIIC\ACIIC_logo_cropped.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2917"/>
          <a:stretch/>
        </p:blipFill>
        <p:spPr bwMode="auto">
          <a:xfrm>
            <a:off x="7612334" y="5229200"/>
            <a:ext cx="1201680" cy="818397"/>
          </a:xfrm>
          <a:prstGeom prst="rect">
            <a:avLst/>
          </a:prstGeom>
          <a:noFill/>
          <a:extLst>
            <a:ext uri="{909E8E84-426E-40DD-AFC4-6F175D3DCCD1}">
              <a14:hiddenFill xmlns:a14="http://schemas.microsoft.com/office/drawing/2010/main">
                <a:solidFill>
                  <a:srgbClr val="FFFFFF"/>
                </a:solidFill>
              </a14:hiddenFill>
            </a:ext>
          </a:extLst>
        </p:spPr>
      </p:pic>
      <p:sp>
        <p:nvSpPr>
          <p:cNvPr id="22" name="Title 1"/>
          <p:cNvSpPr>
            <a:spLocks noGrp="1"/>
          </p:cNvSpPr>
          <p:nvPr>
            <p:ph type="title"/>
          </p:nvPr>
        </p:nvSpPr>
        <p:spPr>
          <a:xfrm>
            <a:off x="14370" y="244292"/>
            <a:ext cx="9094133" cy="1224136"/>
          </a:xfrm>
        </p:spPr>
        <p:txBody>
          <a:bodyPr>
            <a:noAutofit/>
          </a:bodyPr>
          <a:lstStyle/>
          <a:p>
            <a:r>
              <a:rPr lang="en-AU" sz="3200" b="1" dirty="0" smtClean="0">
                <a:solidFill>
                  <a:schemeClr val="tx1">
                    <a:lumMod val="75000"/>
                    <a:lumOff val="25000"/>
                  </a:schemeClr>
                </a:solidFill>
              </a:rPr>
              <a:t>Case Study – Transport</a:t>
            </a:r>
            <a:endParaRPr lang="en-AU" sz="2400" b="1" dirty="0">
              <a:solidFill>
                <a:schemeClr val="tx1">
                  <a:lumMod val="75000"/>
                  <a:lumOff val="25000"/>
                </a:schemeClr>
              </a:solidFill>
            </a:endParaRPr>
          </a:p>
        </p:txBody>
      </p:sp>
      <p:sp>
        <p:nvSpPr>
          <p:cNvPr id="23" name="Content Placeholder 2"/>
          <p:cNvSpPr>
            <a:spLocks noGrp="1"/>
          </p:cNvSpPr>
          <p:nvPr>
            <p:ph idx="1"/>
          </p:nvPr>
        </p:nvSpPr>
        <p:spPr>
          <a:xfrm>
            <a:off x="-108520" y="1124743"/>
            <a:ext cx="8769627" cy="4536505"/>
          </a:xfrm>
        </p:spPr>
        <p:txBody>
          <a:bodyPr>
            <a:noAutofit/>
          </a:bodyPr>
          <a:lstStyle/>
          <a:p>
            <a:pPr marL="0" indent="0">
              <a:lnSpc>
                <a:spcPct val="90000"/>
              </a:lnSpc>
              <a:buNone/>
              <a:defRPr/>
            </a:pPr>
            <a:r>
              <a:rPr lang="en-AU" sz="2400" dirty="0" smtClean="0"/>
              <a:t> Current massive inefficiencies in car-based transport</a:t>
            </a:r>
          </a:p>
          <a:p>
            <a:pPr lvl="1">
              <a:lnSpc>
                <a:spcPct val="90000"/>
              </a:lnSpc>
              <a:buFont typeface="Wingdings" panose="05000000000000000000" pitchFamily="2" charset="2"/>
              <a:buChar char="v"/>
              <a:defRPr/>
            </a:pPr>
            <a:r>
              <a:rPr lang="en-AU" sz="2000" dirty="0" smtClean="0"/>
              <a:t>Usage - 95% of time unused</a:t>
            </a:r>
          </a:p>
          <a:p>
            <a:pPr lvl="1">
              <a:lnSpc>
                <a:spcPct val="90000"/>
              </a:lnSpc>
              <a:buFont typeface="Wingdings" panose="05000000000000000000" pitchFamily="2" charset="2"/>
              <a:buChar char="v"/>
              <a:defRPr/>
            </a:pPr>
            <a:r>
              <a:rPr lang="en-AU" sz="2000" dirty="0" smtClean="0"/>
              <a:t>Fuel consumption – 86% of fuel never reaches the wheels</a:t>
            </a:r>
          </a:p>
          <a:p>
            <a:pPr lvl="1">
              <a:lnSpc>
                <a:spcPct val="90000"/>
              </a:lnSpc>
              <a:buFont typeface="Wingdings" panose="05000000000000000000" pitchFamily="2" charset="2"/>
              <a:buChar char="v"/>
              <a:defRPr/>
            </a:pPr>
            <a:r>
              <a:rPr lang="en-AU" sz="2000" dirty="0" smtClean="0"/>
              <a:t>Average occupancy – 1.6 people</a:t>
            </a:r>
          </a:p>
          <a:p>
            <a:pPr lvl="1">
              <a:lnSpc>
                <a:spcPct val="90000"/>
              </a:lnSpc>
              <a:buFont typeface="Wingdings" panose="05000000000000000000" pitchFamily="2" charset="2"/>
              <a:buChar char="v"/>
              <a:defRPr/>
            </a:pPr>
            <a:r>
              <a:rPr lang="en-AU" sz="2000" dirty="0" smtClean="0"/>
              <a:t>Motorways operating at peak capacity are less than 10% covered by cars</a:t>
            </a:r>
          </a:p>
          <a:p>
            <a:pPr lvl="1">
              <a:lnSpc>
                <a:spcPct val="90000"/>
              </a:lnSpc>
              <a:buFont typeface="Wingdings" panose="05000000000000000000" pitchFamily="2" charset="2"/>
              <a:buChar char="v"/>
              <a:defRPr/>
            </a:pPr>
            <a:r>
              <a:rPr lang="en-AU" sz="2000" dirty="0" smtClean="0"/>
              <a:t>Peak capacity is achieved only 4-5% of the day</a:t>
            </a:r>
          </a:p>
          <a:p>
            <a:pPr marL="457200" lvl="1" indent="0">
              <a:lnSpc>
                <a:spcPct val="90000"/>
              </a:lnSpc>
              <a:buNone/>
              <a:defRPr/>
            </a:pPr>
            <a:endParaRPr lang="en-AU" sz="2000" dirty="0" smtClean="0"/>
          </a:p>
          <a:p>
            <a:pPr marL="57150" indent="0">
              <a:lnSpc>
                <a:spcPct val="90000"/>
              </a:lnSpc>
              <a:buNone/>
              <a:defRPr/>
            </a:pPr>
            <a:r>
              <a:rPr lang="en-AU" sz="2400" dirty="0" smtClean="0"/>
              <a:t> Opportunities</a:t>
            </a:r>
          </a:p>
          <a:p>
            <a:pPr lvl="1">
              <a:lnSpc>
                <a:spcPct val="90000"/>
              </a:lnSpc>
              <a:buFont typeface="Wingdings" panose="05000000000000000000" pitchFamily="2" charset="2"/>
              <a:buChar char="v"/>
              <a:defRPr/>
            </a:pPr>
            <a:r>
              <a:rPr lang="en-AU" sz="2000" dirty="0" smtClean="0"/>
              <a:t>Car sharing</a:t>
            </a:r>
            <a:endParaRPr lang="en-AU" sz="2000" dirty="0"/>
          </a:p>
          <a:p>
            <a:pPr lvl="1">
              <a:lnSpc>
                <a:spcPct val="90000"/>
              </a:lnSpc>
              <a:buFont typeface="Wingdings" panose="05000000000000000000" pitchFamily="2" charset="2"/>
              <a:buChar char="v"/>
              <a:defRPr/>
            </a:pPr>
            <a:r>
              <a:rPr lang="en-AU" sz="2000" dirty="0" smtClean="0"/>
              <a:t>Smart roads</a:t>
            </a:r>
            <a:endParaRPr lang="en-AU" sz="2000" dirty="0"/>
          </a:p>
          <a:p>
            <a:pPr lvl="1">
              <a:lnSpc>
                <a:spcPct val="90000"/>
              </a:lnSpc>
              <a:buFont typeface="Wingdings" panose="05000000000000000000" pitchFamily="2" charset="2"/>
              <a:buChar char="v"/>
              <a:defRPr/>
            </a:pPr>
            <a:r>
              <a:rPr lang="en-AU" sz="2000" dirty="0" smtClean="0"/>
              <a:t>New fuels - electric</a:t>
            </a:r>
            <a:endParaRPr lang="en-AU" sz="2000" dirty="0"/>
          </a:p>
          <a:p>
            <a:pPr lvl="1">
              <a:lnSpc>
                <a:spcPct val="90000"/>
              </a:lnSpc>
              <a:buFont typeface="Wingdings" panose="05000000000000000000" pitchFamily="2" charset="2"/>
              <a:buChar char="v"/>
              <a:defRPr/>
            </a:pPr>
            <a:r>
              <a:rPr lang="en-AU" sz="2000" dirty="0" smtClean="0"/>
              <a:t>Efficient batteries</a:t>
            </a:r>
          </a:p>
          <a:p>
            <a:pPr lvl="1">
              <a:lnSpc>
                <a:spcPct val="90000"/>
              </a:lnSpc>
              <a:buFont typeface="Wingdings" panose="05000000000000000000" pitchFamily="2" charset="2"/>
              <a:buChar char="v"/>
              <a:defRPr/>
            </a:pPr>
            <a:r>
              <a:rPr lang="en-AU" sz="2000" dirty="0" smtClean="0"/>
              <a:t>3-D printed manufacture</a:t>
            </a:r>
            <a:endParaRPr lang="en-AU" sz="2000" dirty="0"/>
          </a:p>
          <a:p>
            <a:pPr marL="57150" indent="0">
              <a:lnSpc>
                <a:spcPct val="90000"/>
              </a:lnSpc>
              <a:buNone/>
              <a:defRPr/>
            </a:pPr>
            <a:endParaRPr lang="en-AU" sz="2400" dirty="0" smtClean="0"/>
          </a:p>
        </p:txBody>
      </p:sp>
    </p:spTree>
    <p:extLst>
      <p:ext uri="{BB962C8B-B14F-4D97-AF65-F5344CB8AC3E}">
        <p14:creationId xmlns:p14="http://schemas.microsoft.com/office/powerpoint/2010/main" val="273306792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Andrew Kim\Google Drive\Projects\ACIIC\ACIIC image_light.jpg"/>
          <p:cNvPicPr>
            <a:picLocks noChangeAspect="1" noChangeArrowheads="1"/>
          </p:cNvPicPr>
          <p:nvPr/>
        </p:nvPicPr>
        <p:blipFill rotWithShape="1">
          <a:blip r:embed="rId3">
            <a:extLst>
              <a:ext uri="{28A0092B-C50C-407E-A947-70E740481C1C}">
                <a14:useLocalDpi xmlns:a14="http://schemas.microsoft.com/office/drawing/2010/main" val="0"/>
              </a:ext>
            </a:extLst>
          </a:blip>
          <a:srcRect r="17003"/>
          <a:stretch/>
        </p:blipFill>
        <p:spPr bwMode="auto">
          <a:xfrm>
            <a:off x="-1" y="-1"/>
            <a:ext cx="9144001" cy="688576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 y="188640"/>
            <a:ext cx="9144001" cy="640871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extBox 11"/>
          <p:cNvSpPr txBox="1"/>
          <p:nvPr/>
        </p:nvSpPr>
        <p:spPr>
          <a:xfrm>
            <a:off x="4412635" y="6016765"/>
            <a:ext cx="4464496" cy="854080"/>
          </a:xfrm>
          <a:prstGeom prst="rect">
            <a:avLst/>
          </a:prstGeom>
          <a:noFill/>
        </p:spPr>
        <p:txBody>
          <a:bodyPr wrap="square" rtlCol="0">
            <a:spAutoFit/>
          </a:bodyPr>
          <a:lstStyle/>
          <a:p>
            <a:pPr algn="r">
              <a:lnSpc>
                <a:spcPct val="150000"/>
              </a:lnSpc>
            </a:pPr>
            <a:r>
              <a:rPr lang="en-AU" altLang="en-US" sz="1100" b="1" dirty="0"/>
              <a:t>Australian </a:t>
            </a:r>
            <a:r>
              <a:rPr lang="en-AU" altLang="en-US" sz="1100" b="1" dirty="0" smtClean="0"/>
              <a:t>Centre for Innovation</a:t>
            </a:r>
          </a:p>
          <a:p>
            <a:pPr algn="r">
              <a:lnSpc>
                <a:spcPct val="150000"/>
              </a:lnSpc>
            </a:pPr>
            <a:r>
              <a:rPr lang="en-AU" sz="1100" i="1" dirty="0" smtClean="0"/>
              <a:t>Addressing </a:t>
            </a:r>
            <a:r>
              <a:rPr lang="en-AU" sz="1100" i="1" dirty="0"/>
              <a:t>the challenges of the future through innovation</a:t>
            </a:r>
          </a:p>
          <a:p>
            <a:pPr algn="r">
              <a:lnSpc>
                <a:spcPct val="150000"/>
              </a:lnSpc>
            </a:pPr>
            <a:endParaRPr lang="en-AU" altLang="en-US" sz="1100" b="1" dirty="0" smtClean="0"/>
          </a:p>
        </p:txBody>
      </p:sp>
      <p:pic>
        <p:nvPicPr>
          <p:cNvPr id="1028" name="Picture 4" descr="C:\Users\Andrew Kim\Google Drive\Projects\ACIIC\ACIIC_logo_cropped.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2917"/>
          <a:stretch/>
        </p:blipFill>
        <p:spPr bwMode="auto">
          <a:xfrm>
            <a:off x="7612334" y="5229200"/>
            <a:ext cx="1201680" cy="818397"/>
          </a:xfrm>
          <a:prstGeom prst="rect">
            <a:avLst/>
          </a:prstGeom>
          <a:noFill/>
          <a:extLst>
            <a:ext uri="{909E8E84-426E-40DD-AFC4-6F175D3DCCD1}">
              <a14:hiddenFill xmlns:a14="http://schemas.microsoft.com/office/drawing/2010/main">
                <a:solidFill>
                  <a:srgbClr val="FFFFFF"/>
                </a:solidFill>
              </a14:hiddenFill>
            </a:ext>
          </a:extLst>
        </p:spPr>
      </p:pic>
      <p:sp>
        <p:nvSpPr>
          <p:cNvPr id="22" name="Title 1"/>
          <p:cNvSpPr>
            <a:spLocks noGrp="1"/>
          </p:cNvSpPr>
          <p:nvPr>
            <p:ph type="title"/>
          </p:nvPr>
        </p:nvSpPr>
        <p:spPr>
          <a:xfrm>
            <a:off x="14370" y="244292"/>
            <a:ext cx="9094133" cy="1224136"/>
          </a:xfrm>
        </p:spPr>
        <p:txBody>
          <a:bodyPr>
            <a:noAutofit/>
          </a:bodyPr>
          <a:lstStyle/>
          <a:p>
            <a:r>
              <a:rPr lang="en-AU" sz="3200" b="1" dirty="0" smtClean="0">
                <a:solidFill>
                  <a:schemeClr val="tx1">
                    <a:lumMod val="75000"/>
                    <a:lumOff val="25000"/>
                  </a:schemeClr>
                </a:solidFill>
              </a:rPr>
              <a:t>Case Study – Smart Agriculture</a:t>
            </a:r>
            <a:endParaRPr lang="en-AU" sz="2400" b="1" dirty="0">
              <a:solidFill>
                <a:schemeClr val="tx1">
                  <a:lumMod val="75000"/>
                  <a:lumOff val="25000"/>
                </a:schemeClr>
              </a:solidFill>
            </a:endParaRPr>
          </a:p>
        </p:txBody>
      </p:sp>
      <p:sp>
        <p:nvSpPr>
          <p:cNvPr id="23" name="Content Placeholder 2"/>
          <p:cNvSpPr>
            <a:spLocks noGrp="1"/>
          </p:cNvSpPr>
          <p:nvPr>
            <p:ph idx="1"/>
          </p:nvPr>
        </p:nvSpPr>
        <p:spPr>
          <a:xfrm>
            <a:off x="107503" y="1412777"/>
            <a:ext cx="8769627" cy="4320480"/>
          </a:xfrm>
        </p:spPr>
        <p:txBody>
          <a:bodyPr>
            <a:noAutofit/>
          </a:bodyPr>
          <a:lstStyle/>
          <a:p>
            <a:pPr>
              <a:lnSpc>
                <a:spcPct val="90000"/>
              </a:lnSpc>
              <a:defRPr/>
            </a:pPr>
            <a:r>
              <a:rPr lang="en-AU" sz="2000" dirty="0" smtClean="0"/>
              <a:t>Networks </a:t>
            </a:r>
            <a:r>
              <a:rPr lang="en-AU" sz="2000" dirty="0"/>
              <a:t>of low-cost sensors, actuators and wireless </a:t>
            </a:r>
            <a:r>
              <a:rPr lang="en-AU" sz="2000" dirty="0" smtClean="0"/>
              <a:t>networks </a:t>
            </a:r>
            <a:r>
              <a:rPr lang="en-AU" sz="2000" dirty="0"/>
              <a:t>for data collection and process monitoring of </a:t>
            </a:r>
            <a:r>
              <a:rPr lang="en-AU" sz="2000" dirty="0" smtClean="0"/>
              <a:t>crops and livestock </a:t>
            </a:r>
          </a:p>
          <a:p>
            <a:pPr>
              <a:lnSpc>
                <a:spcPct val="90000"/>
              </a:lnSpc>
              <a:defRPr/>
            </a:pPr>
            <a:r>
              <a:rPr lang="en-AU" sz="2000" dirty="0" smtClean="0"/>
              <a:t>Robots </a:t>
            </a:r>
            <a:r>
              <a:rPr lang="en-AU" sz="2000" dirty="0"/>
              <a:t>with enhanced senses, dexterity, and intelligence used to </a:t>
            </a:r>
            <a:r>
              <a:rPr lang="en-AU" sz="2000" dirty="0" smtClean="0"/>
              <a:t>automate tasks, </a:t>
            </a:r>
            <a:r>
              <a:rPr lang="en-AU" sz="2000" dirty="0"/>
              <a:t>such as harvesting fruit and controlling weeds </a:t>
            </a:r>
            <a:r>
              <a:rPr lang="en-AU" sz="2000" dirty="0" smtClean="0"/>
              <a:t>and </a:t>
            </a:r>
            <a:r>
              <a:rPr lang="en-AU" sz="2000" dirty="0"/>
              <a:t>pests </a:t>
            </a:r>
          </a:p>
          <a:p>
            <a:pPr>
              <a:lnSpc>
                <a:spcPct val="90000"/>
              </a:lnSpc>
              <a:defRPr/>
            </a:pPr>
            <a:r>
              <a:rPr lang="en-AU" sz="2000" dirty="0" smtClean="0"/>
              <a:t>Vehicles </a:t>
            </a:r>
            <a:r>
              <a:rPr lang="en-AU" sz="2000" dirty="0"/>
              <a:t>that can navigate and operate with reduced or </a:t>
            </a:r>
            <a:r>
              <a:rPr lang="en-AU" sz="2000" dirty="0" smtClean="0"/>
              <a:t>no </a:t>
            </a:r>
            <a:r>
              <a:rPr lang="en-AU" sz="2000" dirty="0"/>
              <a:t>human control to herd livestock and harvest crops </a:t>
            </a:r>
          </a:p>
          <a:p>
            <a:pPr>
              <a:lnSpc>
                <a:spcPct val="90000"/>
              </a:lnSpc>
              <a:defRPr/>
            </a:pPr>
            <a:r>
              <a:rPr lang="en-AU" sz="2000" dirty="0" smtClean="0"/>
              <a:t>The </a:t>
            </a:r>
            <a:r>
              <a:rPr lang="en-AU" sz="2000" dirty="0"/>
              <a:t>simulation of real-time agricultural processes using data </a:t>
            </a:r>
            <a:r>
              <a:rPr lang="en-AU" sz="2000" dirty="0" smtClean="0"/>
              <a:t>and </a:t>
            </a:r>
            <a:r>
              <a:rPr lang="en-AU" sz="2000" dirty="0"/>
              <a:t>algorithms </a:t>
            </a:r>
          </a:p>
          <a:p>
            <a:pPr>
              <a:lnSpc>
                <a:spcPct val="90000"/>
              </a:lnSpc>
              <a:defRPr/>
            </a:pPr>
            <a:r>
              <a:rPr lang="en-AU" sz="2000" dirty="0" smtClean="0"/>
              <a:t>Inexpensive </a:t>
            </a:r>
            <a:r>
              <a:rPr lang="en-AU" sz="2000" dirty="0"/>
              <a:t>and capable mobile computing devices with </a:t>
            </a:r>
            <a:r>
              <a:rPr lang="en-AU" sz="2000" dirty="0" smtClean="0"/>
              <a:t>high-speed </a:t>
            </a:r>
            <a:r>
              <a:rPr lang="en-AU" sz="2000" dirty="0"/>
              <a:t>internet connectivity to the farmer in the field </a:t>
            </a:r>
          </a:p>
          <a:p>
            <a:pPr>
              <a:lnSpc>
                <a:spcPct val="90000"/>
              </a:lnSpc>
              <a:defRPr/>
            </a:pPr>
            <a:r>
              <a:rPr lang="en-AU" sz="2000" dirty="0" smtClean="0"/>
              <a:t>Intelligent </a:t>
            </a:r>
            <a:r>
              <a:rPr lang="en-AU" sz="2000" dirty="0"/>
              <a:t>software that can perform farm planning tasks, and </a:t>
            </a:r>
            <a:r>
              <a:rPr lang="en-AU" sz="2000" dirty="0" smtClean="0"/>
              <a:t>support </a:t>
            </a:r>
            <a:r>
              <a:rPr lang="en-AU" sz="2000" dirty="0"/>
              <a:t>decision-making and optimize large-scale production processes. </a:t>
            </a:r>
          </a:p>
          <a:p>
            <a:pPr>
              <a:lnSpc>
                <a:spcPct val="90000"/>
              </a:lnSpc>
              <a:defRPr/>
            </a:pPr>
            <a:endParaRPr lang="en-AU" sz="2400" dirty="0" smtClean="0"/>
          </a:p>
        </p:txBody>
      </p:sp>
    </p:spTree>
    <p:extLst>
      <p:ext uri="{BB962C8B-B14F-4D97-AF65-F5344CB8AC3E}">
        <p14:creationId xmlns:p14="http://schemas.microsoft.com/office/powerpoint/2010/main" val="283130201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Andrew Kim\Google Drive\Projects\ACIIC\ACIIC image_light.jpg"/>
          <p:cNvPicPr>
            <a:picLocks noChangeAspect="1" noChangeArrowheads="1"/>
          </p:cNvPicPr>
          <p:nvPr/>
        </p:nvPicPr>
        <p:blipFill rotWithShape="1">
          <a:blip r:embed="rId3">
            <a:extLst>
              <a:ext uri="{28A0092B-C50C-407E-A947-70E740481C1C}">
                <a14:useLocalDpi xmlns:a14="http://schemas.microsoft.com/office/drawing/2010/main" val="0"/>
              </a:ext>
            </a:extLst>
          </a:blip>
          <a:srcRect r="17003"/>
          <a:stretch/>
        </p:blipFill>
        <p:spPr bwMode="auto">
          <a:xfrm>
            <a:off x="-1" y="-1"/>
            <a:ext cx="9144001" cy="688576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 y="188640"/>
            <a:ext cx="9144001" cy="640871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extBox 11"/>
          <p:cNvSpPr txBox="1"/>
          <p:nvPr/>
        </p:nvSpPr>
        <p:spPr>
          <a:xfrm>
            <a:off x="4412635" y="6016765"/>
            <a:ext cx="4464496" cy="854080"/>
          </a:xfrm>
          <a:prstGeom prst="rect">
            <a:avLst/>
          </a:prstGeom>
          <a:noFill/>
        </p:spPr>
        <p:txBody>
          <a:bodyPr wrap="square" rtlCol="0">
            <a:spAutoFit/>
          </a:bodyPr>
          <a:lstStyle/>
          <a:p>
            <a:pPr algn="r">
              <a:lnSpc>
                <a:spcPct val="150000"/>
              </a:lnSpc>
            </a:pPr>
            <a:r>
              <a:rPr lang="en-AU" altLang="en-US" sz="1100" b="1" dirty="0"/>
              <a:t>Australian </a:t>
            </a:r>
            <a:r>
              <a:rPr lang="en-AU" altLang="en-US" sz="1100" b="1" dirty="0" smtClean="0"/>
              <a:t>Centre for Innovation</a:t>
            </a:r>
          </a:p>
          <a:p>
            <a:pPr algn="r">
              <a:lnSpc>
                <a:spcPct val="150000"/>
              </a:lnSpc>
            </a:pPr>
            <a:r>
              <a:rPr lang="en-AU" sz="1100" i="1" dirty="0" smtClean="0"/>
              <a:t>Addressing </a:t>
            </a:r>
            <a:r>
              <a:rPr lang="en-AU" sz="1100" i="1" dirty="0"/>
              <a:t>the challenges of the future through innovation</a:t>
            </a:r>
          </a:p>
          <a:p>
            <a:pPr algn="r">
              <a:lnSpc>
                <a:spcPct val="150000"/>
              </a:lnSpc>
            </a:pPr>
            <a:endParaRPr lang="en-AU" altLang="en-US" sz="1100" b="1" dirty="0" smtClean="0"/>
          </a:p>
        </p:txBody>
      </p:sp>
      <p:pic>
        <p:nvPicPr>
          <p:cNvPr id="1028" name="Picture 4" descr="C:\Users\Andrew Kim\Google Drive\Projects\ACIIC\ACIIC_logo_cropped.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2917"/>
          <a:stretch/>
        </p:blipFill>
        <p:spPr bwMode="auto">
          <a:xfrm>
            <a:off x="7612334" y="5229200"/>
            <a:ext cx="1201680" cy="818397"/>
          </a:xfrm>
          <a:prstGeom prst="rect">
            <a:avLst/>
          </a:prstGeom>
          <a:noFill/>
          <a:extLst>
            <a:ext uri="{909E8E84-426E-40DD-AFC4-6F175D3DCCD1}">
              <a14:hiddenFill xmlns:a14="http://schemas.microsoft.com/office/drawing/2010/main">
                <a:solidFill>
                  <a:srgbClr val="FFFFFF"/>
                </a:solidFill>
              </a14:hiddenFill>
            </a:ext>
          </a:extLst>
        </p:spPr>
      </p:pic>
      <p:sp>
        <p:nvSpPr>
          <p:cNvPr id="22" name="Title 1"/>
          <p:cNvSpPr>
            <a:spLocks noGrp="1"/>
          </p:cNvSpPr>
          <p:nvPr>
            <p:ph type="title"/>
          </p:nvPr>
        </p:nvSpPr>
        <p:spPr>
          <a:xfrm>
            <a:off x="14370" y="244292"/>
            <a:ext cx="9094133" cy="1224136"/>
          </a:xfrm>
        </p:spPr>
        <p:txBody>
          <a:bodyPr>
            <a:noAutofit/>
          </a:bodyPr>
          <a:lstStyle/>
          <a:p>
            <a:r>
              <a:rPr lang="en-AU" sz="3200" b="1" dirty="0" smtClean="0">
                <a:solidFill>
                  <a:schemeClr val="tx1">
                    <a:lumMod val="75000"/>
                    <a:lumOff val="25000"/>
                  </a:schemeClr>
                </a:solidFill>
              </a:rPr>
              <a:t>Case Study – and Smart Food</a:t>
            </a:r>
            <a:endParaRPr lang="en-AU" sz="2400" b="1" dirty="0">
              <a:solidFill>
                <a:schemeClr val="tx1">
                  <a:lumMod val="75000"/>
                  <a:lumOff val="25000"/>
                </a:schemeClr>
              </a:solidFill>
            </a:endParaRPr>
          </a:p>
        </p:txBody>
      </p:sp>
      <p:sp>
        <p:nvSpPr>
          <p:cNvPr id="23" name="Content Placeholder 2"/>
          <p:cNvSpPr>
            <a:spLocks noGrp="1"/>
          </p:cNvSpPr>
          <p:nvPr>
            <p:ph idx="1"/>
          </p:nvPr>
        </p:nvSpPr>
        <p:spPr>
          <a:xfrm>
            <a:off x="107503" y="1412777"/>
            <a:ext cx="8769627" cy="4320480"/>
          </a:xfrm>
        </p:spPr>
        <p:txBody>
          <a:bodyPr>
            <a:noAutofit/>
          </a:bodyPr>
          <a:lstStyle/>
          <a:p>
            <a:pPr>
              <a:lnSpc>
                <a:spcPct val="90000"/>
              </a:lnSpc>
              <a:defRPr/>
            </a:pPr>
            <a:r>
              <a:rPr lang="en-AU" sz="2400" dirty="0" smtClean="0"/>
              <a:t>Smart packaging to enhance life and detect breakdown</a:t>
            </a:r>
          </a:p>
          <a:p>
            <a:pPr>
              <a:lnSpc>
                <a:spcPct val="90000"/>
              </a:lnSpc>
              <a:defRPr/>
            </a:pPr>
            <a:r>
              <a:rPr lang="en-AU" sz="2400" dirty="0" smtClean="0"/>
              <a:t>Interactive labelling to advise on nutrition, energy load, </a:t>
            </a:r>
            <a:r>
              <a:rPr lang="en-AU" sz="2400" dirty="0" err="1" smtClean="0"/>
              <a:t>etc</a:t>
            </a:r>
            <a:endParaRPr lang="en-AU" sz="2400" dirty="0"/>
          </a:p>
          <a:p>
            <a:pPr>
              <a:lnSpc>
                <a:spcPct val="90000"/>
              </a:lnSpc>
              <a:defRPr/>
            </a:pPr>
            <a:r>
              <a:rPr lang="en-AU" sz="2400" dirty="0" smtClean="0"/>
              <a:t>Food tracking and management systems to minimise wastage</a:t>
            </a:r>
            <a:endParaRPr lang="en-AU" sz="2400" dirty="0"/>
          </a:p>
          <a:p>
            <a:pPr>
              <a:lnSpc>
                <a:spcPct val="90000"/>
              </a:lnSpc>
              <a:defRPr/>
            </a:pPr>
            <a:r>
              <a:rPr lang="en-AU" sz="2400" dirty="0" smtClean="0"/>
              <a:t>Decentralised and localised food production (</a:t>
            </a:r>
            <a:r>
              <a:rPr lang="en-AU" sz="2400" smtClean="0"/>
              <a:t>vertical gardens)</a:t>
            </a:r>
          </a:p>
          <a:p>
            <a:pPr>
              <a:lnSpc>
                <a:spcPct val="90000"/>
              </a:lnSpc>
              <a:defRPr/>
            </a:pPr>
            <a:endParaRPr lang="en-AU" sz="2400" dirty="0" smtClean="0"/>
          </a:p>
        </p:txBody>
      </p:sp>
    </p:spTree>
    <p:extLst>
      <p:ext uri="{BB962C8B-B14F-4D97-AF65-F5344CB8AC3E}">
        <p14:creationId xmlns:p14="http://schemas.microsoft.com/office/powerpoint/2010/main" val="6822021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2"/>
          <p:cNvSpPr>
            <a:spLocks noChangeArrowheads="1"/>
          </p:cNvSpPr>
          <p:nvPr/>
        </p:nvSpPr>
        <p:spPr bwMode="auto">
          <a:xfrm>
            <a:off x="1187450" y="836613"/>
            <a:ext cx="3024188" cy="2016125"/>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endParaRPr lang="en-AU"/>
          </a:p>
        </p:txBody>
      </p:sp>
      <p:cxnSp>
        <p:nvCxnSpPr>
          <p:cNvPr id="13" name="Straight Arrow Connector 12"/>
          <p:cNvCxnSpPr/>
          <p:nvPr/>
        </p:nvCxnSpPr>
        <p:spPr>
          <a:xfrm rot="5400000" flipH="1" flipV="1">
            <a:off x="-2216150" y="3143250"/>
            <a:ext cx="5716588" cy="1588"/>
          </a:xfrm>
          <a:prstGeom prst="straightConnector1">
            <a:avLst/>
          </a:prstGeom>
          <a:ln w="28575">
            <a:headEnd w="sm" len="sm"/>
            <a:tailEnd type="arrow" w="lg" len="med"/>
          </a:ln>
          <a:effectLst/>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42938" y="6000750"/>
            <a:ext cx="8072437" cy="71438"/>
          </a:xfrm>
          <a:prstGeom prst="straightConnector1">
            <a:avLst/>
          </a:prstGeom>
          <a:ln w="28575">
            <a:headEnd w="sm" len="sm"/>
            <a:tailEnd type="arrow" w="lg" len="med"/>
          </a:ln>
        </p:spPr>
        <p:style>
          <a:lnRef idx="1">
            <a:schemeClr val="accent1"/>
          </a:lnRef>
          <a:fillRef idx="0">
            <a:schemeClr val="accent1"/>
          </a:fillRef>
          <a:effectRef idx="0">
            <a:schemeClr val="accent1"/>
          </a:effectRef>
          <a:fontRef idx="minor">
            <a:schemeClr val="tx1"/>
          </a:fontRef>
        </p:style>
      </p:cxnSp>
      <p:sp>
        <p:nvSpPr>
          <p:cNvPr id="29701" name="TextBox 24"/>
          <p:cNvSpPr txBox="1">
            <a:spLocks noChangeArrowheads="1"/>
          </p:cNvSpPr>
          <p:nvPr/>
        </p:nvSpPr>
        <p:spPr bwMode="auto">
          <a:xfrm>
            <a:off x="571500" y="6215063"/>
            <a:ext cx="571500" cy="304800"/>
          </a:xfrm>
          <a:prstGeom prst="rect">
            <a:avLst/>
          </a:prstGeom>
          <a:noFill/>
          <a:ln w="9525">
            <a:noFill/>
            <a:miter lim="800000"/>
            <a:headEnd/>
            <a:tailEnd/>
          </a:ln>
        </p:spPr>
        <p:txBody>
          <a:bodyPr>
            <a:prstTxWarp prst="textNoShape">
              <a:avLst/>
            </a:prstTxWarp>
            <a:spAutoFit/>
          </a:bodyPr>
          <a:lstStyle/>
          <a:p>
            <a:r>
              <a:rPr lang="en-AU" sz="1400" b="1">
                <a:latin typeface="Calibri" pitchFamily="-107" charset="0"/>
              </a:rPr>
              <a:t>1771</a:t>
            </a:r>
          </a:p>
        </p:txBody>
      </p:sp>
      <p:sp>
        <p:nvSpPr>
          <p:cNvPr id="29702" name="TextBox 25"/>
          <p:cNvSpPr txBox="1">
            <a:spLocks noChangeArrowheads="1"/>
          </p:cNvSpPr>
          <p:nvPr/>
        </p:nvSpPr>
        <p:spPr bwMode="auto">
          <a:xfrm>
            <a:off x="2000250" y="6215063"/>
            <a:ext cx="571500" cy="304800"/>
          </a:xfrm>
          <a:prstGeom prst="rect">
            <a:avLst/>
          </a:prstGeom>
          <a:noFill/>
          <a:ln w="9525">
            <a:noFill/>
            <a:miter lim="800000"/>
            <a:headEnd/>
            <a:tailEnd/>
          </a:ln>
        </p:spPr>
        <p:txBody>
          <a:bodyPr>
            <a:prstTxWarp prst="textNoShape">
              <a:avLst/>
            </a:prstTxWarp>
            <a:spAutoFit/>
          </a:bodyPr>
          <a:lstStyle/>
          <a:p>
            <a:r>
              <a:rPr lang="en-AU" sz="1400" b="1">
                <a:latin typeface="Calibri" pitchFamily="-107" charset="0"/>
              </a:rPr>
              <a:t>1830</a:t>
            </a:r>
          </a:p>
        </p:txBody>
      </p:sp>
      <p:sp>
        <p:nvSpPr>
          <p:cNvPr id="29703" name="TextBox 26"/>
          <p:cNvSpPr txBox="1">
            <a:spLocks noChangeArrowheads="1"/>
          </p:cNvSpPr>
          <p:nvPr/>
        </p:nvSpPr>
        <p:spPr bwMode="auto">
          <a:xfrm>
            <a:off x="3571875" y="6215063"/>
            <a:ext cx="712788" cy="304800"/>
          </a:xfrm>
          <a:prstGeom prst="rect">
            <a:avLst/>
          </a:prstGeom>
          <a:noFill/>
          <a:ln w="9525">
            <a:noFill/>
            <a:miter lim="800000"/>
            <a:headEnd/>
            <a:tailEnd/>
          </a:ln>
        </p:spPr>
        <p:txBody>
          <a:bodyPr>
            <a:prstTxWarp prst="textNoShape">
              <a:avLst/>
            </a:prstTxWarp>
            <a:spAutoFit/>
          </a:bodyPr>
          <a:lstStyle/>
          <a:p>
            <a:r>
              <a:rPr lang="en-AU" sz="1400" b="1">
                <a:latin typeface="Calibri" pitchFamily="-107" charset="0"/>
              </a:rPr>
              <a:t>1870’s</a:t>
            </a:r>
          </a:p>
        </p:txBody>
      </p:sp>
      <p:sp>
        <p:nvSpPr>
          <p:cNvPr id="29704" name="TextBox 27"/>
          <p:cNvSpPr txBox="1">
            <a:spLocks noChangeArrowheads="1"/>
          </p:cNvSpPr>
          <p:nvPr/>
        </p:nvSpPr>
        <p:spPr bwMode="auto">
          <a:xfrm>
            <a:off x="4787900" y="6215063"/>
            <a:ext cx="784225" cy="304800"/>
          </a:xfrm>
          <a:prstGeom prst="rect">
            <a:avLst/>
          </a:prstGeom>
          <a:noFill/>
          <a:ln w="9525">
            <a:noFill/>
            <a:miter lim="800000"/>
            <a:headEnd/>
            <a:tailEnd/>
          </a:ln>
        </p:spPr>
        <p:txBody>
          <a:bodyPr>
            <a:prstTxWarp prst="textNoShape">
              <a:avLst/>
            </a:prstTxWarp>
            <a:spAutoFit/>
          </a:bodyPr>
          <a:lstStyle/>
          <a:p>
            <a:r>
              <a:rPr lang="en-AU" sz="1400" b="1">
                <a:latin typeface="Calibri" pitchFamily="-107" charset="0"/>
              </a:rPr>
              <a:t>1920’s</a:t>
            </a:r>
          </a:p>
        </p:txBody>
      </p:sp>
      <p:sp>
        <p:nvSpPr>
          <p:cNvPr id="29705" name="TextBox 29"/>
          <p:cNvSpPr txBox="1">
            <a:spLocks noChangeArrowheads="1"/>
          </p:cNvSpPr>
          <p:nvPr/>
        </p:nvSpPr>
        <p:spPr bwMode="auto">
          <a:xfrm>
            <a:off x="6215063" y="6215063"/>
            <a:ext cx="571500" cy="307975"/>
          </a:xfrm>
          <a:prstGeom prst="rect">
            <a:avLst/>
          </a:prstGeom>
          <a:noFill/>
          <a:ln w="9525">
            <a:noFill/>
            <a:miter lim="800000"/>
            <a:headEnd/>
            <a:tailEnd/>
          </a:ln>
        </p:spPr>
        <p:txBody>
          <a:bodyPr>
            <a:prstTxWarp prst="textNoShape">
              <a:avLst/>
            </a:prstTxWarp>
            <a:spAutoFit/>
          </a:bodyPr>
          <a:lstStyle/>
          <a:p>
            <a:r>
              <a:rPr lang="en-AU" sz="1400" b="1">
                <a:latin typeface="Calibri" pitchFamily="-107" charset="0"/>
              </a:rPr>
              <a:t>1971</a:t>
            </a:r>
          </a:p>
        </p:txBody>
      </p:sp>
      <p:sp>
        <p:nvSpPr>
          <p:cNvPr id="29706" name="TextBox 30"/>
          <p:cNvSpPr txBox="1">
            <a:spLocks noChangeArrowheads="1"/>
          </p:cNvSpPr>
          <p:nvPr/>
        </p:nvSpPr>
        <p:spPr bwMode="auto">
          <a:xfrm>
            <a:off x="7500938" y="6215063"/>
            <a:ext cx="1319212" cy="304800"/>
          </a:xfrm>
          <a:prstGeom prst="rect">
            <a:avLst/>
          </a:prstGeom>
          <a:noFill/>
          <a:ln w="9525">
            <a:noFill/>
            <a:miter lim="800000"/>
            <a:headEnd/>
            <a:tailEnd/>
          </a:ln>
        </p:spPr>
        <p:txBody>
          <a:bodyPr>
            <a:prstTxWarp prst="textNoShape">
              <a:avLst/>
            </a:prstTxWarp>
            <a:spAutoFit/>
          </a:bodyPr>
          <a:lstStyle/>
          <a:p>
            <a:r>
              <a:rPr lang="en-AU" sz="1400" b="1">
                <a:latin typeface="Calibri" pitchFamily="-107" charset="0"/>
              </a:rPr>
              <a:t>2030’s</a:t>
            </a:r>
          </a:p>
        </p:txBody>
      </p:sp>
      <p:sp>
        <p:nvSpPr>
          <p:cNvPr id="32" name="Freeform 31"/>
          <p:cNvSpPr/>
          <p:nvPr/>
        </p:nvSpPr>
        <p:spPr>
          <a:xfrm>
            <a:off x="650875" y="5207000"/>
            <a:ext cx="1920875" cy="304800"/>
          </a:xfrm>
          <a:custGeom>
            <a:avLst/>
            <a:gdLst>
              <a:gd name="connsiteX0" fmla="*/ 0 w 1920240"/>
              <a:gd name="connsiteY0" fmla="*/ 304800 h 304800"/>
              <a:gd name="connsiteX1" fmla="*/ 925830 w 1920240"/>
              <a:gd name="connsiteY1" fmla="*/ 7620 h 304800"/>
              <a:gd name="connsiteX2" fmla="*/ 1920240 w 1920240"/>
              <a:gd name="connsiteY2" fmla="*/ 259080 h 304800"/>
            </a:gdLst>
            <a:ahLst/>
            <a:cxnLst>
              <a:cxn ang="0">
                <a:pos x="connsiteX0" y="connsiteY0"/>
              </a:cxn>
              <a:cxn ang="0">
                <a:pos x="connsiteX1" y="connsiteY1"/>
              </a:cxn>
              <a:cxn ang="0">
                <a:pos x="connsiteX2" y="connsiteY2"/>
              </a:cxn>
            </a:cxnLst>
            <a:rect l="l" t="t" r="r" b="b"/>
            <a:pathLst>
              <a:path w="1920240" h="304800">
                <a:moveTo>
                  <a:pt x="0" y="304800"/>
                </a:moveTo>
                <a:cubicBezTo>
                  <a:pt x="302895" y="160020"/>
                  <a:pt x="605790" y="15240"/>
                  <a:pt x="925830" y="7620"/>
                </a:cubicBezTo>
                <a:cubicBezTo>
                  <a:pt x="1245870" y="0"/>
                  <a:pt x="1583055" y="129540"/>
                  <a:pt x="1920240" y="259080"/>
                </a:cubicBezTo>
              </a:path>
            </a:pathLst>
          </a:custGeom>
          <a:ln w="19050">
            <a:solidFill>
              <a:schemeClr val="accent6">
                <a:lumMod val="50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AU" dirty="0"/>
          </a:p>
        </p:txBody>
      </p:sp>
      <p:sp>
        <p:nvSpPr>
          <p:cNvPr id="34" name="Freeform 33"/>
          <p:cNvSpPr/>
          <p:nvPr/>
        </p:nvSpPr>
        <p:spPr>
          <a:xfrm>
            <a:off x="2114550" y="4122738"/>
            <a:ext cx="2160588" cy="1457325"/>
          </a:xfrm>
          <a:custGeom>
            <a:avLst/>
            <a:gdLst>
              <a:gd name="connsiteX0" fmla="*/ 0 w 2160270"/>
              <a:gd name="connsiteY0" fmla="*/ 1457325 h 1457325"/>
              <a:gd name="connsiteX1" fmla="*/ 754380 w 2160270"/>
              <a:gd name="connsiteY1" fmla="*/ 211455 h 1457325"/>
              <a:gd name="connsiteX2" fmla="*/ 1497330 w 2160270"/>
              <a:gd name="connsiteY2" fmla="*/ 188595 h 1457325"/>
              <a:gd name="connsiteX3" fmla="*/ 2160270 w 2160270"/>
              <a:gd name="connsiteY3" fmla="*/ 897255 h 1457325"/>
            </a:gdLst>
            <a:ahLst/>
            <a:cxnLst>
              <a:cxn ang="0">
                <a:pos x="connsiteX0" y="connsiteY0"/>
              </a:cxn>
              <a:cxn ang="0">
                <a:pos x="connsiteX1" y="connsiteY1"/>
              </a:cxn>
              <a:cxn ang="0">
                <a:pos x="connsiteX2" y="connsiteY2"/>
              </a:cxn>
              <a:cxn ang="0">
                <a:pos x="connsiteX3" y="connsiteY3"/>
              </a:cxn>
            </a:cxnLst>
            <a:rect l="l" t="t" r="r" b="b"/>
            <a:pathLst>
              <a:path w="2160270" h="1457325">
                <a:moveTo>
                  <a:pt x="0" y="1457325"/>
                </a:moveTo>
                <a:cubicBezTo>
                  <a:pt x="252412" y="940117"/>
                  <a:pt x="504825" y="422910"/>
                  <a:pt x="754380" y="211455"/>
                </a:cubicBezTo>
                <a:cubicBezTo>
                  <a:pt x="1003935" y="0"/>
                  <a:pt x="1263015" y="74295"/>
                  <a:pt x="1497330" y="188595"/>
                </a:cubicBezTo>
                <a:cubicBezTo>
                  <a:pt x="1731645" y="302895"/>
                  <a:pt x="1945957" y="600075"/>
                  <a:pt x="2160270" y="897255"/>
                </a:cubicBezTo>
              </a:path>
            </a:pathLst>
          </a:custGeom>
          <a:ln w="19050">
            <a:solidFill>
              <a:schemeClr val="accent6">
                <a:lumMod val="50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AU" dirty="0"/>
          </a:p>
        </p:txBody>
      </p:sp>
      <p:sp>
        <p:nvSpPr>
          <p:cNvPr id="35" name="Freeform 34"/>
          <p:cNvSpPr/>
          <p:nvPr/>
        </p:nvSpPr>
        <p:spPr>
          <a:xfrm>
            <a:off x="3794125" y="3406775"/>
            <a:ext cx="1657350" cy="1876425"/>
          </a:xfrm>
          <a:custGeom>
            <a:avLst/>
            <a:gdLst>
              <a:gd name="connsiteX0" fmla="*/ 0 w 1657350"/>
              <a:gd name="connsiteY0" fmla="*/ 1876425 h 1876425"/>
              <a:gd name="connsiteX1" fmla="*/ 891540 w 1657350"/>
              <a:gd name="connsiteY1" fmla="*/ 104775 h 1876425"/>
              <a:gd name="connsiteX2" fmla="*/ 1657350 w 1657350"/>
              <a:gd name="connsiteY2" fmla="*/ 1247775 h 1876425"/>
            </a:gdLst>
            <a:ahLst/>
            <a:cxnLst>
              <a:cxn ang="0">
                <a:pos x="connsiteX0" y="connsiteY0"/>
              </a:cxn>
              <a:cxn ang="0">
                <a:pos x="connsiteX1" y="connsiteY1"/>
              </a:cxn>
              <a:cxn ang="0">
                <a:pos x="connsiteX2" y="connsiteY2"/>
              </a:cxn>
            </a:cxnLst>
            <a:rect l="l" t="t" r="r" b="b"/>
            <a:pathLst>
              <a:path w="1657350" h="1876425">
                <a:moveTo>
                  <a:pt x="0" y="1876425"/>
                </a:moveTo>
                <a:cubicBezTo>
                  <a:pt x="307657" y="1042987"/>
                  <a:pt x="615315" y="209550"/>
                  <a:pt x="891540" y="104775"/>
                </a:cubicBezTo>
                <a:cubicBezTo>
                  <a:pt x="1167765" y="0"/>
                  <a:pt x="1412557" y="623887"/>
                  <a:pt x="1657350" y="1247775"/>
                </a:cubicBezTo>
              </a:path>
            </a:pathLst>
          </a:custGeom>
          <a:ln w="19050">
            <a:solidFill>
              <a:schemeClr val="accent6">
                <a:lumMod val="50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AU" dirty="0"/>
          </a:p>
        </p:txBody>
      </p:sp>
      <p:sp>
        <p:nvSpPr>
          <p:cNvPr id="36" name="Freeform 35"/>
          <p:cNvSpPr/>
          <p:nvPr/>
        </p:nvSpPr>
        <p:spPr>
          <a:xfrm>
            <a:off x="5086350" y="2462213"/>
            <a:ext cx="1554163" cy="2489200"/>
          </a:xfrm>
          <a:custGeom>
            <a:avLst/>
            <a:gdLst>
              <a:gd name="connsiteX0" fmla="*/ 0 w 1554480"/>
              <a:gd name="connsiteY0" fmla="*/ 2489835 h 2489835"/>
              <a:gd name="connsiteX1" fmla="*/ 708660 w 1554480"/>
              <a:gd name="connsiteY1" fmla="*/ 192405 h 2489835"/>
              <a:gd name="connsiteX2" fmla="*/ 1554480 w 1554480"/>
              <a:gd name="connsiteY2" fmla="*/ 1335405 h 2489835"/>
            </a:gdLst>
            <a:ahLst/>
            <a:cxnLst>
              <a:cxn ang="0">
                <a:pos x="connsiteX0" y="connsiteY0"/>
              </a:cxn>
              <a:cxn ang="0">
                <a:pos x="connsiteX1" y="connsiteY1"/>
              </a:cxn>
              <a:cxn ang="0">
                <a:pos x="connsiteX2" y="connsiteY2"/>
              </a:cxn>
            </a:cxnLst>
            <a:rect l="l" t="t" r="r" b="b"/>
            <a:pathLst>
              <a:path w="1554480" h="2489835">
                <a:moveTo>
                  <a:pt x="0" y="2489835"/>
                </a:moveTo>
                <a:cubicBezTo>
                  <a:pt x="224790" y="1437322"/>
                  <a:pt x="449580" y="384810"/>
                  <a:pt x="708660" y="192405"/>
                </a:cubicBezTo>
                <a:cubicBezTo>
                  <a:pt x="967740" y="0"/>
                  <a:pt x="1261110" y="667702"/>
                  <a:pt x="1554480" y="1335405"/>
                </a:cubicBezTo>
              </a:path>
            </a:pathLst>
          </a:custGeom>
          <a:ln w="19050">
            <a:solidFill>
              <a:schemeClr val="accent6">
                <a:lumMod val="50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AU" dirty="0"/>
          </a:p>
        </p:txBody>
      </p:sp>
      <p:sp>
        <p:nvSpPr>
          <p:cNvPr id="41" name="Freeform 40"/>
          <p:cNvSpPr/>
          <p:nvPr/>
        </p:nvSpPr>
        <p:spPr>
          <a:xfrm>
            <a:off x="6300788" y="1341438"/>
            <a:ext cx="1584325" cy="3530600"/>
          </a:xfrm>
          <a:custGeom>
            <a:avLst/>
            <a:gdLst>
              <a:gd name="connsiteX0" fmla="*/ 0 w 1463040"/>
              <a:gd name="connsiteY0" fmla="*/ 3529965 h 3529965"/>
              <a:gd name="connsiteX1" fmla="*/ 788670 w 1463040"/>
              <a:gd name="connsiteY1" fmla="*/ 306705 h 3529965"/>
              <a:gd name="connsiteX2" fmla="*/ 1463040 w 1463040"/>
              <a:gd name="connsiteY2" fmla="*/ 1689735 h 3529965"/>
            </a:gdLst>
            <a:ahLst/>
            <a:cxnLst>
              <a:cxn ang="0">
                <a:pos x="connsiteX0" y="connsiteY0"/>
              </a:cxn>
              <a:cxn ang="0">
                <a:pos x="connsiteX1" y="connsiteY1"/>
              </a:cxn>
              <a:cxn ang="0">
                <a:pos x="connsiteX2" y="connsiteY2"/>
              </a:cxn>
            </a:cxnLst>
            <a:rect l="l" t="t" r="r" b="b"/>
            <a:pathLst>
              <a:path w="1463040" h="3529965">
                <a:moveTo>
                  <a:pt x="0" y="3529965"/>
                </a:moveTo>
                <a:cubicBezTo>
                  <a:pt x="272415" y="2071687"/>
                  <a:pt x="544830" y="613410"/>
                  <a:pt x="788670" y="306705"/>
                </a:cubicBezTo>
                <a:cubicBezTo>
                  <a:pt x="1032510" y="0"/>
                  <a:pt x="1247775" y="844867"/>
                  <a:pt x="1463040" y="1689735"/>
                </a:cubicBezTo>
              </a:path>
            </a:pathLst>
          </a:custGeom>
          <a:ln w="19050">
            <a:solidFill>
              <a:schemeClr val="accent6">
                <a:lumMod val="50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AU" dirty="0"/>
          </a:p>
        </p:txBody>
      </p:sp>
      <p:sp>
        <p:nvSpPr>
          <p:cNvPr id="29712" name="TextBox 42"/>
          <p:cNvSpPr txBox="1">
            <a:spLocks noChangeArrowheads="1"/>
          </p:cNvSpPr>
          <p:nvPr/>
        </p:nvSpPr>
        <p:spPr bwMode="auto">
          <a:xfrm>
            <a:off x="1049338" y="4635500"/>
            <a:ext cx="857250" cy="522288"/>
          </a:xfrm>
          <a:prstGeom prst="rect">
            <a:avLst/>
          </a:prstGeom>
          <a:noFill/>
          <a:ln w="9525">
            <a:noFill/>
            <a:miter lim="800000"/>
            <a:headEnd/>
            <a:tailEnd/>
          </a:ln>
        </p:spPr>
        <p:txBody>
          <a:bodyPr>
            <a:prstTxWarp prst="textNoShape">
              <a:avLst/>
            </a:prstTxWarp>
            <a:spAutoFit/>
          </a:bodyPr>
          <a:lstStyle/>
          <a:p>
            <a:r>
              <a:rPr lang="en-AU" sz="1400" b="1"/>
              <a:t>1</a:t>
            </a:r>
            <a:r>
              <a:rPr lang="en-AU" sz="1400" b="1" baseline="30000"/>
              <a:t>st</a:t>
            </a:r>
            <a:r>
              <a:rPr lang="en-AU" sz="1400" b="1"/>
              <a:t> wave</a:t>
            </a:r>
          </a:p>
        </p:txBody>
      </p:sp>
      <p:sp>
        <p:nvSpPr>
          <p:cNvPr id="29713" name="TextBox 43"/>
          <p:cNvSpPr txBox="1">
            <a:spLocks noChangeArrowheads="1"/>
          </p:cNvSpPr>
          <p:nvPr/>
        </p:nvSpPr>
        <p:spPr bwMode="auto">
          <a:xfrm>
            <a:off x="2662238" y="3717925"/>
            <a:ext cx="857250" cy="523875"/>
          </a:xfrm>
          <a:prstGeom prst="rect">
            <a:avLst/>
          </a:prstGeom>
          <a:noFill/>
          <a:ln w="9525">
            <a:noFill/>
            <a:miter lim="800000"/>
            <a:headEnd/>
            <a:tailEnd/>
          </a:ln>
        </p:spPr>
        <p:txBody>
          <a:bodyPr>
            <a:prstTxWarp prst="textNoShape">
              <a:avLst/>
            </a:prstTxWarp>
            <a:spAutoFit/>
          </a:bodyPr>
          <a:lstStyle/>
          <a:p>
            <a:r>
              <a:rPr lang="en-AU" sz="1400" b="1"/>
              <a:t>2</a:t>
            </a:r>
            <a:r>
              <a:rPr lang="en-AU" sz="1400" b="1" baseline="30000"/>
              <a:t>nd</a:t>
            </a:r>
            <a:r>
              <a:rPr lang="en-AU" sz="1400" b="1"/>
              <a:t> wave</a:t>
            </a:r>
          </a:p>
        </p:txBody>
      </p:sp>
      <p:sp>
        <p:nvSpPr>
          <p:cNvPr id="29714" name="TextBox 44"/>
          <p:cNvSpPr txBox="1">
            <a:spLocks noChangeArrowheads="1"/>
          </p:cNvSpPr>
          <p:nvPr/>
        </p:nvSpPr>
        <p:spPr bwMode="auto">
          <a:xfrm>
            <a:off x="4154488" y="3036888"/>
            <a:ext cx="857250" cy="522287"/>
          </a:xfrm>
          <a:prstGeom prst="rect">
            <a:avLst/>
          </a:prstGeom>
          <a:noFill/>
          <a:ln w="9525">
            <a:noFill/>
            <a:miter lim="800000"/>
            <a:headEnd/>
            <a:tailEnd/>
          </a:ln>
        </p:spPr>
        <p:txBody>
          <a:bodyPr>
            <a:prstTxWarp prst="textNoShape">
              <a:avLst/>
            </a:prstTxWarp>
            <a:spAutoFit/>
          </a:bodyPr>
          <a:lstStyle/>
          <a:p>
            <a:r>
              <a:rPr lang="en-AU" sz="1400" b="1"/>
              <a:t>3</a:t>
            </a:r>
            <a:r>
              <a:rPr lang="en-AU" sz="1400" b="1" baseline="30000"/>
              <a:t>rd</a:t>
            </a:r>
            <a:r>
              <a:rPr lang="en-AU" sz="1400" b="1"/>
              <a:t> wave</a:t>
            </a:r>
          </a:p>
        </p:txBody>
      </p:sp>
      <p:sp>
        <p:nvSpPr>
          <p:cNvPr id="29715" name="TextBox 45"/>
          <p:cNvSpPr txBox="1">
            <a:spLocks noChangeArrowheads="1"/>
          </p:cNvSpPr>
          <p:nvPr/>
        </p:nvSpPr>
        <p:spPr bwMode="auto">
          <a:xfrm>
            <a:off x="5400675" y="2057400"/>
            <a:ext cx="857250" cy="523875"/>
          </a:xfrm>
          <a:prstGeom prst="rect">
            <a:avLst/>
          </a:prstGeom>
          <a:noFill/>
          <a:ln w="9525">
            <a:noFill/>
            <a:miter lim="800000"/>
            <a:headEnd/>
            <a:tailEnd/>
          </a:ln>
        </p:spPr>
        <p:txBody>
          <a:bodyPr>
            <a:prstTxWarp prst="textNoShape">
              <a:avLst/>
            </a:prstTxWarp>
            <a:spAutoFit/>
          </a:bodyPr>
          <a:lstStyle/>
          <a:p>
            <a:r>
              <a:rPr lang="en-AU" sz="1400" b="1"/>
              <a:t>4</a:t>
            </a:r>
            <a:r>
              <a:rPr lang="en-AU" sz="1400" b="1" baseline="30000"/>
              <a:t>th</a:t>
            </a:r>
            <a:r>
              <a:rPr lang="en-AU" sz="1400" b="1"/>
              <a:t> wave</a:t>
            </a:r>
          </a:p>
        </p:txBody>
      </p:sp>
      <p:sp>
        <p:nvSpPr>
          <p:cNvPr id="29716" name="TextBox 46"/>
          <p:cNvSpPr txBox="1">
            <a:spLocks noChangeArrowheads="1"/>
          </p:cNvSpPr>
          <p:nvPr/>
        </p:nvSpPr>
        <p:spPr bwMode="auto">
          <a:xfrm>
            <a:off x="6829425" y="981075"/>
            <a:ext cx="857250" cy="523875"/>
          </a:xfrm>
          <a:prstGeom prst="rect">
            <a:avLst/>
          </a:prstGeom>
          <a:noFill/>
          <a:ln w="9525">
            <a:noFill/>
            <a:miter lim="800000"/>
            <a:headEnd/>
            <a:tailEnd/>
          </a:ln>
        </p:spPr>
        <p:txBody>
          <a:bodyPr>
            <a:prstTxWarp prst="textNoShape">
              <a:avLst/>
            </a:prstTxWarp>
            <a:spAutoFit/>
          </a:bodyPr>
          <a:lstStyle/>
          <a:p>
            <a:r>
              <a:rPr lang="en-AU" sz="1400" b="1"/>
              <a:t>5</a:t>
            </a:r>
            <a:r>
              <a:rPr lang="en-AU" sz="1400" b="1" baseline="30000"/>
              <a:t>th</a:t>
            </a:r>
            <a:r>
              <a:rPr lang="en-AU" sz="1400" b="1"/>
              <a:t> wave</a:t>
            </a:r>
          </a:p>
        </p:txBody>
      </p:sp>
      <p:sp>
        <p:nvSpPr>
          <p:cNvPr id="29717" name="TextBox 49"/>
          <p:cNvSpPr txBox="1">
            <a:spLocks noChangeArrowheads="1"/>
          </p:cNvSpPr>
          <p:nvPr/>
        </p:nvSpPr>
        <p:spPr bwMode="auto">
          <a:xfrm>
            <a:off x="642938" y="5184775"/>
            <a:ext cx="1928812" cy="822325"/>
          </a:xfrm>
          <a:prstGeom prst="rect">
            <a:avLst/>
          </a:prstGeom>
          <a:noFill/>
          <a:ln w="9525">
            <a:noFill/>
            <a:miter lim="800000"/>
            <a:headEnd/>
            <a:tailEnd/>
          </a:ln>
        </p:spPr>
        <p:txBody>
          <a:bodyPr>
            <a:prstTxWarp prst="textNoShape">
              <a:avLst/>
            </a:prstTxWarp>
            <a:spAutoFit/>
          </a:bodyPr>
          <a:lstStyle/>
          <a:p>
            <a:pPr algn="ctr"/>
            <a:r>
              <a:rPr lang="en-AU" sz="1200" b="1">
                <a:solidFill>
                  <a:srgbClr val="FF0000"/>
                </a:solidFill>
                <a:latin typeface="Calibri" pitchFamily="-107" charset="0"/>
              </a:rPr>
              <a:t>Iron</a:t>
            </a:r>
          </a:p>
          <a:p>
            <a:pPr algn="ctr"/>
            <a:r>
              <a:rPr lang="en-AU" sz="1200" b="1">
                <a:solidFill>
                  <a:srgbClr val="FF0000"/>
                </a:solidFill>
                <a:latin typeface="Calibri" pitchFamily="-107" charset="0"/>
              </a:rPr>
              <a:t>Water power</a:t>
            </a:r>
          </a:p>
          <a:p>
            <a:pPr algn="ctr"/>
            <a:r>
              <a:rPr lang="en-AU" sz="1200" b="1">
                <a:solidFill>
                  <a:srgbClr val="FF0000"/>
                </a:solidFill>
                <a:latin typeface="Calibri" pitchFamily="-107" charset="0"/>
              </a:rPr>
              <a:t>Mechanisation</a:t>
            </a:r>
          </a:p>
          <a:p>
            <a:pPr algn="ctr"/>
            <a:r>
              <a:rPr lang="en-AU" sz="1200" b="1">
                <a:solidFill>
                  <a:srgbClr val="FF0000"/>
                </a:solidFill>
                <a:latin typeface="Calibri" pitchFamily="-107" charset="0"/>
              </a:rPr>
              <a:t>Textiles</a:t>
            </a:r>
          </a:p>
        </p:txBody>
      </p:sp>
      <p:sp>
        <p:nvSpPr>
          <p:cNvPr id="29718" name="TextBox 50"/>
          <p:cNvSpPr txBox="1">
            <a:spLocks noChangeArrowheads="1"/>
          </p:cNvSpPr>
          <p:nvPr/>
        </p:nvSpPr>
        <p:spPr bwMode="auto">
          <a:xfrm>
            <a:off x="2214563" y="4649788"/>
            <a:ext cx="1928812" cy="457200"/>
          </a:xfrm>
          <a:prstGeom prst="rect">
            <a:avLst/>
          </a:prstGeom>
          <a:noFill/>
          <a:ln w="9525">
            <a:noFill/>
            <a:miter lim="800000"/>
            <a:headEnd/>
            <a:tailEnd/>
          </a:ln>
        </p:spPr>
        <p:txBody>
          <a:bodyPr>
            <a:prstTxWarp prst="textNoShape">
              <a:avLst/>
            </a:prstTxWarp>
            <a:spAutoFit/>
          </a:bodyPr>
          <a:lstStyle/>
          <a:p>
            <a:pPr algn="ctr"/>
            <a:r>
              <a:rPr lang="en-AU" sz="1200" b="1">
                <a:solidFill>
                  <a:srgbClr val="FF0000"/>
                </a:solidFill>
                <a:latin typeface="Calibri" pitchFamily="-107" charset="0"/>
              </a:rPr>
              <a:t>Steam Power</a:t>
            </a:r>
          </a:p>
          <a:p>
            <a:pPr algn="ctr"/>
            <a:r>
              <a:rPr lang="en-AU" sz="1200" b="1">
                <a:solidFill>
                  <a:srgbClr val="FF0000"/>
                </a:solidFill>
                <a:latin typeface="Calibri" pitchFamily="-107" charset="0"/>
              </a:rPr>
              <a:t>And Railroads</a:t>
            </a:r>
          </a:p>
        </p:txBody>
      </p:sp>
      <p:sp>
        <p:nvSpPr>
          <p:cNvPr id="29719" name="TextBox 51"/>
          <p:cNvSpPr txBox="1">
            <a:spLocks noChangeArrowheads="1"/>
          </p:cNvSpPr>
          <p:nvPr/>
        </p:nvSpPr>
        <p:spPr bwMode="auto">
          <a:xfrm>
            <a:off x="3708400" y="4292600"/>
            <a:ext cx="1928813" cy="822325"/>
          </a:xfrm>
          <a:prstGeom prst="rect">
            <a:avLst/>
          </a:prstGeom>
          <a:noFill/>
          <a:ln w="9525">
            <a:noFill/>
            <a:miter lim="800000"/>
            <a:headEnd/>
            <a:tailEnd/>
          </a:ln>
        </p:spPr>
        <p:txBody>
          <a:bodyPr>
            <a:prstTxWarp prst="textNoShape">
              <a:avLst/>
            </a:prstTxWarp>
            <a:spAutoFit/>
          </a:bodyPr>
          <a:lstStyle/>
          <a:p>
            <a:pPr algn="ctr"/>
            <a:r>
              <a:rPr lang="en-AU" sz="1200" b="1">
                <a:solidFill>
                  <a:srgbClr val="FF0000"/>
                </a:solidFill>
                <a:latin typeface="Calibri" pitchFamily="-107" charset="0"/>
              </a:rPr>
              <a:t>Steel</a:t>
            </a:r>
          </a:p>
          <a:p>
            <a:pPr algn="ctr"/>
            <a:r>
              <a:rPr lang="en-AU" sz="1200" b="1">
                <a:solidFill>
                  <a:srgbClr val="FF0000"/>
                </a:solidFill>
                <a:latin typeface="Calibri" pitchFamily="-107" charset="0"/>
              </a:rPr>
              <a:t>Electricity</a:t>
            </a:r>
          </a:p>
          <a:p>
            <a:pPr algn="ctr"/>
            <a:r>
              <a:rPr lang="en-AU" sz="1200" b="1">
                <a:solidFill>
                  <a:srgbClr val="FF0000"/>
                </a:solidFill>
                <a:latin typeface="Calibri" pitchFamily="-107" charset="0"/>
              </a:rPr>
              <a:t>Chemicals</a:t>
            </a:r>
          </a:p>
          <a:p>
            <a:pPr algn="ctr"/>
            <a:r>
              <a:rPr lang="en-AU" sz="1200" b="1">
                <a:solidFill>
                  <a:srgbClr val="FF0000"/>
                </a:solidFill>
                <a:latin typeface="Calibri" pitchFamily="-107" charset="0"/>
              </a:rPr>
              <a:t>Heavy Engineering</a:t>
            </a:r>
          </a:p>
        </p:txBody>
      </p:sp>
      <p:sp>
        <p:nvSpPr>
          <p:cNvPr id="29720" name="TextBox 52"/>
          <p:cNvSpPr txBox="1">
            <a:spLocks noChangeArrowheads="1"/>
          </p:cNvSpPr>
          <p:nvPr/>
        </p:nvSpPr>
        <p:spPr bwMode="auto">
          <a:xfrm>
            <a:off x="4932363" y="3789363"/>
            <a:ext cx="1928812" cy="1004887"/>
          </a:xfrm>
          <a:prstGeom prst="rect">
            <a:avLst/>
          </a:prstGeom>
          <a:noFill/>
          <a:ln w="9525">
            <a:noFill/>
            <a:miter lim="800000"/>
            <a:headEnd/>
            <a:tailEnd/>
          </a:ln>
        </p:spPr>
        <p:txBody>
          <a:bodyPr>
            <a:prstTxWarp prst="textNoShape">
              <a:avLst/>
            </a:prstTxWarp>
            <a:spAutoFit/>
          </a:bodyPr>
          <a:lstStyle/>
          <a:p>
            <a:pPr algn="ctr"/>
            <a:r>
              <a:rPr lang="en-AU" sz="1200" b="1">
                <a:solidFill>
                  <a:srgbClr val="FF0000"/>
                </a:solidFill>
                <a:latin typeface="Calibri" pitchFamily="-107" charset="0"/>
              </a:rPr>
              <a:t>Oil</a:t>
            </a:r>
          </a:p>
          <a:p>
            <a:pPr algn="ctr"/>
            <a:r>
              <a:rPr lang="en-AU" sz="1200" b="1">
                <a:solidFill>
                  <a:srgbClr val="FF0000"/>
                </a:solidFill>
                <a:latin typeface="Calibri" pitchFamily="-107" charset="0"/>
              </a:rPr>
              <a:t>Automobiles</a:t>
            </a:r>
          </a:p>
          <a:p>
            <a:pPr algn="ctr"/>
            <a:r>
              <a:rPr lang="en-AU" sz="1200" b="1">
                <a:solidFill>
                  <a:srgbClr val="FF0000"/>
                </a:solidFill>
                <a:latin typeface="Calibri" pitchFamily="-107" charset="0"/>
              </a:rPr>
              <a:t>Petrochemicals</a:t>
            </a:r>
          </a:p>
          <a:p>
            <a:pPr algn="ctr"/>
            <a:r>
              <a:rPr lang="en-AU" sz="1200" b="1">
                <a:solidFill>
                  <a:srgbClr val="FF0000"/>
                </a:solidFill>
                <a:latin typeface="Calibri" pitchFamily="-107" charset="0"/>
              </a:rPr>
              <a:t>Aviation</a:t>
            </a:r>
          </a:p>
          <a:p>
            <a:pPr algn="ctr"/>
            <a:r>
              <a:rPr lang="en-AU" sz="1200" b="1">
                <a:solidFill>
                  <a:srgbClr val="FF0000"/>
                </a:solidFill>
                <a:latin typeface="Calibri" pitchFamily="-107" charset="0"/>
              </a:rPr>
              <a:t>Space</a:t>
            </a:r>
          </a:p>
        </p:txBody>
      </p:sp>
      <p:sp>
        <p:nvSpPr>
          <p:cNvPr id="29721" name="TextBox 53"/>
          <p:cNvSpPr txBox="1">
            <a:spLocks noChangeArrowheads="1"/>
          </p:cNvSpPr>
          <p:nvPr/>
        </p:nvSpPr>
        <p:spPr bwMode="auto">
          <a:xfrm>
            <a:off x="6446838" y="3124200"/>
            <a:ext cx="1928812" cy="1004888"/>
          </a:xfrm>
          <a:prstGeom prst="rect">
            <a:avLst/>
          </a:prstGeom>
          <a:noFill/>
          <a:ln w="9525">
            <a:noFill/>
            <a:miter lim="800000"/>
            <a:headEnd/>
            <a:tailEnd/>
          </a:ln>
        </p:spPr>
        <p:txBody>
          <a:bodyPr>
            <a:prstTxWarp prst="textNoShape">
              <a:avLst/>
            </a:prstTxWarp>
            <a:spAutoFit/>
          </a:bodyPr>
          <a:lstStyle/>
          <a:p>
            <a:pPr algn="ctr"/>
            <a:r>
              <a:rPr lang="en-AU" sz="1200" b="1">
                <a:solidFill>
                  <a:srgbClr val="FF0000"/>
                </a:solidFill>
                <a:latin typeface="Calibri" pitchFamily="-107" charset="0"/>
              </a:rPr>
              <a:t>Digital Networks</a:t>
            </a:r>
          </a:p>
          <a:p>
            <a:pPr algn="ctr"/>
            <a:r>
              <a:rPr lang="en-AU" sz="1200" b="1">
                <a:solidFill>
                  <a:srgbClr val="FF0000"/>
                </a:solidFill>
                <a:latin typeface="Calibri" pitchFamily="-107" charset="0"/>
              </a:rPr>
              <a:t>Software</a:t>
            </a:r>
          </a:p>
          <a:p>
            <a:pPr algn="ctr"/>
            <a:r>
              <a:rPr lang="en-AU" sz="1200" b="1">
                <a:solidFill>
                  <a:srgbClr val="FF0000"/>
                </a:solidFill>
                <a:latin typeface="Calibri" pitchFamily="-107" charset="0"/>
              </a:rPr>
              <a:t>Information</a:t>
            </a:r>
          </a:p>
          <a:p>
            <a:pPr algn="ctr"/>
            <a:r>
              <a:rPr lang="en-AU" sz="1200" b="1">
                <a:solidFill>
                  <a:srgbClr val="FF0000"/>
                </a:solidFill>
                <a:latin typeface="Calibri" pitchFamily="-107" charset="0"/>
              </a:rPr>
              <a:t>Technology</a:t>
            </a:r>
          </a:p>
          <a:p>
            <a:pPr algn="ctr"/>
            <a:r>
              <a:rPr lang="en-AU" sz="1200" b="1">
                <a:solidFill>
                  <a:srgbClr val="FF0000"/>
                </a:solidFill>
                <a:latin typeface="Calibri" pitchFamily="-107" charset="0"/>
              </a:rPr>
              <a:t>Telecommunications</a:t>
            </a:r>
          </a:p>
        </p:txBody>
      </p:sp>
      <p:sp>
        <p:nvSpPr>
          <p:cNvPr id="29722" name="TextBox 56"/>
          <p:cNvSpPr txBox="1">
            <a:spLocks noChangeArrowheads="1"/>
          </p:cNvSpPr>
          <p:nvPr/>
        </p:nvSpPr>
        <p:spPr bwMode="auto">
          <a:xfrm rot="-5400000">
            <a:off x="-172244" y="2815432"/>
            <a:ext cx="1285875" cy="369888"/>
          </a:xfrm>
          <a:prstGeom prst="rect">
            <a:avLst/>
          </a:prstGeom>
          <a:noFill/>
          <a:ln w="9525">
            <a:noFill/>
            <a:miter lim="800000"/>
            <a:headEnd/>
            <a:tailEnd/>
          </a:ln>
        </p:spPr>
        <p:txBody>
          <a:bodyPr>
            <a:prstTxWarp prst="textNoShape">
              <a:avLst/>
            </a:prstTxWarp>
            <a:spAutoFit/>
          </a:bodyPr>
          <a:lstStyle/>
          <a:p>
            <a:r>
              <a:rPr lang="en-AU" b="1">
                <a:latin typeface="Calibri" pitchFamily="-107" charset="0"/>
              </a:rPr>
              <a:t>Innovation</a:t>
            </a:r>
          </a:p>
        </p:txBody>
      </p:sp>
      <p:sp>
        <p:nvSpPr>
          <p:cNvPr id="29723" name="TextBox 57"/>
          <p:cNvSpPr txBox="1">
            <a:spLocks noChangeArrowheads="1"/>
          </p:cNvSpPr>
          <p:nvPr/>
        </p:nvSpPr>
        <p:spPr bwMode="auto">
          <a:xfrm>
            <a:off x="1476375" y="981075"/>
            <a:ext cx="3095625" cy="1493838"/>
          </a:xfrm>
          <a:prstGeom prst="rect">
            <a:avLst/>
          </a:prstGeom>
          <a:noFill/>
          <a:ln w="9525">
            <a:noFill/>
            <a:miter lim="800000"/>
            <a:headEnd/>
            <a:tailEnd/>
          </a:ln>
        </p:spPr>
        <p:txBody>
          <a:bodyPr>
            <a:prstTxWarp prst="textNoShape">
              <a:avLst/>
            </a:prstTxWarp>
            <a:spAutoFit/>
          </a:bodyPr>
          <a:lstStyle/>
          <a:p>
            <a:r>
              <a:rPr lang="en-AU" sz="3200" b="1">
                <a:latin typeface="Calibri" pitchFamily="-107" charset="0"/>
              </a:rPr>
              <a:t>Waves of Innovation </a:t>
            </a:r>
          </a:p>
          <a:p>
            <a:r>
              <a:rPr lang="en-AU" sz="2800" b="1">
                <a:latin typeface="Calibri" pitchFamily="-107" charset="0"/>
              </a:rPr>
              <a:t>1770’s – 2030’s</a:t>
            </a:r>
          </a:p>
        </p:txBody>
      </p:sp>
      <p:sp>
        <p:nvSpPr>
          <p:cNvPr id="65" name="Freeform 64"/>
          <p:cNvSpPr/>
          <p:nvPr/>
        </p:nvSpPr>
        <p:spPr>
          <a:xfrm>
            <a:off x="2239963" y="5349875"/>
            <a:ext cx="331787" cy="150813"/>
          </a:xfrm>
          <a:custGeom>
            <a:avLst/>
            <a:gdLst>
              <a:gd name="connsiteX0" fmla="*/ 0 w 354330"/>
              <a:gd name="connsiteY0" fmla="*/ 0 h 137160"/>
              <a:gd name="connsiteX1" fmla="*/ 354330 w 354330"/>
              <a:gd name="connsiteY1" fmla="*/ 137160 h 137160"/>
            </a:gdLst>
            <a:ahLst/>
            <a:cxnLst>
              <a:cxn ang="0">
                <a:pos x="connsiteX0" y="connsiteY0"/>
              </a:cxn>
              <a:cxn ang="0">
                <a:pos x="connsiteX1" y="connsiteY1"/>
              </a:cxn>
            </a:cxnLst>
            <a:rect l="l" t="t" r="r" b="b"/>
            <a:pathLst>
              <a:path w="354330" h="137160">
                <a:moveTo>
                  <a:pt x="0" y="0"/>
                </a:moveTo>
                <a:lnTo>
                  <a:pt x="354330" y="137160"/>
                </a:lnTo>
              </a:path>
            </a:pathLst>
          </a:custGeom>
          <a:ln w="762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AU" dirty="0">
              <a:ln>
                <a:solidFill>
                  <a:schemeClr val="bg1"/>
                </a:solidFill>
              </a:ln>
            </a:endParaRPr>
          </a:p>
        </p:txBody>
      </p:sp>
      <p:sp>
        <p:nvSpPr>
          <p:cNvPr id="66" name="Freeform 65"/>
          <p:cNvSpPr/>
          <p:nvPr/>
        </p:nvSpPr>
        <p:spPr>
          <a:xfrm>
            <a:off x="2257425" y="5357813"/>
            <a:ext cx="357188" cy="142875"/>
          </a:xfrm>
          <a:custGeom>
            <a:avLst/>
            <a:gdLst>
              <a:gd name="connsiteX0" fmla="*/ 0 w 354330"/>
              <a:gd name="connsiteY0" fmla="*/ 0 h 137160"/>
              <a:gd name="connsiteX1" fmla="*/ 354330 w 354330"/>
              <a:gd name="connsiteY1" fmla="*/ 137160 h 137160"/>
            </a:gdLst>
            <a:ahLst/>
            <a:cxnLst>
              <a:cxn ang="0">
                <a:pos x="connsiteX0" y="connsiteY0"/>
              </a:cxn>
              <a:cxn ang="0">
                <a:pos x="connsiteX1" y="connsiteY1"/>
              </a:cxn>
            </a:cxnLst>
            <a:rect l="l" t="t" r="r" b="b"/>
            <a:pathLst>
              <a:path w="354330" h="137160">
                <a:moveTo>
                  <a:pt x="0" y="0"/>
                </a:moveTo>
                <a:lnTo>
                  <a:pt x="354330" y="137160"/>
                </a:lnTo>
              </a:path>
            </a:pathLst>
          </a:custGeom>
          <a:ln w="19050">
            <a:solidFill>
              <a:schemeClr val="accent6">
                <a:lumMod val="5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AU" dirty="0">
              <a:ln>
                <a:solidFill>
                  <a:schemeClr val="bg1"/>
                </a:solidFill>
              </a:ln>
            </a:endParaRPr>
          </a:p>
        </p:txBody>
      </p:sp>
      <p:sp>
        <p:nvSpPr>
          <p:cNvPr id="30" name="Freeform 29"/>
          <p:cNvSpPr/>
          <p:nvPr/>
        </p:nvSpPr>
        <p:spPr>
          <a:xfrm>
            <a:off x="7667625" y="474663"/>
            <a:ext cx="1368425" cy="2954337"/>
          </a:xfrm>
          <a:custGeom>
            <a:avLst/>
            <a:gdLst>
              <a:gd name="connsiteX0" fmla="*/ 0 w 1463040"/>
              <a:gd name="connsiteY0" fmla="*/ 3529965 h 3529965"/>
              <a:gd name="connsiteX1" fmla="*/ 788670 w 1463040"/>
              <a:gd name="connsiteY1" fmla="*/ 306705 h 3529965"/>
              <a:gd name="connsiteX2" fmla="*/ 1463040 w 1463040"/>
              <a:gd name="connsiteY2" fmla="*/ 1689735 h 3529965"/>
            </a:gdLst>
            <a:ahLst/>
            <a:cxnLst>
              <a:cxn ang="0">
                <a:pos x="connsiteX0" y="connsiteY0"/>
              </a:cxn>
              <a:cxn ang="0">
                <a:pos x="connsiteX1" y="connsiteY1"/>
              </a:cxn>
              <a:cxn ang="0">
                <a:pos x="connsiteX2" y="connsiteY2"/>
              </a:cxn>
            </a:cxnLst>
            <a:rect l="l" t="t" r="r" b="b"/>
            <a:pathLst>
              <a:path w="1463040" h="3529965">
                <a:moveTo>
                  <a:pt x="0" y="3529965"/>
                </a:moveTo>
                <a:cubicBezTo>
                  <a:pt x="272415" y="2071687"/>
                  <a:pt x="544830" y="613410"/>
                  <a:pt x="788670" y="306705"/>
                </a:cubicBezTo>
                <a:cubicBezTo>
                  <a:pt x="1032510" y="0"/>
                  <a:pt x="1247775" y="844867"/>
                  <a:pt x="1463040" y="1689735"/>
                </a:cubicBezTo>
              </a:path>
            </a:pathLst>
          </a:custGeom>
          <a:ln w="19050">
            <a:solidFill>
              <a:schemeClr val="accent6">
                <a:lumMod val="50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AU" dirty="0"/>
          </a:p>
        </p:txBody>
      </p:sp>
      <p:sp>
        <p:nvSpPr>
          <p:cNvPr id="29727" name="TextBox 30"/>
          <p:cNvSpPr txBox="1">
            <a:spLocks noChangeArrowheads="1"/>
          </p:cNvSpPr>
          <p:nvPr/>
        </p:nvSpPr>
        <p:spPr bwMode="auto">
          <a:xfrm flipH="1">
            <a:off x="8031163" y="333375"/>
            <a:ext cx="1004887" cy="306388"/>
          </a:xfrm>
          <a:prstGeom prst="rect">
            <a:avLst/>
          </a:prstGeom>
          <a:noFill/>
          <a:ln w="9525">
            <a:noFill/>
            <a:miter lim="800000"/>
            <a:headEnd/>
            <a:tailEnd/>
          </a:ln>
        </p:spPr>
        <p:txBody>
          <a:bodyPr>
            <a:prstTxWarp prst="textNoShape">
              <a:avLst/>
            </a:prstTxWarp>
            <a:spAutoFit/>
          </a:bodyPr>
          <a:lstStyle/>
          <a:p>
            <a:r>
              <a:rPr lang="en-AU" sz="1400" b="1"/>
              <a:t>6th wave</a:t>
            </a:r>
          </a:p>
        </p:txBody>
      </p:sp>
      <p:sp>
        <p:nvSpPr>
          <p:cNvPr id="29728" name="TextBox 32"/>
          <p:cNvSpPr txBox="1">
            <a:spLocks noChangeArrowheads="1"/>
          </p:cNvSpPr>
          <p:nvPr/>
        </p:nvSpPr>
        <p:spPr bwMode="auto">
          <a:xfrm>
            <a:off x="7569200" y="1782763"/>
            <a:ext cx="1928813" cy="1384300"/>
          </a:xfrm>
          <a:prstGeom prst="rect">
            <a:avLst/>
          </a:prstGeom>
          <a:noFill/>
          <a:ln w="9525">
            <a:noFill/>
            <a:miter lim="800000"/>
            <a:headEnd/>
            <a:tailEnd/>
          </a:ln>
        </p:spPr>
        <p:txBody>
          <a:bodyPr>
            <a:prstTxWarp prst="textNoShape">
              <a:avLst/>
            </a:prstTxWarp>
            <a:spAutoFit/>
          </a:bodyPr>
          <a:lstStyle/>
          <a:p>
            <a:pPr algn="ctr"/>
            <a:r>
              <a:rPr lang="en-AU" sz="1200" b="1">
                <a:solidFill>
                  <a:srgbClr val="FF0000"/>
                </a:solidFill>
                <a:latin typeface="Calibri" pitchFamily="-107" charset="0"/>
              </a:rPr>
              <a:t>Nano Technology</a:t>
            </a:r>
          </a:p>
          <a:p>
            <a:pPr algn="ctr"/>
            <a:r>
              <a:rPr lang="en-AU" sz="1200" b="1">
                <a:solidFill>
                  <a:srgbClr val="FF0000"/>
                </a:solidFill>
                <a:latin typeface="Calibri" pitchFamily="-107" charset="0"/>
              </a:rPr>
              <a:t>Bio Technology</a:t>
            </a:r>
          </a:p>
          <a:p>
            <a:pPr algn="ctr"/>
            <a:r>
              <a:rPr lang="en-AU" sz="1200" b="1">
                <a:solidFill>
                  <a:srgbClr val="FF0000"/>
                </a:solidFill>
                <a:latin typeface="Calibri" pitchFamily="-107" charset="0"/>
              </a:rPr>
              <a:t>Bio Mimicry</a:t>
            </a:r>
          </a:p>
          <a:p>
            <a:pPr algn="ctr"/>
            <a:r>
              <a:rPr lang="en-AU" sz="1200" b="1">
                <a:solidFill>
                  <a:srgbClr val="FF0000"/>
                </a:solidFill>
                <a:latin typeface="Calibri" pitchFamily="-107" charset="0"/>
              </a:rPr>
              <a:t>Resource Efficiency</a:t>
            </a:r>
          </a:p>
          <a:p>
            <a:pPr algn="ctr"/>
            <a:r>
              <a:rPr lang="en-AU" sz="1200" b="1">
                <a:solidFill>
                  <a:srgbClr val="FF0000"/>
                </a:solidFill>
                <a:latin typeface="Calibri" pitchFamily="-107" charset="0"/>
              </a:rPr>
              <a:t>Re Newable Energy</a:t>
            </a:r>
          </a:p>
          <a:p>
            <a:pPr algn="ctr"/>
            <a:r>
              <a:rPr lang="en-AU" sz="1200" b="1">
                <a:solidFill>
                  <a:srgbClr val="FF0000"/>
                </a:solidFill>
                <a:latin typeface="Calibri" pitchFamily="-107" charset="0"/>
              </a:rPr>
              <a:t>Industrial ecology</a:t>
            </a:r>
          </a:p>
          <a:p>
            <a:pPr algn="ctr"/>
            <a:endParaRPr lang="en-AU" sz="1200" b="1">
              <a:solidFill>
                <a:srgbClr val="FF0000"/>
              </a:solidFill>
              <a:latin typeface="Calibri" pitchFamily="-107" charset="0"/>
            </a:endParaRPr>
          </a:p>
        </p:txBody>
      </p:sp>
      <p:sp>
        <p:nvSpPr>
          <p:cNvPr id="37" name="Footer Placeholder 36"/>
          <p:cNvSpPr>
            <a:spLocks noGrp="1"/>
          </p:cNvSpPr>
          <p:nvPr>
            <p:ph type="ftr" sz="quarter" idx="11"/>
          </p:nvPr>
        </p:nvSpPr>
        <p:spPr>
          <a:xfrm flipV="1">
            <a:off x="3276600" y="6708775"/>
            <a:ext cx="79375" cy="46038"/>
          </a:xfrm>
        </p:spPr>
        <p:txBody>
          <a:bodyPr/>
          <a:lstStyle/>
          <a:p>
            <a:pPr>
              <a:defRPr/>
            </a:pPr>
            <a:endParaRPr lang="en-A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3"/>
          <p:cNvSpPr>
            <a:spLocks noChangeArrowheads="1"/>
          </p:cNvSpPr>
          <p:nvPr/>
        </p:nvSpPr>
        <p:spPr bwMode="auto">
          <a:xfrm>
            <a:off x="1187450" y="0"/>
            <a:ext cx="6408738" cy="1152525"/>
          </a:xfrm>
          <a:prstGeom prst="rect">
            <a:avLst/>
          </a:prstGeom>
          <a:solidFill>
            <a:schemeClr val="accent1"/>
          </a:solidFill>
          <a:ln w="9525">
            <a:solidFill>
              <a:schemeClr val="tx1"/>
            </a:solidFill>
            <a:miter lim="800000"/>
            <a:headEnd/>
            <a:tailEnd/>
          </a:ln>
        </p:spPr>
        <p:txBody>
          <a:bodyPr wrap="none" anchor="ctr">
            <a:prstTxWarp prst="textNoShape">
              <a:avLst/>
            </a:prstTxWarp>
          </a:bodyPr>
          <a:lstStyle/>
          <a:p>
            <a:endParaRPr lang="en-AU"/>
          </a:p>
        </p:txBody>
      </p:sp>
      <p:sp>
        <p:nvSpPr>
          <p:cNvPr id="17409" name="Title 1"/>
          <p:cNvSpPr>
            <a:spLocks noGrp="1"/>
          </p:cNvSpPr>
          <p:nvPr>
            <p:ph type="title"/>
          </p:nvPr>
        </p:nvSpPr>
        <p:spPr>
          <a:xfrm>
            <a:off x="323850" y="0"/>
            <a:ext cx="8229600" cy="1008063"/>
          </a:xfrm>
        </p:spPr>
        <p:txBody>
          <a:bodyPr rtlCol="0">
            <a:normAutofit fontScale="90000"/>
          </a:bodyPr>
          <a:lstStyle/>
          <a:p>
            <a:pPr eaLnBrk="1" fontAlgn="auto" hangingPunct="1">
              <a:spcAft>
                <a:spcPts val="0"/>
              </a:spcAft>
              <a:defRPr/>
            </a:pPr>
            <a:r>
              <a:rPr lang="en-AU" sz="3200" dirty="0" smtClean="0">
                <a:ea typeface="+mj-ea"/>
                <a:cs typeface="+mj-cs"/>
              </a:rPr>
              <a:t>Classic Phases of the ICT Revolution</a:t>
            </a:r>
            <a:br>
              <a:rPr lang="en-AU" sz="3200" dirty="0" smtClean="0">
                <a:ea typeface="+mj-ea"/>
                <a:cs typeface="+mj-cs"/>
              </a:rPr>
            </a:br>
            <a:r>
              <a:rPr lang="en-AU" sz="3200" dirty="0" smtClean="0">
                <a:ea typeface="+mj-ea"/>
                <a:cs typeface="+mj-cs"/>
              </a:rPr>
              <a:t>1970’s – 2040’s</a:t>
            </a:r>
          </a:p>
        </p:txBody>
      </p:sp>
      <p:sp>
        <p:nvSpPr>
          <p:cNvPr id="40" name="Footer Placeholder 39"/>
          <p:cNvSpPr>
            <a:spLocks noGrp="1"/>
          </p:cNvSpPr>
          <p:nvPr>
            <p:ph type="ftr" sz="quarter" idx="11"/>
          </p:nvPr>
        </p:nvSpPr>
        <p:spPr/>
        <p:txBody>
          <a:bodyPr/>
          <a:lstStyle/>
          <a:p>
            <a:pPr>
              <a:defRPr/>
            </a:pPr>
            <a:endParaRPr lang="en-AU" dirty="0"/>
          </a:p>
        </p:txBody>
      </p:sp>
      <p:cxnSp>
        <p:nvCxnSpPr>
          <p:cNvPr id="4" name="Straight Arrow Connector 3"/>
          <p:cNvCxnSpPr/>
          <p:nvPr/>
        </p:nvCxnSpPr>
        <p:spPr>
          <a:xfrm rot="5400000" flipH="1" flipV="1">
            <a:off x="-751681" y="3607594"/>
            <a:ext cx="4502150" cy="1588"/>
          </a:xfrm>
          <a:prstGeom prst="straightConnector1">
            <a:avLst/>
          </a:prstGeom>
          <a:ln w="28575">
            <a:headEnd w="sm" len="sm"/>
            <a:tailEnd type="arrow" w="lg" len="med"/>
          </a:ln>
          <a:effectLst/>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1500188" y="5857875"/>
            <a:ext cx="6072187" cy="1588"/>
          </a:xfrm>
          <a:prstGeom prst="straightConnector1">
            <a:avLst/>
          </a:prstGeom>
          <a:ln w="28575">
            <a:headEnd w="sm" len="sm"/>
            <a:tailEnd type="arrow" w="lg" len="med"/>
          </a:ln>
        </p:spPr>
        <p:style>
          <a:lnRef idx="1">
            <a:schemeClr val="accent1"/>
          </a:lnRef>
          <a:fillRef idx="0">
            <a:schemeClr val="accent1"/>
          </a:fillRef>
          <a:effectRef idx="0">
            <a:schemeClr val="accent1"/>
          </a:effectRef>
          <a:fontRef idx="minor">
            <a:schemeClr val="tx1"/>
          </a:fontRef>
        </p:style>
      </p:cxnSp>
      <p:sp>
        <p:nvSpPr>
          <p:cNvPr id="30727" name="TextBox 5"/>
          <p:cNvSpPr txBox="1">
            <a:spLocks noChangeArrowheads="1"/>
          </p:cNvSpPr>
          <p:nvPr/>
        </p:nvSpPr>
        <p:spPr bwMode="auto">
          <a:xfrm rot="-5400000">
            <a:off x="-673099" y="3632200"/>
            <a:ext cx="4000500" cy="307975"/>
          </a:xfrm>
          <a:prstGeom prst="rect">
            <a:avLst/>
          </a:prstGeom>
          <a:noFill/>
          <a:ln w="9525">
            <a:noFill/>
            <a:miter lim="800000"/>
            <a:headEnd/>
            <a:tailEnd/>
          </a:ln>
        </p:spPr>
        <p:txBody>
          <a:bodyPr>
            <a:prstTxWarp prst="textNoShape">
              <a:avLst/>
            </a:prstTxWarp>
            <a:spAutoFit/>
          </a:bodyPr>
          <a:lstStyle/>
          <a:p>
            <a:pPr algn="ctr"/>
            <a:r>
              <a:rPr lang="en-AU" sz="1400" b="1">
                <a:latin typeface="Calibri" pitchFamily="-107" charset="0"/>
              </a:rPr>
              <a:t>Degree of diffusion of the technological revolution </a:t>
            </a:r>
          </a:p>
        </p:txBody>
      </p:sp>
      <p:cxnSp>
        <p:nvCxnSpPr>
          <p:cNvPr id="9" name="Straight Connector 8"/>
          <p:cNvCxnSpPr/>
          <p:nvPr/>
        </p:nvCxnSpPr>
        <p:spPr>
          <a:xfrm rot="5400000" flipH="1" flipV="1">
            <a:off x="-173037" y="3743325"/>
            <a:ext cx="4202112" cy="1588"/>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flipH="1" flipV="1">
            <a:off x="827088" y="3743325"/>
            <a:ext cx="4202112" cy="1588"/>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flipH="1" flipV="1">
            <a:off x="1898651" y="3743325"/>
            <a:ext cx="4202112" cy="1587"/>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flipH="1" flipV="1">
            <a:off x="2184401" y="3743325"/>
            <a:ext cx="4202112" cy="1587"/>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flipH="1" flipV="1">
            <a:off x="3262313" y="3738563"/>
            <a:ext cx="4191000" cy="0"/>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flipH="1" flipV="1">
            <a:off x="4328319" y="3744119"/>
            <a:ext cx="4202112" cy="0"/>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sp>
        <p:nvSpPr>
          <p:cNvPr id="18" name="Freeform 17"/>
          <p:cNvSpPr/>
          <p:nvPr/>
        </p:nvSpPr>
        <p:spPr>
          <a:xfrm>
            <a:off x="1490663" y="5583238"/>
            <a:ext cx="438150" cy="65087"/>
          </a:xfrm>
          <a:custGeom>
            <a:avLst/>
            <a:gdLst>
              <a:gd name="connsiteX0" fmla="*/ 0 w 659757"/>
              <a:gd name="connsiteY0" fmla="*/ 92598 h 92598"/>
              <a:gd name="connsiteX1" fmla="*/ 659757 w 659757"/>
              <a:gd name="connsiteY1" fmla="*/ 0 h 92598"/>
            </a:gdLst>
            <a:ahLst/>
            <a:cxnLst>
              <a:cxn ang="0">
                <a:pos x="connsiteX0" y="connsiteY0"/>
              </a:cxn>
              <a:cxn ang="0">
                <a:pos x="connsiteX1" y="connsiteY1"/>
              </a:cxn>
            </a:cxnLst>
            <a:rect l="l" t="t" r="r" b="b"/>
            <a:pathLst>
              <a:path w="659757" h="92598">
                <a:moveTo>
                  <a:pt x="0" y="92598"/>
                </a:moveTo>
                <a:lnTo>
                  <a:pt x="659757" y="0"/>
                </a:lnTo>
              </a:path>
            </a:pathLst>
          </a:custGeom>
          <a:ln>
            <a:prstDash val="lg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AU"/>
          </a:p>
        </p:txBody>
      </p:sp>
      <p:sp>
        <p:nvSpPr>
          <p:cNvPr id="58" name="Freeform 57"/>
          <p:cNvSpPr/>
          <p:nvPr/>
        </p:nvSpPr>
        <p:spPr>
          <a:xfrm>
            <a:off x="1944688" y="4143375"/>
            <a:ext cx="2055812" cy="1447800"/>
          </a:xfrm>
          <a:custGeom>
            <a:avLst/>
            <a:gdLst>
              <a:gd name="connsiteX0" fmla="*/ 0 w 2060294"/>
              <a:gd name="connsiteY0" fmla="*/ 995423 h 995423"/>
              <a:gd name="connsiteX1" fmla="*/ 532435 w 2060294"/>
              <a:gd name="connsiteY1" fmla="*/ 937550 h 995423"/>
              <a:gd name="connsiteX2" fmla="*/ 983848 w 2060294"/>
              <a:gd name="connsiteY2" fmla="*/ 810228 h 995423"/>
              <a:gd name="connsiteX3" fmla="*/ 1817225 w 2060294"/>
              <a:gd name="connsiteY3" fmla="*/ 324092 h 995423"/>
              <a:gd name="connsiteX4" fmla="*/ 2060294 w 2060294"/>
              <a:gd name="connsiteY4" fmla="*/ 0 h 995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0294" h="995423">
                <a:moveTo>
                  <a:pt x="0" y="995423"/>
                </a:moveTo>
                <a:cubicBezTo>
                  <a:pt x="184230" y="981919"/>
                  <a:pt x="368460" y="968416"/>
                  <a:pt x="532435" y="937550"/>
                </a:cubicBezTo>
                <a:cubicBezTo>
                  <a:pt x="696410" y="906684"/>
                  <a:pt x="769716" y="912471"/>
                  <a:pt x="983848" y="810228"/>
                </a:cubicBezTo>
                <a:cubicBezTo>
                  <a:pt x="1197980" y="707985"/>
                  <a:pt x="1637817" y="459130"/>
                  <a:pt x="1817225" y="324092"/>
                </a:cubicBezTo>
                <a:cubicBezTo>
                  <a:pt x="1996633" y="189054"/>
                  <a:pt x="2028463" y="94527"/>
                  <a:pt x="2060294" y="0"/>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AU"/>
          </a:p>
        </p:txBody>
      </p:sp>
      <p:sp>
        <p:nvSpPr>
          <p:cNvPr id="63" name="Freeform 62"/>
          <p:cNvSpPr/>
          <p:nvPr/>
        </p:nvSpPr>
        <p:spPr>
          <a:xfrm>
            <a:off x="4284663" y="2349500"/>
            <a:ext cx="2141537" cy="1806575"/>
          </a:xfrm>
          <a:custGeom>
            <a:avLst/>
            <a:gdLst>
              <a:gd name="connsiteX0" fmla="*/ 0 w 2141316"/>
              <a:gd name="connsiteY0" fmla="*/ 1805650 h 1805650"/>
              <a:gd name="connsiteX1" fmla="*/ 949124 w 2141316"/>
              <a:gd name="connsiteY1" fmla="*/ 486136 h 1805650"/>
              <a:gd name="connsiteX2" fmla="*/ 1585732 w 2141316"/>
              <a:gd name="connsiteY2" fmla="*/ 81023 h 1805650"/>
              <a:gd name="connsiteX3" fmla="*/ 2141316 w 2141316"/>
              <a:gd name="connsiteY3" fmla="*/ 0 h 1805650"/>
            </a:gdLst>
            <a:ahLst/>
            <a:cxnLst>
              <a:cxn ang="0">
                <a:pos x="connsiteX0" y="connsiteY0"/>
              </a:cxn>
              <a:cxn ang="0">
                <a:pos x="connsiteX1" y="connsiteY1"/>
              </a:cxn>
              <a:cxn ang="0">
                <a:pos x="connsiteX2" y="connsiteY2"/>
              </a:cxn>
              <a:cxn ang="0">
                <a:pos x="connsiteX3" y="connsiteY3"/>
              </a:cxn>
            </a:cxnLst>
            <a:rect l="l" t="t" r="r" b="b"/>
            <a:pathLst>
              <a:path w="2141316" h="1805650">
                <a:moveTo>
                  <a:pt x="0" y="1805650"/>
                </a:moveTo>
                <a:cubicBezTo>
                  <a:pt x="342417" y="1289612"/>
                  <a:pt x="684835" y="773574"/>
                  <a:pt x="949124" y="486136"/>
                </a:cubicBezTo>
                <a:cubicBezTo>
                  <a:pt x="1213413" y="198698"/>
                  <a:pt x="1387033" y="162046"/>
                  <a:pt x="1585732" y="81023"/>
                </a:cubicBezTo>
                <a:cubicBezTo>
                  <a:pt x="1784431" y="0"/>
                  <a:pt x="1962873" y="0"/>
                  <a:pt x="2141316" y="0"/>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AU"/>
          </a:p>
        </p:txBody>
      </p:sp>
      <p:sp>
        <p:nvSpPr>
          <p:cNvPr id="64" name="Freeform 63"/>
          <p:cNvSpPr/>
          <p:nvPr/>
        </p:nvSpPr>
        <p:spPr>
          <a:xfrm>
            <a:off x="6435725" y="2327275"/>
            <a:ext cx="463550" cy="22225"/>
          </a:xfrm>
          <a:custGeom>
            <a:avLst/>
            <a:gdLst>
              <a:gd name="connsiteX0" fmla="*/ 0 w 462987"/>
              <a:gd name="connsiteY0" fmla="*/ 23150 h 23150"/>
              <a:gd name="connsiteX1" fmla="*/ 462987 w 462987"/>
              <a:gd name="connsiteY1" fmla="*/ 0 h 23150"/>
            </a:gdLst>
            <a:ahLst/>
            <a:cxnLst>
              <a:cxn ang="0">
                <a:pos x="connsiteX0" y="connsiteY0"/>
              </a:cxn>
              <a:cxn ang="0">
                <a:pos x="connsiteX1" y="connsiteY1"/>
              </a:cxn>
            </a:cxnLst>
            <a:rect l="l" t="t" r="r" b="b"/>
            <a:pathLst>
              <a:path w="462987" h="23150">
                <a:moveTo>
                  <a:pt x="0" y="23150"/>
                </a:moveTo>
                <a:lnTo>
                  <a:pt x="462987" y="0"/>
                </a:lnTo>
              </a:path>
            </a:pathLst>
          </a:custGeom>
          <a:ln>
            <a:prstDash val="lg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AU"/>
          </a:p>
        </p:txBody>
      </p:sp>
      <p:sp>
        <p:nvSpPr>
          <p:cNvPr id="65" name="Oval 64"/>
          <p:cNvSpPr/>
          <p:nvPr/>
        </p:nvSpPr>
        <p:spPr>
          <a:xfrm>
            <a:off x="3929063" y="1928813"/>
            <a:ext cx="428625" cy="428625"/>
          </a:xfrm>
          <a:prstGeom prst="ellipse">
            <a:avLst/>
          </a:prstGeom>
          <a:solidFill>
            <a:schemeClr val="accent1">
              <a:lumMod val="40000"/>
              <a:lumOff val="6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30739" name="TextBox 65"/>
          <p:cNvSpPr txBox="1">
            <a:spLocks noChangeArrowheads="1"/>
          </p:cNvSpPr>
          <p:nvPr/>
        </p:nvSpPr>
        <p:spPr bwMode="auto">
          <a:xfrm>
            <a:off x="3868738" y="1989138"/>
            <a:ext cx="571500" cy="368300"/>
          </a:xfrm>
          <a:prstGeom prst="rect">
            <a:avLst/>
          </a:prstGeom>
          <a:noFill/>
          <a:ln w="9525">
            <a:noFill/>
            <a:miter lim="800000"/>
            <a:headEnd/>
            <a:tailEnd/>
          </a:ln>
        </p:spPr>
        <p:txBody>
          <a:bodyPr>
            <a:prstTxWarp prst="textNoShape">
              <a:avLst/>
            </a:prstTxWarp>
            <a:spAutoFit/>
          </a:bodyPr>
          <a:lstStyle/>
          <a:p>
            <a:pPr algn="ctr"/>
            <a:r>
              <a:rPr lang="en-AU" sz="900">
                <a:latin typeface="Calibri" pitchFamily="-107" charset="0"/>
              </a:rPr>
              <a:t>Turning point</a:t>
            </a:r>
          </a:p>
        </p:txBody>
      </p:sp>
      <p:cxnSp>
        <p:nvCxnSpPr>
          <p:cNvPr id="68" name="Straight Arrow Connector 67"/>
          <p:cNvCxnSpPr/>
          <p:nvPr/>
        </p:nvCxnSpPr>
        <p:spPr>
          <a:xfrm>
            <a:off x="1952625" y="2143125"/>
            <a:ext cx="1928813"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741" name="TextBox 69"/>
          <p:cNvSpPr txBox="1">
            <a:spLocks noChangeArrowheads="1"/>
          </p:cNvSpPr>
          <p:nvPr/>
        </p:nvSpPr>
        <p:spPr bwMode="auto">
          <a:xfrm>
            <a:off x="2143125" y="2014538"/>
            <a:ext cx="1571625" cy="457200"/>
          </a:xfrm>
          <a:prstGeom prst="rect">
            <a:avLst/>
          </a:prstGeom>
          <a:solidFill>
            <a:schemeClr val="bg1"/>
          </a:solidFill>
          <a:ln w="9525">
            <a:noFill/>
            <a:miter lim="800000"/>
            <a:headEnd/>
            <a:tailEnd/>
          </a:ln>
        </p:spPr>
        <p:txBody>
          <a:bodyPr>
            <a:prstTxWarp prst="textNoShape">
              <a:avLst/>
            </a:prstTxWarp>
            <a:spAutoFit/>
          </a:bodyPr>
          <a:lstStyle/>
          <a:p>
            <a:pPr algn="ctr"/>
            <a:r>
              <a:rPr lang="en-AU" sz="1200" b="1">
                <a:latin typeface="Calibri" pitchFamily="-107" charset="0"/>
              </a:rPr>
              <a:t>INSTALLATION PERIOD</a:t>
            </a:r>
          </a:p>
        </p:txBody>
      </p:sp>
      <p:cxnSp>
        <p:nvCxnSpPr>
          <p:cNvPr id="72" name="Straight Arrow Connector 71"/>
          <p:cNvCxnSpPr/>
          <p:nvPr/>
        </p:nvCxnSpPr>
        <p:spPr>
          <a:xfrm>
            <a:off x="4452938" y="2128838"/>
            <a:ext cx="192881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743" name="TextBox 72"/>
          <p:cNvSpPr txBox="1">
            <a:spLocks noChangeArrowheads="1"/>
          </p:cNvSpPr>
          <p:nvPr/>
        </p:nvSpPr>
        <p:spPr bwMode="auto">
          <a:xfrm>
            <a:off x="4787900" y="1989138"/>
            <a:ext cx="1571625" cy="457200"/>
          </a:xfrm>
          <a:prstGeom prst="rect">
            <a:avLst/>
          </a:prstGeom>
          <a:solidFill>
            <a:schemeClr val="bg1"/>
          </a:solidFill>
          <a:ln w="9525">
            <a:noFill/>
            <a:miter lim="800000"/>
            <a:headEnd/>
            <a:tailEnd/>
          </a:ln>
        </p:spPr>
        <p:txBody>
          <a:bodyPr>
            <a:prstTxWarp prst="textNoShape">
              <a:avLst/>
            </a:prstTxWarp>
            <a:spAutoFit/>
          </a:bodyPr>
          <a:lstStyle/>
          <a:p>
            <a:pPr algn="ctr"/>
            <a:r>
              <a:rPr lang="en-AU" sz="1200" b="1">
                <a:latin typeface="Calibri" pitchFamily="-107" charset="0"/>
              </a:rPr>
              <a:t>DEPLOYMENT PERIOD</a:t>
            </a:r>
          </a:p>
        </p:txBody>
      </p:sp>
      <p:sp>
        <p:nvSpPr>
          <p:cNvPr id="30744" name="TextBox 82"/>
          <p:cNvSpPr txBox="1">
            <a:spLocks noChangeArrowheads="1"/>
          </p:cNvSpPr>
          <p:nvPr/>
        </p:nvSpPr>
        <p:spPr bwMode="auto">
          <a:xfrm>
            <a:off x="6786563" y="5867400"/>
            <a:ext cx="785812" cy="276225"/>
          </a:xfrm>
          <a:prstGeom prst="rect">
            <a:avLst/>
          </a:prstGeom>
          <a:noFill/>
          <a:ln w="9525">
            <a:noFill/>
            <a:miter lim="800000"/>
            <a:headEnd/>
            <a:tailEnd/>
          </a:ln>
        </p:spPr>
        <p:txBody>
          <a:bodyPr>
            <a:prstTxWarp prst="textNoShape">
              <a:avLst/>
            </a:prstTxWarp>
            <a:spAutoFit/>
          </a:bodyPr>
          <a:lstStyle/>
          <a:p>
            <a:pPr algn="ctr"/>
            <a:r>
              <a:rPr lang="en-AU" sz="1200">
                <a:latin typeface="Calibri" pitchFamily="-107" charset="0"/>
              </a:rPr>
              <a:t>Time</a:t>
            </a:r>
          </a:p>
        </p:txBody>
      </p:sp>
      <p:cxnSp>
        <p:nvCxnSpPr>
          <p:cNvPr id="85" name="Straight Arrow Connector 84"/>
          <p:cNvCxnSpPr/>
          <p:nvPr/>
        </p:nvCxnSpPr>
        <p:spPr>
          <a:xfrm rot="5400000" flipH="1" flipV="1">
            <a:off x="1820863" y="5988050"/>
            <a:ext cx="21431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rot="5400000" flipH="1" flipV="1">
            <a:off x="6323012" y="5989638"/>
            <a:ext cx="214313"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747" name="TextBox 86"/>
          <p:cNvSpPr txBox="1">
            <a:spLocks noChangeArrowheads="1"/>
          </p:cNvSpPr>
          <p:nvPr/>
        </p:nvSpPr>
        <p:spPr bwMode="auto">
          <a:xfrm>
            <a:off x="1619250" y="5516563"/>
            <a:ext cx="714375" cy="261937"/>
          </a:xfrm>
          <a:prstGeom prst="rect">
            <a:avLst/>
          </a:prstGeom>
          <a:noFill/>
          <a:ln w="9525">
            <a:noFill/>
            <a:miter lim="800000"/>
            <a:headEnd/>
            <a:tailEnd/>
          </a:ln>
        </p:spPr>
        <p:txBody>
          <a:bodyPr>
            <a:prstTxWarp prst="textNoShape">
              <a:avLst/>
            </a:prstTxWarp>
            <a:spAutoFit/>
          </a:bodyPr>
          <a:lstStyle/>
          <a:p>
            <a:pPr algn="ctr"/>
            <a:r>
              <a:rPr lang="en-AU" sz="1100">
                <a:latin typeface="Calibri" pitchFamily="-107" charset="0"/>
              </a:rPr>
              <a:t>big-bang</a:t>
            </a:r>
          </a:p>
        </p:txBody>
      </p:sp>
      <p:sp>
        <p:nvSpPr>
          <p:cNvPr id="30748" name="TextBox 87"/>
          <p:cNvSpPr txBox="1">
            <a:spLocks noChangeArrowheads="1"/>
          </p:cNvSpPr>
          <p:nvPr/>
        </p:nvSpPr>
        <p:spPr bwMode="auto">
          <a:xfrm>
            <a:off x="6084888" y="5300663"/>
            <a:ext cx="714375" cy="430212"/>
          </a:xfrm>
          <a:prstGeom prst="rect">
            <a:avLst/>
          </a:prstGeom>
          <a:noFill/>
          <a:ln w="9525">
            <a:noFill/>
            <a:miter lim="800000"/>
            <a:headEnd/>
            <a:tailEnd/>
          </a:ln>
        </p:spPr>
        <p:txBody>
          <a:bodyPr>
            <a:prstTxWarp prst="textNoShape">
              <a:avLst/>
            </a:prstTxWarp>
            <a:spAutoFit/>
          </a:bodyPr>
          <a:lstStyle/>
          <a:p>
            <a:pPr algn="ctr"/>
            <a:r>
              <a:rPr lang="en-AU" sz="1100">
                <a:latin typeface="Calibri" pitchFamily="-107" charset="0"/>
              </a:rPr>
              <a:t>Next </a:t>
            </a:r>
          </a:p>
          <a:p>
            <a:pPr algn="ctr"/>
            <a:r>
              <a:rPr lang="en-AU" sz="1100">
                <a:latin typeface="Calibri" pitchFamily="-107" charset="0"/>
              </a:rPr>
              <a:t>big-bang</a:t>
            </a:r>
          </a:p>
        </p:txBody>
      </p:sp>
      <p:cxnSp>
        <p:nvCxnSpPr>
          <p:cNvPr id="90" name="Straight Arrow Connector 89"/>
          <p:cNvCxnSpPr/>
          <p:nvPr/>
        </p:nvCxnSpPr>
        <p:spPr>
          <a:xfrm>
            <a:off x="1835150" y="6453188"/>
            <a:ext cx="4714875"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0750" name="TextBox 91"/>
          <p:cNvSpPr txBox="1">
            <a:spLocks noChangeArrowheads="1"/>
          </p:cNvSpPr>
          <p:nvPr/>
        </p:nvSpPr>
        <p:spPr bwMode="auto">
          <a:xfrm>
            <a:off x="3500438" y="6308725"/>
            <a:ext cx="1285875" cy="274638"/>
          </a:xfrm>
          <a:prstGeom prst="rect">
            <a:avLst/>
          </a:prstGeom>
          <a:solidFill>
            <a:schemeClr val="bg1"/>
          </a:solidFill>
          <a:ln w="9525">
            <a:noFill/>
            <a:miter lim="800000"/>
            <a:headEnd/>
            <a:tailEnd/>
          </a:ln>
        </p:spPr>
        <p:txBody>
          <a:bodyPr>
            <a:prstTxWarp prst="textNoShape">
              <a:avLst/>
            </a:prstTxWarp>
            <a:spAutoFit/>
          </a:bodyPr>
          <a:lstStyle/>
          <a:p>
            <a:pPr algn="ctr"/>
            <a:r>
              <a:rPr lang="en-AU" sz="1200">
                <a:latin typeface="Calibri" pitchFamily="-107" charset="0"/>
              </a:rPr>
              <a:t>50 – 60 YEARS</a:t>
            </a:r>
          </a:p>
        </p:txBody>
      </p:sp>
      <p:sp>
        <p:nvSpPr>
          <p:cNvPr id="30751" name="Text Box 29"/>
          <p:cNvSpPr txBox="1">
            <a:spLocks noChangeArrowheads="1"/>
          </p:cNvSpPr>
          <p:nvPr/>
        </p:nvSpPr>
        <p:spPr bwMode="auto">
          <a:xfrm>
            <a:off x="1979613" y="2565400"/>
            <a:ext cx="863600" cy="274638"/>
          </a:xfrm>
          <a:prstGeom prst="rect">
            <a:avLst/>
          </a:prstGeom>
          <a:noFill/>
          <a:ln w="9525">
            <a:noFill/>
            <a:miter lim="800000"/>
            <a:headEnd/>
            <a:tailEnd/>
          </a:ln>
        </p:spPr>
        <p:txBody>
          <a:bodyPr>
            <a:prstTxWarp prst="textNoShape">
              <a:avLst/>
            </a:prstTxWarp>
            <a:spAutoFit/>
          </a:bodyPr>
          <a:lstStyle/>
          <a:p>
            <a:pPr>
              <a:spcBef>
                <a:spcPct val="50000"/>
              </a:spcBef>
            </a:pPr>
            <a:r>
              <a:rPr lang="en-US" sz="1200" b="1">
                <a:solidFill>
                  <a:schemeClr val="accent1"/>
                </a:solidFill>
              </a:rPr>
              <a:t>Irruption</a:t>
            </a:r>
          </a:p>
        </p:txBody>
      </p:sp>
      <p:sp>
        <p:nvSpPr>
          <p:cNvPr id="30752" name="Text Box 30"/>
          <p:cNvSpPr txBox="1">
            <a:spLocks noChangeArrowheads="1"/>
          </p:cNvSpPr>
          <p:nvPr/>
        </p:nvSpPr>
        <p:spPr bwMode="auto">
          <a:xfrm>
            <a:off x="3059113" y="2565400"/>
            <a:ext cx="865187" cy="274638"/>
          </a:xfrm>
          <a:prstGeom prst="rect">
            <a:avLst/>
          </a:prstGeom>
          <a:noFill/>
          <a:ln w="9525">
            <a:noFill/>
            <a:miter lim="800000"/>
            <a:headEnd/>
            <a:tailEnd/>
          </a:ln>
        </p:spPr>
        <p:txBody>
          <a:bodyPr>
            <a:prstTxWarp prst="textNoShape">
              <a:avLst/>
            </a:prstTxWarp>
            <a:spAutoFit/>
          </a:bodyPr>
          <a:lstStyle/>
          <a:p>
            <a:pPr>
              <a:spcBef>
                <a:spcPct val="50000"/>
              </a:spcBef>
            </a:pPr>
            <a:r>
              <a:rPr lang="en-US" sz="1200" b="1">
                <a:solidFill>
                  <a:schemeClr val="accent1"/>
                </a:solidFill>
              </a:rPr>
              <a:t>Frenzy</a:t>
            </a:r>
          </a:p>
        </p:txBody>
      </p:sp>
      <p:sp>
        <p:nvSpPr>
          <p:cNvPr id="30753" name="Text Box 32"/>
          <p:cNvSpPr txBox="1">
            <a:spLocks noChangeArrowheads="1"/>
          </p:cNvSpPr>
          <p:nvPr/>
        </p:nvSpPr>
        <p:spPr bwMode="auto">
          <a:xfrm>
            <a:off x="4356100" y="2565400"/>
            <a:ext cx="936625" cy="274638"/>
          </a:xfrm>
          <a:prstGeom prst="rect">
            <a:avLst/>
          </a:prstGeom>
          <a:noFill/>
          <a:ln w="9525">
            <a:noFill/>
            <a:miter lim="800000"/>
            <a:headEnd/>
            <a:tailEnd/>
          </a:ln>
        </p:spPr>
        <p:txBody>
          <a:bodyPr>
            <a:prstTxWarp prst="textNoShape">
              <a:avLst/>
            </a:prstTxWarp>
            <a:spAutoFit/>
          </a:bodyPr>
          <a:lstStyle/>
          <a:p>
            <a:pPr>
              <a:spcBef>
                <a:spcPct val="50000"/>
              </a:spcBef>
            </a:pPr>
            <a:r>
              <a:rPr lang="en-US" sz="1200" b="1">
                <a:solidFill>
                  <a:schemeClr val="accent1"/>
                </a:solidFill>
              </a:rPr>
              <a:t>Synergy</a:t>
            </a:r>
          </a:p>
        </p:txBody>
      </p:sp>
      <p:sp>
        <p:nvSpPr>
          <p:cNvPr id="30754" name="Text Box 33"/>
          <p:cNvSpPr txBox="1">
            <a:spLocks noChangeArrowheads="1"/>
          </p:cNvSpPr>
          <p:nvPr/>
        </p:nvSpPr>
        <p:spPr bwMode="auto">
          <a:xfrm>
            <a:off x="5435600" y="2565400"/>
            <a:ext cx="936625" cy="274638"/>
          </a:xfrm>
          <a:prstGeom prst="rect">
            <a:avLst/>
          </a:prstGeom>
          <a:noFill/>
          <a:ln w="9525">
            <a:noFill/>
            <a:miter lim="800000"/>
            <a:headEnd/>
            <a:tailEnd/>
          </a:ln>
        </p:spPr>
        <p:txBody>
          <a:bodyPr>
            <a:prstTxWarp prst="textNoShape">
              <a:avLst/>
            </a:prstTxWarp>
            <a:spAutoFit/>
          </a:bodyPr>
          <a:lstStyle/>
          <a:p>
            <a:pPr>
              <a:spcBef>
                <a:spcPct val="50000"/>
              </a:spcBef>
            </a:pPr>
            <a:r>
              <a:rPr lang="en-US" sz="1200" b="1">
                <a:solidFill>
                  <a:schemeClr val="accent1"/>
                </a:solidFill>
              </a:rPr>
              <a:t>Maturity</a:t>
            </a:r>
          </a:p>
        </p:txBody>
      </p:sp>
      <p:sp>
        <p:nvSpPr>
          <p:cNvPr id="30755" name="Text Box 34"/>
          <p:cNvSpPr txBox="1">
            <a:spLocks noChangeArrowheads="1"/>
          </p:cNvSpPr>
          <p:nvPr/>
        </p:nvSpPr>
        <p:spPr bwMode="auto">
          <a:xfrm>
            <a:off x="1743075" y="5826125"/>
            <a:ext cx="520700" cy="274638"/>
          </a:xfrm>
          <a:prstGeom prst="rect">
            <a:avLst/>
          </a:prstGeom>
          <a:noFill/>
          <a:ln w="9525">
            <a:noFill/>
            <a:miter lim="800000"/>
            <a:headEnd/>
            <a:tailEnd/>
          </a:ln>
        </p:spPr>
        <p:txBody>
          <a:bodyPr>
            <a:prstTxWarp prst="textNoShape">
              <a:avLst/>
            </a:prstTxWarp>
            <a:spAutoFit/>
          </a:bodyPr>
          <a:lstStyle/>
          <a:p>
            <a:r>
              <a:rPr lang="en-US" sz="1200" b="1"/>
              <a:t>1971</a:t>
            </a:r>
          </a:p>
        </p:txBody>
      </p:sp>
      <p:sp>
        <p:nvSpPr>
          <p:cNvPr id="30756" name="Text Box 35"/>
          <p:cNvSpPr txBox="1">
            <a:spLocks noChangeArrowheads="1"/>
          </p:cNvSpPr>
          <p:nvPr/>
        </p:nvSpPr>
        <p:spPr bwMode="auto">
          <a:xfrm>
            <a:off x="2627313" y="5876925"/>
            <a:ext cx="1584325" cy="274638"/>
          </a:xfrm>
          <a:prstGeom prst="rect">
            <a:avLst/>
          </a:prstGeom>
          <a:noFill/>
          <a:ln w="9525">
            <a:noFill/>
            <a:miter lim="800000"/>
            <a:headEnd/>
            <a:tailEnd/>
          </a:ln>
        </p:spPr>
        <p:txBody>
          <a:bodyPr>
            <a:prstTxWarp prst="textNoShape">
              <a:avLst/>
            </a:prstTxWarp>
            <a:spAutoFit/>
          </a:bodyPr>
          <a:lstStyle/>
          <a:p>
            <a:pPr>
              <a:spcBef>
                <a:spcPct val="50000"/>
              </a:spcBef>
            </a:pPr>
            <a:r>
              <a:rPr lang="en-US" sz="1200" b="1"/>
              <a:t>1987</a:t>
            </a:r>
          </a:p>
        </p:txBody>
      </p:sp>
      <p:sp>
        <p:nvSpPr>
          <p:cNvPr id="30757" name="Text Box 36"/>
          <p:cNvSpPr txBox="1">
            <a:spLocks noChangeArrowheads="1"/>
          </p:cNvSpPr>
          <p:nvPr/>
        </p:nvSpPr>
        <p:spPr bwMode="auto">
          <a:xfrm>
            <a:off x="3779838" y="5876925"/>
            <a:ext cx="1152525" cy="274638"/>
          </a:xfrm>
          <a:prstGeom prst="rect">
            <a:avLst/>
          </a:prstGeom>
          <a:noFill/>
          <a:ln w="9525">
            <a:noFill/>
            <a:miter lim="800000"/>
            <a:headEnd/>
            <a:tailEnd/>
          </a:ln>
        </p:spPr>
        <p:txBody>
          <a:bodyPr>
            <a:prstTxWarp prst="textNoShape">
              <a:avLst/>
            </a:prstTxWarp>
            <a:spAutoFit/>
          </a:bodyPr>
          <a:lstStyle/>
          <a:p>
            <a:pPr>
              <a:spcBef>
                <a:spcPct val="50000"/>
              </a:spcBef>
            </a:pPr>
            <a:r>
              <a:rPr lang="en-US" sz="1200" b="1"/>
              <a:t>2008-12</a:t>
            </a:r>
          </a:p>
        </p:txBody>
      </p:sp>
      <p:sp>
        <p:nvSpPr>
          <p:cNvPr id="30758" name="Text Box 37"/>
          <p:cNvSpPr txBox="1">
            <a:spLocks noChangeArrowheads="1"/>
          </p:cNvSpPr>
          <p:nvPr/>
        </p:nvSpPr>
        <p:spPr bwMode="auto">
          <a:xfrm>
            <a:off x="5003800" y="5876925"/>
            <a:ext cx="790575" cy="274638"/>
          </a:xfrm>
          <a:prstGeom prst="rect">
            <a:avLst/>
          </a:prstGeom>
          <a:noFill/>
          <a:ln w="9525">
            <a:noFill/>
            <a:miter lim="800000"/>
            <a:headEnd/>
            <a:tailEnd/>
          </a:ln>
        </p:spPr>
        <p:txBody>
          <a:bodyPr>
            <a:prstTxWarp prst="textNoShape">
              <a:avLst/>
            </a:prstTxWarp>
            <a:spAutoFit/>
          </a:bodyPr>
          <a:lstStyle/>
          <a:p>
            <a:pPr>
              <a:spcBef>
                <a:spcPct val="50000"/>
              </a:spcBef>
            </a:pPr>
            <a:r>
              <a:rPr lang="en-US" sz="1200" b="1"/>
              <a:t>20??</a:t>
            </a:r>
          </a:p>
        </p:txBody>
      </p:sp>
      <p:sp>
        <p:nvSpPr>
          <p:cNvPr id="30759" name="Text Box 38"/>
          <p:cNvSpPr txBox="1">
            <a:spLocks noChangeArrowheads="1"/>
          </p:cNvSpPr>
          <p:nvPr/>
        </p:nvSpPr>
        <p:spPr bwMode="auto">
          <a:xfrm>
            <a:off x="6084888" y="5876925"/>
            <a:ext cx="863600" cy="274638"/>
          </a:xfrm>
          <a:prstGeom prst="rect">
            <a:avLst/>
          </a:prstGeom>
          <a:noFill/>
          <a:ln w="9525">
            <a:noFill/>
            <a:miter lim="800000"/>
            <a:headEnd/>
            <a:tailEnd/>
          </a:ln>
        </p:spPr>
        <p:txBody>
          <a:bodyPr>
            <a:prstTxWarp prst="textNoShape">
              <a:avLst/>
            </a:prstTxWarp>
            <a:spAutoFit/>
          </a:bodyPr>
          <a:lstStyle/>
          <a:p>
            <a:pPr>
              <a:spcBef>
                <a:spcPct val="50000"/>
              </a:spcBef>
            </a:pPr>
            <a:r>
              <a:rPr lang="en-US" sz="1200" b="1"/>
              <a:t>20??</a:t>
            </a:r>
          </a:p>
        </p:txBody>
      </p:sp>
      <p:sp>
        <p:nvSpPr>
          <p:cNvPr id="30760" name="Text Box 39"/>
          <p:cNvSpPr txBox="1">
            <a:spLocks noChangeArrowheads="1"/>
          </p:cNvSpPr>
          <p:nvPr/>
        </p:nvSpPr>
        <p:spPr bwMode="auto">
          <a:xfrm>
            <a:off x="4427538" y="6613525"/>
            <a:ext cx="4716462" cy="244475"/>
          </a:xfrm>
          <a:prstGeom prst="rect">
            <a:avLst/>
          </a:prstGeom>
          <a:noFill/>
          <a:ln w="9525">
            <a:noFill/>
            <a:miter lim="800000"/>
            <a:headEnd/>
            <a:tailEnd/>
          </a:ln>
        </p:spPr>
        <p:txBody>
          <a:bodyPr>
            <a:prstTxWarp prst="textNoShape">
              <a:avLst/>
            </a:prstTxWarp>
            <a:spAutoFit/>
          </a:bodyPr>
          <a:lstStyle/>
          <a:p>
            <a:pPr>
              <a:spcBef>
                <a:spcPct val="50000"/>
              </a:spcBef>
            </a:pPr>
            <a:r>
              <a:rPr lang="en-US" sz="1000"/>
              <a:t>SOURCE: Perez, “</a:t>
            </a:r>
            <a:r>
              <a:rPr lang="en-US" sz="1000" i="1"/>
              <a:t>Technological Revolutions and Financial Capital</a:t>
            </a:r>
            <a:r>
              <a:rPr lang="en-US" sz="1000"/>
              <a:t>”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ACIIC">
      <a:dk1>
        <a:srgbClr val="0F243E"/>
      </a:dk1>
      <a:lt1>
        <a:sysClr val="window" lastClr="FFFFFF"/>
      </a:lt1>
      <a:dk2>
        <a:srgbClr val="366092"/>
      </a:dk2>
      <a:lt2>
        <a:srgbClr val="FFFFFF"/>
      </a:lt2>
      <a:accent1>
        <a:srgbClr val="B8CCE4"/>
      </a:accent1>
      <a:accent2>
        <a:srgbClr val="548DD4"/>
      </a:accent2>
      <a:accent3>
        <a:srgbClr val="A5A5A5"/>
      </a:accent3>
      <a:accent4>
        <a:srgbClr val="5F497A"/>
      </a:accent4>
      <a:accent5>
        <a:srgbClr val="C6D9F0"/>
      </a:accent5>
      <a:accent6>
        <a:srgbClr val="4BACC6"/>
      </a:accent6>
      <a:hlink>
        <a:srgbClr val="262626"/>
      </a:hlink>
      <a:folHlink>
        <a:srgbClr val="262626"/>
      </a:folHlink>
    </a:clrScheme>
    <a:fontScheme name="Custom 4">
      <a:majorFont>
        <a:latin typeface="Arial"/>
        <a:ea typeface=""/>
        <a:cs typeface=""/>
      </a:majorFont>
      <a:minorFont>
        <a:latin typeface="Arial"/>
        <a:ea typeface=""/>
        <a:cs typeface=""/>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1655</TotalTime>
  <Words>3639</Words>
  <Application>Microsoft Office PowerPoint</Application>
  <PresentationFormat>On-screen Show (4:3)</PresentationFormat>
  <Paragraphs>673</Paragraphs>
  <Slides>77</Slides>
  <Notes>50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77</vt:i4>
      </vt:variant>
    </vt:vector>
  </HeadingPairs>
  <TitlesOfParts>
    <vt:vector size="86" baseType="lpstr">
      <vt:lpstr>ＭＳ Ｐゴシック</vt:lpstr>
      <vt:lpstr>Arial</vt:lpstr>
      <vt:lpstr>Calibri</vt:lpstr>
      <vt:lpstr>Times New Roman</vt:lpstr>
      <vt:lpstr>Trebuchet MS</vt:lpstr>
      <vt:lpstr>Wingdings</vt:lpstr>
      <vt:lpstr>Office Theme</vt:lpstr>
      <vt:lpstr>Worksheet</vt:lpstr>
      <vt:lpstr>Microsoft Excel 97-2003 Worksheet</vt:lpstr>
      <vt:lpstr>The Next Era of Global Technological Development</vt:lpstr>
      <vt:lpstr>About Continuity, Breakthroughs and Convergence  </vt:lpstr>
      <vt:lpstr>PowerPoint Presentation</vt:lpstr>
      <vt:lpstr>Presentation 1</vt:lpstr>
      <vt:lpstr>The Digital Revolution  Based on Information Technology and Telecommunications had its beginnings in the early 1970’s and is expected to extend through to the 2040’s.   The nature and scope of innovation which it has  produced has been  unprecedented.    </vt:lpstr>
      <vt:lpstr>A “Game Changing” environment….a wholesale shift for society and the economy.</vt:lpstr>
      <vt:lpstr>The Digital World &amp; High Speed Networks.</vt:lpstr>
      <vt:lpstr>PowerPoint Presentation</vt:lpstr>
      <vt:lpstr>Classic Phases of the ICT Revolution 1970’s – 2040’s</vt:lpstr>
      <vt:lpstr>Digital Disruption is widespread. </vt:lpstr>
      <vt:lpstr>The Age of High Speed Networks   mean: </vt:lpstr>
      <vt:lpstr>Globally from 2 Billion, (in 2010) the number of people online will double and treble quickly.</vt:lpstr>
      <vt:lpstr>Drivers for Further Digital Disruption</vt:lpstr>
      <vt:lpstr>Rollout of High Speed Networks</vt:lpstr>
      <vt:lpstr>Exponential Growth of Social Media.</vt:lpstr>
      <vt:lpstr>Mobility of devices, apps and data services</vt:lpstr>
      <vt:lpstr>Big Data and Analytics</vt:lpstr>
      <vt:lpstr>Devolution of Cloud Computing</vt:lpstr>
      <vt:lpstr>The Internet of Things</vt:lpstr>
      <vt:lpstr>The Maturity of eCommerce</vt:lpstr>
      <vt:lpstr>A Wave of New Content: entertainment, visualisation and video collaboration</vt:lpstr>
      <vt:lpstr>Cyber Security</vt:lpstr>
      <vt:lpstr>Conclusions</vt:lpstr>
      <vt:lpstr>Numerous Technologies and Disciplines have converged with Informatics eg:</vt:lpstr>
      <vt:lpstr>High Speed Networks and the new digital services have become basic sinews of our economy.</vt:lpstr>
      <vt:lpstr>PowerPoint Presentation</vt:lpstr>
      <vt:lpstr>PowerPoint Presentation</vt:lpstr>
      <vt:lpstr>Presentation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“Bio” business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“Take Away” Themes</vt:lpstr>
      <vt:lpstr>Presentation 3</vt:lpstr>
      <vt:lpstr>Our Understanding of Technology</vt:lpstr>
      <vt:lpstr>The Challenge of Predicting Technology and its Effects</vt:lpstr>
      <vt:lpstr>Predicting Technology and its Effects –Technological Trends and National Policy (1937)</vt:lpstr>
      <vt:lpstr>Our Challenge (2014)</vt:lpstr>
      <vt:lpstr>Our Opportunity  (2014)</vt:lpstr>
      <vt:lpstr>Sources of Factor Ten Productivity Growth </vt:lpstr>
      <vt:lpstr>Case Study – Transport</vt:lpstr>
      <vt:lpstr>Case Study – Smart Agriculture</vt:lpstr>
      <vt:lpstr>Case Study – and Smart Food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Asia-Pacific Symposium on Entrepreneurship and Innovation: National Innovation System Perspectives</dc:title>
  <dc:creator>Andrew Kim</dc:creator>
  <cp:lastModifiedBy>Ron Johnston</cp:lastModifiedBy>
  <cp:revision>157</cp:revision>
  <dcterms:created xsi:type="dcterms:W3CDTF">2014-06-14T16:08:29Z</dcterms:created>
  <dcterms:modified xsi:type="dcterms:W3CDTF">2014-06-15T06:43:30Z</dcterms:modified>
</cp:coreProperties>
</file>